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519" r:id="rId2"/>
    <p:sldId id="520" r:id="rId3"/>
    <p:sldId id="521" r:id="rId4"/>
    <p:sldId id="522" r:id="rId5"/>
    <p:sldId id="525" r:id="rId6"/>
    <p:sldId id="523" r:id="rId7"/>
    <p:sldId id="526" r:id="rId8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0000"/>
    <a:srgbClr val="00FF00"/>
    <a:srgbClr val="CC3300"/>
    <a:srgbClr val="00CC00"/>
    <a:srgbClr val="00E266"/>
    <a:srgbClr val="6DF4FB"/>
    <a:srgbClr val="FF33CC"/>
    <a:srgbClr val="CC66FF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1" autoAdjust="0"/>
    <p:restoredTop sz="72114" autoAdjust="0"/>
  </p:normalViewPr>
  <p:slideViewPr>
    <p:cSldViewPr>
      <p:cViewPr varScale="1">
        <p:scale>
          <a:sx n="47" d="100"/>
          <a:sy n="47" d="100"/>
        </p:scale>
        <p:origin x="-103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224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828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72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52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945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822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7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39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77441" y="1510495"/>
            <a:ext cx="7453857" cy="47297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перечисления до 1.5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oldStylePhone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Motorola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HTC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Samsung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Nokia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современные перечисления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enum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	Motorola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HTC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Samsung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Nokia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объявление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теперь этой переменной можно присвоить значение только 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из ограниченного набора (перечисления)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Samsung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"Phone is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77441" y="629381"/>
            <a:ext cx="7453857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>
                <a:latin typeface="+mn-lt"/>
              </a:rPr>
              <a:t>	</a:t>
            </a:r>
            <a:r>
              <a:rPr lang="ru-RU" b="1" smtClean="0">
                <a:latin typeface="+mn-lt"/>
              </a:rPr>
              <a:t>Перечисления (</a:t>
            </a:r>
            <a:r>
              <a:rPr lang="en-US" b="1" smtClean="0">
                <a:latin typeface="+mn-lt"/>
              </a:rPr>
              <a:t>enum) </a:t>
            </a:r>
            <a:r>
              <a:rPr lang="en-US" smtClean="0">
                <a:latin typeface="+mn-lt"/>
              </a:rPr>
              <a:t>– </a:t>
            </a:r>
            <a:r>
              <a:rPr lang="ru-RU" smtClean="0">
                <a:latin typeface="+mn-lt"/>
              </a:rPr>
              <a:t>это список именованных констант. Используется в случаях необходимости ограничить </a:t>
            </a:r>
            <a:r>
              <a:rPr lang="ru-RU">
                <a:latin typeface="+mn-lt"/>
              </a:rPr>
              <a:t>множество допустимых значений для некоторого типа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993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82738" y="651734"/>
            <a:ext cx="7416824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Motorola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проверка значения переменной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 u="sng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>
                <a:solidFill>
                  <a:srgbClr val="EFC090"/>
                </a:solidFill>
                <a:latin typeface="Consolas" panose="020B0609020204030204" pitchFamily="49" charset="0"/>
              </a:rPr>
              <a:t>Motorola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"This is Motorola"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можно использовать в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switch-case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switch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case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 u="sng">
                <a:solidFill>
                  <a:srgbClr val="EFC090"/>
                </a:solidFill>
                <a:latin typeface="Consolas" panose="020B0609020204030204" pitchFamily="49" charset="0"/>
              </a:rPr>
              <a:t>HTC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"HTC"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break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case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 u="sng">
                <a:solidFill>
                  <a:srgbClr val="EFC090"/>
                </a:solidFill>
                <a:latin typeface="Consolas" panose="020B0609020204030204" pitchFamily="49" charset="0"/>
              </a:rPr>
              <a:t>LG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"LG"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получение массива значений перечисления</a:t>
            </a:r>
          </a:p>
          <a:p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myphones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=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>
                <a:solidFill>
                  <a:srgbClr val="BED6FF"/>
                </a:solidFill>
                <a:latin typeface="Consolas" panose="020B0609020204030204" pitchFamily="49" charset="0"/>
              </a:rPr>
              <a:t>values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phon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myphones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phon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получение значения константы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>
                <a:solidFill>
                  <a:srgbClr val="BED6FF"/>
                </a:solidFill>
                <a:latin typeface="Consolas" panose="020B0609020204030204" pitchFamily="49" charset="0"/>
              </a:rPr>
              <a:t>valueOf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"Samsung"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"aPhone is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aPhone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746393"/>
            <a:ext cx="7453857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перечисление с полями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enum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Volga</a:t>
            </a:r>
            <a:r>
              <a:rPr lang="en-US" b="1" i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smtClean="0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 u="sng" smtClean="0">
                <a:solidFill>
                  <a:srgbClr val="EFC090"/>
                </a:solidFill>
                <a:latin typeface="Consolas" panose="020B0609020204030204" pitchFamily="49" charset="0"/>
              </a:rPr>
              <a:t>Zaporozhets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Lada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Moskvich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25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constructors</a:t>
            </a:r>
          </a:p>
          <a:p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BED6FF"/>
                </a:solidFill>
                <a:latin typeface="Consolas" panose="020B0609020204030204" pitchFamily="49" charset="0"/>
              </a:rPr>
              <a:t>Car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age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BED6FF"/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age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-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999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age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"Moskvich is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FFFFFF"/>
                </a:solidFill>
                <a:latin typeface="Consolas" panose="020B0609020204030204" pitchFamily="49" charset="0"/>
              </a:rPr>
              <a:t>Car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Moskvich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.getAge()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 years old.\n"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values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aCar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is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aCar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.getAge() 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years old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82737" y="629381"/>
            <a:ext cx="7648575" cy="47297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перечисление с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полями</a:t>
            </a:r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enum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Car2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	Volga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ГАЗ"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 i="1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),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Zaporozhets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Lada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Ваз"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 i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en-US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Moskvich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ЗИЛ"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b="1" i="1">
                <a:solidFill>
                  <a:srgbClr val="FFFF00"/>
                </a:solidFill>
                <a:latin typeface="Consolas" panose="020B0609020204030204" pitchFamily="49" charset="0"/>
              </a:rPr>
              <a:t>25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factory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age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constructors</a:t>
            </a:r>
          </a:p>
          <a:p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	Car2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		age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		factory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f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	Car2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		age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-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999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		factory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95320" y="75836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31719"/>
            <a:ext cx="7648575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enum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Colors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GREY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142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142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147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RED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255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59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48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GREEN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76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217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PURPLE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88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86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214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), 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LIGHTBLUE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52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170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220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rgb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fr-FR" b="1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BED6FF"/>
                </a:solidFill>
                <a:latin typeface="Consolas" panose="020B0609020204030204" pitchFamily="49" charset="0"/>
              </a:rPr>
              <a:t>Colors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fr-FR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79ABFF"/>
                </a:solidFill>
                <a:latin typeface="Consolas" panose="020B0609020204030204" pitchFamily="49" charset="0"/>
              </a:rPr>
              <a:t>r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fr-FR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79ABFF"/>
                </a:solidFill>
                <a:latin typeface="Consolas" panose="020B0609020204030204" pitchFamily="49" charset="0"/>
              </a:rPr>
              <a:t>g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fr-FR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fr-FR" b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fr-FR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rgb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",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",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getRGB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rgb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}}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---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Colors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Colors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LIGHTBLUE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"LIGHTBLUE is of RGB colors ["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aColor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.getRGB() + 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"]"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63787" y="772976"/>
            <a:ext cx="7467526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получение порядковых номеров констант в перечислении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phon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values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phon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ordinal value is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phon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u="sng">
                <a:solidFill>
                  <a:srgbClr val="D0D0D0"/>
                </a:solidFill>
                <a:latin typeface="Consolas" panose="020B0609020204030204" pitchFamily="49" charset="0"/>
              </a:rPr>
              <a:t>ordinal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mtClean="0">
              <a:solidFill>
                <a:srgbClr val="FF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---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Motorola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aPhone2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HTC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aPhone3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FF"/>
                </a:solidFill>
                <a:latin typeface="Consolas" panose="020B0609020204030204" pitchFamily="49" charset="0"/>
              </a:rPr>
              <a:t>Phone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Samsung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сравнение констант перечисления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compareTo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aPhone2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&lt; </a:t>
            </a:r>
            <a:r>
              <a:rPr lang="en-US" b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is before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aPhone2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compareTo :  &gt;, &lt;, =</a:t>
            </a:r>
            <a:endParaRPr lang="en-US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endParaRPr lang="ru-RU" smtClean="0"/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equals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equals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aPhone3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aPhone3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ru-RU"/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	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aPhone1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 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== 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aPhone3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7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000"/>
              <a:t>Перечисления</a:t>
            </a:r>
            <a:endParaRPr lang="ru-RU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2737" y="791815"/>
            <a:ext cx="7648575" cy="4968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Введите понятие производителя в ваши устройства. Список доступных производителей ограничен фирмами: </a:t>
            </a:r>
            <a:r>
              <a:rPr lang="en-US" dirty="0" smtClean="0"/>
              <a:t>“Konia”, “GL”,”</a:t>
            </a:r>
            <a:r>
              <a:rPr lang="ru-RU" dirty="0" err="1" smtClean="0"/>
              <a:t>Совтяжтрансмаш</a:t>
            </a:r>
            <a:r>
              <a:rPr lang="en-US" dirty="0" smtClean="0"/>
              <a:t>”</a:t>
            </a:r>
            <a:endParaRPr lang="ru-RU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При печати информации об устройстве печатайте также слоган производителя.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dirty="0" smtClean="0"/>
              <a:t>У вас есть набор аккумуляторов разной ёмкости (3500 </a:t>
            </a:r>
            <a:r>
              <a:rPr lang="ru-RU" dirty="0" err="1" smtClean="0"/>
              <a:t>мАч</a:t>
            </a:r>
            <a:r>
              <a:rPr lang="ru-RU" dirty="0" smtClean="0"/>
              <a:t>, 5000 </a:t>
            </a:r>
            <a:r>
              <a:rPr lang="ru-RU" dirty="0" err="1" smtClean="0"/>
              <a:t>мАч</a:t>
            </a:r>
            <a:r>
              <a:rPr lang="ru-RU" dirty="0" smtClean="0"/>
              <a:t>,  7500 </a:t>
            </a:r>
            <a:r>
              <a:rPr lang="ru-RU" dirty="0" err="1" smtClean="0"/>
              <a:t>мАч</a:t>
            </a:r>
            <a:r>
              <a:rPr lang="ru-RU" dirty="0" smtClean="0"/>
              <a:t>, 10000 </a:t>
            </a:r>
            <a:r>
              <a:rPr lang="ru-RU" dirty="0" err="1" smtClean="0"/>
              <a:t>мАч</a:t>
            </a:r>
            <a:r>
              <a:rPr lang="ru-RU" dirty="0" smtClean="0"/>
              <a:t> ). Предусмотрите возможность </a:t>
            </a:r>
            <a:r>
              <a:rPr lang="ru-RU" dirty="0" smtClean="0"/>
              <a:t>подключения каждого устройства к одному из аккумуляторов. П</a:t>
            </a:r>
            <a:r>
              <a:rPr lang="ru-RU" dirty="0" smtClean="0"/>
              <a:t>одсчитайте время работы </a:t>
            </a:r>
            <a:r>
              <a:rPr lang="ru-RU" b="1" dirty="0" smtClean="0"/>
              <a:t>Т</a:t>
            </a:r>
            <a:r>
              <a:rPr lang="ru-RU" dirty="0" smtClean="0"/>
              <a:t> каждого устройства от соответствующего аккумулятора. Примем напряжение аккумулятора </a:t>
            </a:r>
            <a:r>
              <a:rPr lang="en-US" b="1" dirty="0" smtClean="0"/>
              <a:t>U</a:t>
            </a:r>
            <a:r>
              <a:rPr lang="ru-RU" dirty="0" smtClean="0"/>
              <a:t> за 1.5В, коэффициент глубины разряда </a:t>
            </a:r>
            <a:r>
              <a:rPr lang="ru-RU" b="1" dirty="0" smtClean="0"/>
              <a:t>К</a:t>
            </a:r>
            <a:r>
              <a:rPr lang="ru-RU" dirty="0" smtClean="0"/>
              <a:t> = 100% и коэффициент доступной ёмкости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ru-RU" dirty="0" smtClean="0"/>
              <a:t>равным 1</a:t>
            </a:r>
            <a:r>
              <a:rPr lang="en-US" dirty="0" smtClean="0"/>
              <a:t>. </a:t>
            </a:r>
            <a:r>
              <a:rPr lang="ru-RU" dirty="0" smtClean="0"/>
              <a:t>Мощность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/>
              <a:t>у </a:t>
            </a:r>
            <a:r>
              <a:rPr lang="ru-RU" dirty="0" smtClean="0"/>
              <a:t>каждого устройства.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10316" y="4914188"/>
            <a:ext cx="540060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T = U</a:t>
            </a:r>
            <a:r>
              <a:rPr lang="en-US" sz="3600" b="1" i="1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С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К</a:t>
            </a:r>
            <a:r>
              <a:rPr lang="en-US" sz="3600" b="1" i="1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E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3600" b="1" i="1" dirty="0" smtClean="0">
                <a:latin typeface="Consolas" pitchFamily="49" charset="0"/>
                <a:cs typeface="Consolas" pitchFamily="49" charset="0"/>
              </a:rPr>
              <a:t>Р</a:t>
            </a:r>
            <a:r>
              <a:rPr lang="en-US" sz="3600" b="1" i="1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sz="3600" b="1" i="1" baseline="-25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2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12508</TotalTime>
  <Words>263</Words>
  <Application>Microsoft Office PowerPoint</Application>
  <PresentationFormat>Произвольный</PresentationFormat>
  <Paragraphs>144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  <vt:lpstr>Перечисления</vt:lpstr>
    </vt:vector>
  </TitlesOfParts>
  <Company>Univerpulse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SQL</dc:subject>
  <dc:creator>sql.coach.kiev@gmail.com</dc:creator>
  <cp:keywords>Java, Programming</cp:keywords>
  <dc:description>SQL Course slides</dc:description>
  <cp:lastModifiedBy>Danny Briskin</cp:lastModifiedBy>
  <cp:revision>906</cp:revision>
  <cp:lastPrinted>1601-01-01T00:00:00Z</cp:lastPrinted>
  <dcterms:created xsi:type="dcterms:W3CDTF">2013-02-04T11:19:10Z</dcterms:created>
  <dcterms:modified xsi:type="dcterms:W3CDTF">2016-10-13T14:42:47Z</dcterms:modified>
  <cp:category>Java</cp:category>
</cp:coreProperties>
</file>