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76" r:id="rId15"/>
    <p:sldId id="277" r:id="rId16"/>
    <p:sldId id="270" r:id="rId17"/>
    <p:sldId id="271" r:id="rId18"/>
    <p:sldId id="272" r:id="rId19"/>
    <p:sldId id="273" r:id="rId20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DF4FB"/>
    <a:srgbClr val="CC66FF"/>
    <a:srgbClr val="00FF00"/>
    <a:srgbClr val="CC3300"/>
    <a:srgbClr val="DE0000"/>
    <a:srgbClr val="00CC00"/>
    <a:srgbClr val="00E266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1" autoAdjust="0"/>
    <p:restoredTop sz="71226" autoAdjust="0"/>
  </p:normalViewPr>
  <p:slideViewPr>
    <p:cSldViewPr>
      <p:cViewPr varScale="1">
        <p:scale>
          <a:sx n="56" d="100"/>
          <a:sy n="56" d="100"/>
        </p:scale>
        <p:origin x="1400" y="4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5AA684-2FC8-48CF-85ED-B48083E299E3}" type="slidenum">
              <a:rPr lang="ru-RU"/>
              <a:pPr/>
              <a:t>1</a:t>
            </a:fld>
            <a:endParaRPr lang="ru-RU" dirty="0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8026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14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5947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15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783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16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1366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077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98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1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5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83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6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322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7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233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8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7959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9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9358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10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918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13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0086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://www.oracle.com/technetwork/developer-tools/jdev/overview/index.html" TargetMode="External"/><Relationship Id="rId7" Type="http://schemas.openxmlformats.org/officeDocument/2006/relationships/hyperlink" Target="http://www.eclipse.org/download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gif"/><Relationship Id="rId5" Type="http://schemas.openxmlformats.org/officeDocument/2006/relationships/hyperlink" Target="https://netbeans.org/downloads/index.html" TargetMode="External"/><Relationship Id="rId10" Type="http://schemas.openxmlformats.org/officeDocument/2006/relationships/image" Target="../media/image26.gif"/><Relationship Id="rId4" Type="http://schemas.openxmlformats.org/officeDocument/2006/relationships/image" Target="../media/image23.jpg"/><Relationship Id="rId9" Type="http://schemas.openxmlformats.org/officeDocument/2006/relationships/hyperlink" Target="http://www.jetbrains.com/idea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://www.oracle.com/technetwork/java/codeconvtoc-136057.html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0A69D6-5977-49B1-991E-7077D3C720B4}" type="slidenum">
              <a:rPr lang="ru-RU">
                <a:latin typeface="+mn-lt"/>
              </a:rPr>
              <a:pPr/>
              <a:t>1</a:t>
            </a:fld>
            <a:endParaRPr lang="ru-RU" dirty="0">
              <a:latin typeface="+mn-lt"/>
            </a:endParaRPr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258763"/>
            <a:ext cx="7651750" cy="1416570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4800" dirty="0" smtClean="0">
                <a:latin typeface="+mn-lt"/>
              </a:rPr>
              <a:t>Программирование на </a:t>
            </a:r>
            <a:r>
              <a:rPr lang="en-US" sz="4800" b="1" dirty="0">
                <a:solidFill>
                  <a:srgbClr val="DE0000"/>
                </a:solidFill>
              </a:rPr>
              <a:t>Java</a:t>
            </a:r>
            <a:endParaRPr lang="ru-RU" sz="4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1871935"/>
            <a:ext cx="7456487" cy="3401740"/>
          </a:xfrm>
          <a:ln/>
        </p:spPr>
        <p:txBody>
          <a:bodyPr/>
          <a:lstStyle/>
          <a:p>
            <a:pPr marL="431800" indent="-323850">
              <a:buClr>
                <a:srgbClr val="050505"/>
              </a:buClr>
              <a:buSzTx/>
              <a:buFont typeface="StarSymbol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endParaRPr lang="ru-RU" sz="3600" dirty="0" smtClean="0"/>
          </a:p>
          <a:p>
            <a:pPr marL="431800" indent="-323850" algn="ctr"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z="3600" dirty="0" smtClean="0"/>
              <a:t>Часть </a:t>
            </a:r>
            <a:r>
              <a:rPr lang="en-US" sz="3600" dirty="0" smtClean="0"/>
              <a:t>1</a:t>
            </a:r>
            <a:endParaRPr lang="ru-RU" sz="3600" dirty="0" smtClean="0"/>
          </a:p>
          <a:p>
            <a:pPr marL="431800" indent="-323850" algn="ctr">
              <a:buClrTx/>
              <a:buSz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z="3600" dirty="0" smtClean="0"/>
              <a:t>Основы языка программирования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7862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10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Настройки </a:t>
            </a:r>
            <a:r>
              <a:rPr lang="en-US" smtClean="0">
                <a:latin typeface="+mn-lt"/>
              </a:rPr>
              <a:t>Java</a:t>
            </a:r>
            <a:endParaRPr lang="ru-RU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863823"/>
            <a:ext cx="7456487" cy="4409852"/>
          </a:xfrm>
          <a:ln/>
        </p:spPr>
        <p:txBody>
          <a:bodyPr/>
          <a:lstStyle/>
          <a:p>
            <a:pPr lvl="0" algn="just">
              <a:buFont typeface="Arial" panose="020B0604020202020204" pitchFamily="34" charset="0"/>
              <a:buChar char="•"/>
            </a:pPr>
            <a:endParaRPr lang="ru-RU" sz="200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27" y="863822"/>
            <a:ext cx="7313797" cy="501726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35" y="1007839"/>
            <a:ext cx="3096344" cy="1298226"/>
          </a:xfrm>
          <a:prstGeom prst="rect">
            <a:avLst/>
          </a:prstGeom>
        </p:spPr>
      </p:pic>
      <p:sp>
        <p:nvSpPr>
          <p:cNvPr id="4" name="Кольцо 3"/>
          <p:cNvSpPr/>
          <p:nvPr/>
        </p:nvSpPr>
        <p:spPr bwMode="auto">
          <a:xfrm>
            <a:off x="8244507" y="1511895"/>
            <a:ext cx="648072" cy="432048"/>
          </a:xfrm>
          <a:prstGeom prst="donut">
            <a:avLst>
              <a:gd name="adj" fmla="val 15929"/>
            </a:avLst>
          </a:prstGeom>
          <a:solidFill>
            <a:srgbClr val="FF0000">
              <a:alpha val="4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Кольцо 7"/>
          <p:cNvSpPr/>
          <p:nvPr/>
        </p:nvSpPr>
        <p:spPr bwMode="auto">
          <a:xfrm>
            <a:off x="6804347" y="4176191"/>
            <a:ext cx="936104" cy="432048"/>
          </a:xfrm>
          <a:prstGeom prst="donut">
            <a:avLst>
              <a:gd name="adj" fmla="val 15929"/>
            </a:avLst>
          </a:prstGeom>
          <a:solidFill>
            <a:schemeClr val="accent2">
              <a:lumMod val="60000"/>
              <a:lumOff val="40000"/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Кольцо 8"/>
          <p:cNvSpPr/>
          <p:nvPr/>
        </p:nvSpPr>
        <p:spPr bwMode="auto">
          <a:xfrm>
            <a:off x="6787408" y="1267620"/>
            <a:ext cx="648072" cy="432048"/>
          </a:xfrm>
          <a:prstGeom prst="donut">
            <a:avLst>
              <a:gd name="adj" fmla="val 15929"/>
            </a:avLst>
          </a:prstGeom>
          <a:solidFill>
            <a:schemeClr val="accent2">
              <a:lumMod val="60000"/>
              <a:lumOff val="40000"/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437" y="2626895"/>
            <a:ext cx="3492679" cy="14288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93" y="2703098"/>
            <a:ext cx="7391780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3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Схема создания и запуска приложения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95" y="1727919"/>
            <a:ext cx="7113478" cy="3756025"/>
          </a:xfrm>
        </p:spPr>
      </p:pic>
      <p:sp>
        <p:nvSpPr>
          <p:cNvPr id="8" name="Кольцо 7"/>
          <p:cNvSpPr/>
          <p:nvPr/>
        </p:nvSpPr>
        <p:spPr bwMode="auto">
          <a:xfrm>
            <a:off x="8244507" y="2015951"/>
            <a:ext cx="648072" cy="432048"/>
          </a:xfrm>
          <a:prstGeom prst="donut">
            <a:avLst>
              <a:gd name="adj" fmla="val 9355"/>
            </a:avLst>
          </a:prstGeom>
          <a:solidFill>
            <a:srgbClr val="FF0000">
              <a:alpha val="5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Кольцо 8"/>
          <p:cNvSpPr/>
          <p:nvPr/>
        </p:nvSpPr>
        <p:spPr bwMode="auto">
          <a:xfrm>
            <a:off x="8301201" y="3533923"/>
            <a:ext cx="648072" cy="432048"/>
          </a:xfrm>
          <a:prstGeom prst="donut">
            <a:avLst>
              <a:gd name="adj" fmla="val 9355"/>
            </a:avLst>
          </a:prstGeom>
          <a:solidFill>
            <a:srgbClr val="FF0000">
              <a:alpha val="5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Кольцо 9"/>
          <p:cNvSpPr/>
          <p:nvPr/>
        </p:nvSpPr>
        <p:spPr bwMode="auto">
          <a:xfrm>
            <a:off x="2555875" y="3024063"/>
            <a:ext cx="648072" cy="432048"/>
          </a:xfrm>
          <a:prstGeom prst="donut">
            <a:avLst>
              <a:gd name="adj" fmla="val 9355"/>
            </a:avLst>
          </a:prstGeom>
          <a:solidFill>
            <a:schemeClr val="accent2">
              <a:alpha val="5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Кольцо 10"/>
          <p:cNvSpPr/>
          <p:nvPr/>
        </p:nvSpPr>
        <p:spPr bwMode="auto">
          <a:xfrm>
            <a:off x="2483867" y="4104183"/>
            <a:ext cx="648072" cy="432048"/>
          </a:xfrm>
          <a:prstGeom prst="donut">
            <a:avLst>
              <a:gd name="adj" fmla="val 9355"/>
            </a:avLst>
          </a:prstGeom>
          <a:solidFill>
            <a:schemeClr val="accent2">
              <a:alpha val="53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Схема создания и запуска приложения</a:t>
            </a:r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835795" y="1338263"/>
            <a:ext cx="7128792" cy="29099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ru-RU" smtClean="0"/>
              <a:t>	Исходный </a:t>
            </a:r>
            <a:r>
              <a:rPr lang="ru-RU"/>
              <a:t>код программы можно набрать в любом простейшем текстовом редакторе и сохранить в файле с названием, точно соответствующем имени класса и расширением “.java</a:t>
            </a:r>
            <a:r>
              <a:rPr lang="ru-RU" smtClean="0"/>
              <a:t>”</a:t>
            </a:r>
            <a:r>
              <a:rPr lang="en-US" smtClean="0"/>
              <a:t> </a:t>
            </a:r>
            <a:r>
              <a:rPr lang="ru-RU" smtClean="0"/>
              <a:t>(</a:t>
            </a:r>
            <a:r>
              <a:rPr lang="en-US" b="1" smtClean="0"/>
              <a:t>test</a:t>
            </a:r>
            <a:r>
              <a:rPr lang="ru-RU" b="1" smtClean="0"/>
              <a:t>.java</a:t>
            </a:r>
            <a:r>
              <a:rPr lang="ru-RU"/>
              <a:t>). </a:t>
            </a:r>
          </a:p>
          <a:p>
            <a:pPr algn="just"/>
            <a:r>
              <a:rPr lang="ru-RU" b="1" smtClean="0"/>
              <a:t>Заглавные </a:t>
            </a:r>
            <a:r>
              <a:rPr lang="ru-RU" b="1"/>
              <a:t>и строчные буквы </a:t>
            </a:r>
            <a:r>
              <a:rPr lang="ru-RU" b="1" smtClean="0"/>
              <a:t>различаются</a:t>
            </a:r>
            <a:endParaRPr lang="ru-RU" b="1"/>
          </a:p>
          <a:p>
            <a:pPr algn="just"/>
            <a:r>
              <a:rPr lang="en-US" smtClean="0"/>
              <a:t>	</a:t>
            </a:r>
            <a:r>
              <a:rPr lang="ru-RU" smtClean="0"/>
              <a:t>Если </a:t>
            </a:r>
            <a:r>
              <a:rPr lang="ru-RU"/>
              <a:t>программа состоит из нескольких классов, желательно для каждого класса создавать свой файл.</a:t>
            </a:r>
          </a:p>
          <a:p>
            <a:pPr algn="just"/>
            <a:r>
              <a:rPr lang="en-US" smtClean="0"/>
              <a:t>	</a:t>
            </a:r>
            <a:r>
              <a:rPr lang="ru-RU" smtClean="0"/>
              <a:t>Допускается </a:t>
            </a:r>
            <a:r>
              <a:rPr lang="ru-RU"/>
              <a:t>размещать несколько классов в одном файле. При этом, только один класс в файле может быть объявлен как </a:t>
            </a:r>
            <a:r>
              <a:rPr lang="ru-RU" i="1"/>
              <a:t>public</a:t>
            </a:r>
            <a:r>
              <a:rPr lang="ru-RU"/>
              <a:t> и название файла должно соответствовать названию этого класса.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94" y="4214245"/>
            <a:ext cx="7060393" cy="201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90" y="5005405"/>
            <a:ext cx="7346793" cy="817572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2101788" y="2700945"/>
            <a:ext cx="5725665" cy="2089714"/>
            <a:chOff x="1781596" y="3674798"/>
            <a:chExt cx="4692650" cy="1703002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596" y="4956935"/>
              <a:ext cx="4692650" cy="420865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596" y="3674798"/>
              <a:ext cx="4692650" cy="1320800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734952"/>
            <a:ext cx="6969572" cy="1843802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13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Работа </a:t>
            </a:r>
            <a:r>
              <a:rPr lang="ru-RU">
                <a:latin typeface="+mn-lt"/>
              </a:rPr>
              <a:t>в</a:t>
            </a:r>
            <a:r>
              <a:rPr lang="ru-RU" smtClean="0">
                <a:latin typeface="+mn-lt"/>
              </a:rPr>
              <a:t> командной строке</a:t>
            </a:r>
            <a:endParaRPr lang="ru-RU">
              <a:latin typeface="+mn-lt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 bwMode="auto">
          <a:xfrm flipH="1" flipV="1">
            <a:off x="4463915" y="979571"/>
            <a:ext cx="936448" cy="6499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Прямая соединительная линия 17"/>
          <p:cNvCxnSpPr/>
          <p:nvPr/>
        </p:nvCxnSpPr>
        <p:spPr bwMode="auto">
          <a:xfrm flipH="1">
            <a:off x="3131939" y="1223863"/>
            <a:ext cx="528289" cy="1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Прямая соединительная линия 18"/>
          <p:cNvCxnSpPr/>
          <p:nvPr/>
        </p:nvCxnSpPr>
        <p:spPr bwMode="auto">
          <a:xfrm flipH="1">
            <a:off x="2555875" y="1764897"/>
            <a:ext cx="4752528" cy="3503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Кольцо 16"/>
          <p:cNvSpPr/>
          <p:nvPr/>
        </p:nvSpPr>
        <p:spPr bwMode="auto">
          <a:xfrm>
            <a:off x="4543869" y="2520610"/>
            <a:ext cx="1900437" cy="592306"/>
          </a:xfrm>
          <a:prstGeom prst="donut">
            <a:avLst>
              <a:gd name="adj" fmla="val 159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" name="Кольцо 12"/>
          <p:cNvSpPr/>
          <p:nvPr/>
        </p:nvSpPr>
        <p:spPr bwMode="auto">
          <a:xfrm>
            <a:off x="7155788" y="4890671"/>
            <a:ext cx="769753" cy="592306"/>
          </a:xfrm>
          <a:prstGeom prst="donut">
            <a:avLst>
              <a:gd name="adj" fmla="val 15929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" name="Кольцо 14"/>
          <p:cNvSpPr/>
          <p:nvPr/>
        </p:nvSpPr>
        <p:spPr bwMode="auto">
          <a:xfrm>
            <a:off x="5719907" y="607301"/>
            <a:ext cx="916515" cy="592306"/>
          </a:xfrm>
          <a:prstGeom prst="donut">
            <a:avLst>
              <a:gd name="adj" fmla="val 159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6" name="Кольцо 15"/>
          <p:cNvSpPr/>
          <p:nvPr/>
        </p:nvSpPr>
        <p:spPr bwMode="auto">
          <a:xfrm>
            <a:off x="5630586" y="4869428"/>
            <a:ext cx="916515" cy="592306"/>
          </a:xfrm>
          <a:prstGeom prst="donut">
            <a:avLst>
              <a:gd name="adj" fmla="val 15929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7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1581800" y="2326118"/>
            <a:ext cx="7712068" cy="1418025"/>
            <a:chOff x="1581800" y="2326118"/>
            <a:chExt cx="7712068" cy="1418025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1581800" y="2326118"/>
              <a:ext cx="7712068" cy="1418025"/>
              <a:chOff x="1581800" y="2326118"/>
              <a:chExt cx="7712068" cy="1418025"/>
            </a:xfrm>
          </p:grpSpPr>
          <p:pic>
            <p:nvPicPr>
              <p:cNvPr id="2" name="Рисунок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1800" y="2326118"/>
                <a:ext cx="7712068" cy="1418025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7122" y="3099623"/>
                <a:ext cx="529394" cy="256159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04547" y="2364161"/>
                <a:ext cx="529394" cy="256159"/>
              </a:xfrm>
              <a:prstGeom prst="rect">
                <a:avLst/>
              </a:prstGeom>
            </p:spPr>
          </p:pic>
        </p:grpSp>
        <p:sp>
          <p:nvSpPr>
            <p:cNvPr id="12" name="Прямоугольник 11"/>
            <p:cNvSpPr/>
            <p:nvPr/>
          </p:nvSpPr>
          <p:spPr bwMode="auto">
            <a:xfrm>
              <a:off x="3708003" y="3348099"/>
              <a:ext cx="1656184" cy="25202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 bwMode="auto">
            <a:xfrm>
              <a:off x="3697684" y="2593291"/>
              <a:ext cx="1656184" cy="252028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</a:endParaRPr>
            </a:p>
          </p:txBody>
        </p:sp>
      </p:grp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14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Работа </a:t>
            </a:r>
            <a:r>
              <a:rPr lang="ru-RU">
                <a:latin typeface="+mn-lt"/>
              </a:rPr>
              <a:t>в</a:t>
            </a:r>
            <a:r>
              <a:rPr lang="ru-RU" smtClean="0">
                <a:latin typeface="+mn-lt"/>
              </a:rPr>
              <a:t> командной строке</a:t>
            </a:r>
            <a:endParaRPr lang="ru-RU">
              <a:latin typeface="+mn-lt"/>
            </a:endParaRPr>
          </a:p>
        </p:txBody>
      </p:sp>
      <p:sp>
        <p:nvSpPr>
          <p:cNvPr id="5" name="Рамка 4"/>
          <p:cNvSpPr/>
          <p:nvPr/>
        </p:nvSpPr>
        <p:spPr bwMode="auto">
          <a:xfrm>
            <a:off x="5220171" y="1099554"/>
            <a:ext cx="1152128" cy="432048"/>
          </a:xfrm>
          <a:prstGeom prst="fram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Рамка 7"/>
          <p:cNvSpPr/>
          <p:nvPr/>
        </p:nvSpPr>
        <p:spPr bwMode="auto">
          <a:xfrm>
            <a:off x="4428083" y="2326118"/>
            <a:ext cx="1224136" cy="337905"/>
          </a:xfrm>
          <a:prstGeom prst="fram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" name="Рамка 19"/>
          <p:cNvSpPr/>
          <p:nvPr/>
        </p:nvSpPr>
        <p:spPr bwMode="auto">
          <a:xfrm>
            <a:off x="5652219" y="2338876"/>
            <a:ext cx="2952328" cy="306730"/>
          </a:xfrm>
          <a:prstGeom prst="fram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Рамка 20"/>
          <p:cNvSpPr/>
          <p:nvPr/>
        </p:nvSpPr>
        <p:spPr bwMode="auto">
          <a:xfrm>
            <a:off x="4436782" y="3061666"/>
            <a:ext cx="495357" cy="322437"/>
          </a:xfrm>
          <a:prstGeom prst="fram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605325" y="1079847"/>
            <a:ext cx="6887050" cy="936104"/>
            <a:chOff x="1605325" y="1079847"/>
            <a:chExt cx="6887050" cy="93610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325" y="1079847"/>
              <a:ext cx="6887050" cy="936104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339" y="1498689"/>
              <a:ext cx="648072" cy="31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30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15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Работа </a:t>
            </a:r>
            <a:r>
              <a:rPr lang="ru-RU">
                <a:latin typeface="+mn-lt"/>
              </a:rPr>
              <a:t>в</a:t>
            </a:r>
            <a:r>
              <a:rPr lang="ru-RU" smtClean="0">
                <a:latin typeface="+mn-lt"/>
              </a:rPr>
              <a:t> командной строке</a:t>
            </a:r>
            <a:endParaRPr lang="ru-RU">
              <a:latin typeface="+mn-lt"/>
            </a:endParaRPr>
          </a:p>
        </p:txBody>
      </p:sp>
      <p:sp>
        <p:nvSpPr>
          <p:cNvPr id="5" name="Рамка 4"/>
          <p:cNvSpPr/>
          <p:nvPr/>
        </p:nvSpPr>
        <p:spPr bwMode="auto">
          <a:xfrm>
            <a:off x="5652219" y="1439887"/>
            <a:ext cx="1152128" cy="432048"/>
          </a:xfrm>
          <a:prstGeom prst="fram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Рамка 7"/>
          <p:cNvSpPr/>
          <p:nvPr/>
        </p:nvSpPr>
        <p:spPr bwMode="auto">
          <a:xfrm>
            <a:off x="4428083" y="2326118"/>
            <a:ext cx="1224136" cy="337905"/>
          </a:xfrm>
          <a:prstGeom prst="fram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Рамка 20"/>
          <p:cNvSpPr/>
          <p:nvPr/>
        </p:nvSpPr>
        <p:spPr bwMode="auto">
          <a:xfrm>
            <a:off x="4436782" y="3061666"/>
            <a:ext cx="495357" cy="322437"/>
          </a:xfrm>
          <a:prstGeom prst="frame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915" y="816629"/>
            <a:ext cx="4825538" cy="53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16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Средства </a:t>
            </a:r>
            <a:r>
              <a:rPr lang="ru-RU"/>
              <a:t>разработки</a:t>
            </a:r>
            <a:endParaRPr lang="ru-RU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863823"/>
            <a:ext cx="7456487" cy="4409852"/>
          </a:xfrm>
          <a:ln/>
        </p:spPr>
        <p:txBody>
          <a:bodyPr/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ru-RU" sz="2000" smtClean="0"/>
              <a:t>Интегрированная среда разработки (</a:t>
            </a:r>
            <a:r>
              <a:rPr lang="ru-RU" sz="2000" b="1" smtClean="0"/>
              <a:t>I</a:t>
            </a:r>
            <a:r>
              <a:rPr lang="ru-RU" sz="2000" smtClean="0"/>
              <a:t>ntegrated </a:t>
            </a:r>
            <a:r>
              <a:rPr lang="en-US" sz="2000" b="1" smtClean="0"/>
              <a:t>D</a:t>
            </a:r>
            <a:r>
              <a:rPr lang="ru-RU" sz="2000" smtClean="0"/>
              <a:t>evelopment </a:t>
            </a:r>
            <a:r>
              <a:rPr lang="en-US" sz="2000" b="1" smtClean="0"/>
              <a:t>E</a:t>
            </a:r>
            <a:r>
              <a:rPr lang="ru-RU" sz="2000" smtClean="0"/>
              <a:t>nvironment, </a:t>
            </a:r>
            <a:r>
              <a:rPr lang="ru-RU" sz="2000"/>
              <a:t>IDE</a:t>
            </a:r>
            <a:r>
              <a:rPr lang="ru-RU" sz="2000" smtClean="0"/>
              <a:t>) </a:t>
            </a:r>
            <a:r>
              <a:rPr lang="ru-RU" sz="2000"/>
              <a:t>— система программных средств, используемая программистами для разработки программного </a:t>
            </a:r>
            <a:r>
              <a:rPr lang="ru-RU" sz="2000" smtClean="0"/>
              <a:t>обеспечения.</a:t>
            </a:r>
            <a:endParaRPr lang="ru-RU" sz="2000"/>
          </a:p>
        </p:txBody>
      </p:sp>
      <p:pic>
        <p:nvPicPr>
          <p:cNvPr id="5" name="Рисунок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302" y="3541811"/>
            <a:ext cx="1714500" cy="1714500"/>
          </a:xfrm>
          <a:prstGeom prst="rect">
            <a:avLst/>
          </a:prstGeom>
        </p:spPr>
      </p:pic>
      <p:pic>
        <p:nvPicPr>
          <p:cNvPr id="7" name="Рисунок 6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68" y="4483623"/>
            <a:ext cx="3175496" cy="693624"/>
          </a:xfrm>
          <a:prstGeom prst="rect">
            <a:avLst/>
          </a:prstGeom>
        </p:spPr>
      </p:pic>
      <p:pic>
        <p:nvPicPr>
          <p:cNvPr id="8" name="Рисунок 7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68" y="2632317"/>
            <a:ext cx="3175496" cy="746242"/>
          </a:xfrm>
          <a:prstGeom prst="rect">
            <a:avLst/>
          </a:prstGeom>
        </p:spPr>
      </p:pic>
      <p:pic>
        <p:nvPicPr>
          <p:cNvPr id="9" name="Рисунок 8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048" y="2592015"/>
            <a:ext cx="3744265" cy="72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9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97" y="941135"/>
            <a:ext cx="4107536" cy="325402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58763"/>
            <a:ext cx="7650162" cy="627063"/>
          </a:xfrm>
        </p:spPr>
        <p:txBody>
          <a:bodyPr/>
          <a:lstStyle/>
          <a:p>
            <a:r>
              <a:rPr lang="ru-RU" smtClean="0"/>
              <a:t>Работа в </a:t>
            </a:r>
            <a:r>
              <a:rPr lang="en-US" smtClean="0"/>
              <a:t>Eclipse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59" y="1137203"/>
            <a:ext cx="3744416" cy="52096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37" y="1399191"/>
            <a:ext cx="4313876" cy="49476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0131" y="4533538"/>
            <a:ext cx="36004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V</a:t>
            </a:r>
            <a:endParaRPr lang="ru-RU" b="1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2154235"/>
            <a:ext cx="7648575" cy="32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0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7" y="143743"/>
            <a:ext cx="7650162" cy="749076"/>
          </a:xfrm>
        </p:spPr>
        <p:txBody>
          <a:bodyPr/>
          <a:lstStyle/>
          <a:p>
            <a:r>
              <a:rPr lang="ru-RU" smtClean="0"/>
              <a:t>Алгоритмы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1150" y="1738313"/>
            <a:ext cx="7454900" cy="460851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sz="1800" smtClean="0"/>
              <a:t>Алгоритм </a:t>
            </a:r>
            <a:r>
              <a:rPr lang="ru-RU" sz="1800"/>
              <a:t>сложения двух чисел.</a:t>
            </a:r>
          </a:p>
          <a:p>
            <a:pPr>
              <a:buFont typeface="+mj-lt"/>
              <a:buAutoNum type="arabicPeriod"/>
            </a:pPr>
            <a:r>
              <a:rPr lang="ru-RU" sz="1800" smtClean="0"/>
              <a:t>Алгоритм </a:t>
            </a:r>
            <a:r>
              <a:rPr lang="ru-RU" sz="1800"/>
              <a:t>сравнения двух чисел.</a:t>
            </a:r>
          </a:p>
          <a:p>
            <a:pPr>
              <a:buFont typeface="+mj-lt"/>
              <a:buAutoNum type="arabicPeriod"/>
            </a:pPr>
            <a:r>
              <a:rPr lang="ru-RU" sz="1800" smtClean="0"/>
              <a:t>Алгоритм </a:t>
            </a:r>
            <a:r>
              <a:rPr lang="ru-RU" sz="1800"/>
              <a:t>проверки существования треугольника с тремя заданными длинами сторон.</a:t>
            </a:r>
          </a:p>
          <a:p>
            <a:pPr>
              <a:buFont typeface="+mj-lt"/>
              <a:buAutoNum type="arabicPeriod"/>
            </a:pPr>
            <a:r>
              <a:rPr lang="ru-RU" sz="1800" smtClean="0"/>
              <a:t>Логические операции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smtClean="0"/>
              <a:t>Выбор мальчиков выше 160 см ростом.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smtClean="0"/>
              <a:t>Выбор </a:t>
            </a:r>
            <a:r>
              <a:rPr lang="ru-RU" sz="1800"/>
              <a:t>мальчиков или девочек выше 160 см ростом.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smtClean="0"/>
              <a:t>Алгоритм </a:t>
            </a:r>
            <a:r>
              <a:rPr lang="ru-RU" sz="1800"/>
              <a:t>проверки существования треугольника с тремя заданными длинами сторон с помощью логических операций.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smtClean="0"/>
              <a:t>Принадлежность </a:t>
            </a:r>
            <a:r>
              <a:rPr lang="ru-RU" sz="1800"/>
              <a:t>или непринадлежность точки отрезку.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smtClean="0"/>
              <a:t>Проверка </a:t>
            </a:r>
            <a:r>
              <a:rPr lang="ru-RU" sz="1800"/>
              <a:t>принадлежности точки одному из нескольких отрезков.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smtClean="0"/>
              <a:t>Проверка</a:t>
            </a:r>
            <a:r>
              <a:rPr lang="ru-RU" sz="1800"/>
              <a:t>, является ли треугольник равнобедренным.</a:t>
            </a:r>
          </a:p>
          <a:p>
            <a:pPr>
              <a:buFont typeface="+mj-lt"/>
              <a:buAutoNum type="arabicPeriod"/>
            </a:pPr>
            <a:endParaRPr lang="ru-RU" sz="18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82737" y="787283"/>
            <a:ext cx="7648575" cy="9510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smtClean="0"/>
              <a:t>	</a:t>
            </a:r>
            <a:r>
              <a:rPr lang="ru-RU" sz="2000" smtClean="0"/>
              <a:t>Алгори́тм </a:t>
            </a:r>
            <a:r>
              <a:rPr lang="ru-RU" sz="2000"/>
              <a:t>— набор инструкций, описывающих порядок действий исполнителя для достижения результата решения задачи за конечное число действий. </a:t>
            </a:r>
          </a:p>
        </p:txBody>
      </p:sp>
    </p:spTree>
    <p:extLst>
      <p:ext uri="{BB962C8B-B14F-4D97-AF65-F5344CB8AC3E}">
        <p14:creationId xmlns:p14="http://schemas.microsoft.com/office/powerpoint/2010/main" val="371963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58763"/>
            <a:ext cx="7650162" cy="749076"/>
          </a:xfrm>
        </p:spPr>
        <p:txBody>
          <a:bodyPr/>
          <a:lstStyle/>
          <a:p>
            <a:r>
              <a:rPr lang="ru-RU" smtClean="0"/>
              <a:t>Алгоритмы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2738" y="1151855"/>
            <a:ext cx="7454900" cy="460851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sz="1800" smtClean="0"/>
              <a:t>Проверить</a:t>
            </a:r>
            <a:r>
              <a:rPr lang="ru-RU" sz="1800"/>
              <a:t>, является ли треугольник со сторонами а,в,с  прямоугольным.</a:t>
            </a:r>
          </a:p>
          <a:p>
            <a:pPr>
              <a:buFont typeface="+mj-lt"/>
              <a:buAutoNum type="arabicPeriod"/>
            </a:pPr>
            <a:r>
              <a:rPr lang="ru-RU" sz="1800" smtClean="0"/>
              <a:t>Есть </a:t>
            </a:r>
            <a:r>
              <a:rPr lang="ru-RU" sz="1800"/>
              <a:t>стена, в ней отверстие размером АхВ. Есть кирпич, размерами </a:t>
            </a:r>
            <a:r>
              <a:rPr lang="en-US" sz="1800"/>
              <a:t>XxYxZ</a:t>
            </a:r>
            <a:r>
              <a:rPr lang="ru-RU" sz="1800"/>
              <a:t>. Проверить, можно ли воткнуть кирпич в отверстие, при условии, что кирпич не втыкаем под углом.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58763"/>
            <a:ext cx="7650162" cy="749076"/>
          </a:xfrm>
        </p:spPr>
        <p:txBody>
          <a:bodyPr/>
          <a:lstStyle/>
          <a:p>
            <a:r>
              <a:rPr lang="ru-RU" dirty="0" smtClean="0"/>
              <a:t>Организационные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2738" y="1151855"/>
            <a:ext cx="7454900" cy="453650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Занятия 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ru-RU" dirty="0" smtClean="0"/>
              <a:t>18-45 по 21-15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err="1" smtClean="0"/>
              <a:t>Пн-Ср,Вт-Чт</a:t>
            </a:r>
            <a:r>
              <a:rPr lang="ru-RU" smtClean="0"/>
              <a:t>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ru-RU" smtClean="0"/>
              <a:t>10:00 по 14:</a:t>
            </a:r>
            <a:r>
              <a:rPr lang="en-US" smtClean="0"/>
              <a:t>3</a:t>
            </a:r>
            <a:r>
              <a:rPr lang="ru-RU" smtClean="0"/>
              <a:t>0 / 15:00 по 19:</a:t>
            </a:r>
            <a:r>
              <a:rPr lang="en-US" smtClean="0"/>
              <a:t>3</a:t>
            </a:r>
            <a:r>
              <a:rPr lang="ru-RU" smtClean="0"/>
              <a:t>0 (Сб)</a:t>
            </a:r>
            <a:r>
              <a:rPr lang="en-US" smtClean="0"/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/>
              <a:t>В здании – пропускная система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smtClean="0"/>
              <a:t>Кофе, чай, молоко, сливки – в кафетериях на 1,2</a:t>
            </a:r>
            <a:r>
              <a:rPr lang="en-US" sz="3200" smtClean="0"/>
              <a:t>,8</a:t>
            </a:r>
            <a:r>
              <a:rPr lang="ru-RU" sz="3200" smtClean="0"/>
              <a:t> этажах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smtClean="0"/>
              <a:t>Вода в кулерах – на каждом этаже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/>
              <a:t>Санузел – </a:t>
            </a:r>
            <a:r>
              <a:rPr lang="ru-RU" sz="3200" smtClean="0"/>
              <a:t>напротив </a:t>
            </a:r>
            <a:r>
              <a:rPr lang="ru-RU" sz="3200" smtClean="0">
                <a:sym typeface="Wingdings" pitchFamily="2" charset="2"/>
              </a:rPr>
              <a:t>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smtClean="0">
                <a:sym typeface="Wingdings" pitchFamily="2" charset="2"/>
              </a:rPr>
              <a:t>Курение </a:t>
            </a:r>
            <a:r>
              <a:rPr lang="ru-RU" sz="3200" smtClean="0"/>
              <a:t>– только на улице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12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58763"/>
            <a:ext cx="7650162" cy="533052"/>
          </a:xfrm>
        </p:spPr>
        <p:txBody>
          <a:bodyPr/>
          <a:lstStyle/>
          <a:p>
            <a:r>
              <a:rPr lang="ru-RU" smtClean="0">
                <a:latin typeface="+mn-lt"/>
              </a:rPr>
              <a:t>Структура курса</a:t>
            </a:r>
            <a:endParaRPr lang="ru-RU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2738" y="1439887"/>
            <a:ext cx="7454900" cy="42484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mtClean="0"/>
              <a:t>Введение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mtClean="0"/>
              <a:t>Синтаксис языка </a:t>
            </a:r>
            <a:r>
              <a:rPr lang="en-US" smtClean="0"/>
              <a:t>Java</a:t>
            </a:r>
            <a:endParaRPr lang="ru-RU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mtClean="0"/>
              <a:t>Объектно-ориентированное программирование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mtClean="0"/>
              <a:t>Создание пользовательского интерфейса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/>
          </a:p>
          <a:p>
            <a:pPr marL="400050" lvl="1" indent="0"/>
            <a:r>
              <a:rPr lang="ru-RU" smtClean="0"/>
              <a:t>… Практика!</a:t>
            </a:r>
            <a:endParaRPr lang="en-US" smtClean="0"/>
          </a:p>
          <a:p>
            <a:endParaRPr lang="en-US"/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65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58764"/>
            <a:ext cx="7650162" cy="605060"/>
          </a:xfrm>
        </p:spPr>
        <p:txBody>
          <a:bodyPr/>
          <a:lstStyle/>
          <a:p>
            <a:r>
              <a:rPr lang="ru-RU" smtClean="0"/>
              <a:t>Книги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78" y="959313"/>
            <a:ext cx="3665785" cy="26994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278" y="3669304"/>
            <a:ext cx="1832892" cy="27003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70" y="3669304"/>
            <a:ext cx="1832893" cy="26975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Рисунок 5">
            <a:hlinkClick r:id="rId5" tooltip="http://www.oracle.com/technetwork/java/codeconvtoc-136057.html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94" y="2433402"/>
            <a:ext cx="248285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5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258763"/>
            <a:ext cx="7651750" cy="1081087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>
                <a:latin typeface="+mn-lt"/>
              </a:rPr>
              <a:t>Введение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1516063"/>
            <a:ext cx="7456487" cy="3757612"/>
          </a:xfrm>
          <a:ln/>
        </p:spPr>
        <p:txBody>
          <a:bodyPr/>
          <a:lstStyle/>
          <a:p>
            <a:pPr marL="342900" lvl="1" indent="-342900">
              <a:lnSpc>
                <a:spcPct val="150000"/>
              </a:lnSpc>
              <a:spcAft>
                <a:spcPts val="0"/>
              </a:spcAft>
              <a:buClr>
                <a:srgbClr val="050505"/>
              </a:buClr>
              <a:buSzTx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mtClean="0"/>
              <a:t>Что такое </a:t>
            </a:r>
            <a:r>
              <a:rPr lang="en-US" smtClean="0"/>
              <a:t>Java</a:t>
            </a:r>
          </a:p>
          <a:p>
            <a:pPr marL="342900" lvl="1" indent="-342900">
              <a:lnSpc>
                <a:spcPct val="150000"/>
              </a:lnSpc>
              <a:spcAft>
                <a:spcPts val="0"/>
              </a:spcAft>
              <a:buClr>
                <a:srgbClr val="050505"/>
              </a:buClr>
              <a:buSzTx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mtClean="0"/>
              <a:t>Платформа </a:t>
            </a:r>
            <a:r>
              <a:rPr lang="en-US" smtClean="0"/>
              <a:t>Java</a:t>
            </a:r>
            <a:r>
              <a:rPr lang="ru-RU" smtClean="0"/>
              <a:t>, </a:t>
            </a:r>
            <a:r>
              <a:rPr lang="en-US"/>
              <a:t>JDK/JRE</a:t>
            </a:r>
            <a:endParaRPr lang="ru-RU"/>
          </a:p>
          <a:p>
            <a:pPr marL="342900" lvl="1" indent="-342900">
              <a:lnSpc>
                <a:spcPct val="150000"/>
              </a:lnSpc>
              <a:spcAft>
                <a:spcPts val="0"/>
              </a:spcAft>
              <a:buClr>
                <a:srgbClr val="050505"/>
              </a:buClr>
              <a:buSzTx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mtClean="0"/>
              <a:t>Средства разработки</a:t>
            </a:r>
            <a:endParaRPr lang="ru-RU"/>
          </a:p>
          <a:p>
            <a:pPr marL="342900" lvl="1" indent="-342900">
              <a:lnSpc>
                <a:spcPct val="150000"/>
              </a:lnSpc>
              <a:spcAft>
                <a:spcPts val="0"/>
              </a:spcAft>
              <a:buClr>
                <a:srgbClr val="050505"/>
              </a:buClr>
              <a:buSzTx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/>
              <a:t>Самая простая </a:t>
            </a:r>
            <a:r>
              <a:rPr lang="ru-RU" smtClean="0"/>
              <a:t>программа</a:t>
            </a:r>
            <a:endParaRPr lang="en-US" smtClean="0"/>
          </a:p>
          <a:p>
            <a:pPr marL="342900" lvl="1" indent="-342900">
              <a:lnSpc>
                <a:spcPct val="150000"/>
              </a:lnSpc>
              <a:spcAft>
                <a:spcPts val="0"/>
              </a:spcAft>
              <a:buClr>
                <a:srgbClr val="050505"/>
              </a:buClr>
              <a:buSzTx/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mtClean="0"/>
              <a:t>Алгоритмы</a:t>
            </a:r>
            <a:endParaRPr lang="ru-RU"/>
          </a:p>
          <a:p>
            <a:pPr marL="566737" indent="0">
              <a:lnSpc>
                <a:spcPct val="100000"/>
              </a:lnSpc>
              <a:buClr>
                <a:srgbClr val="050505"/>
              </a:buClr>
              <a:buSzTx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54937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6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Что такое </a:t>
            </a:r>
            <a:r>
              <a:rPr lang="en-US" smtClean="0">
                <a:latin typeface="+mn-lt"/>
              </a:rPr>
              <a:t>Java</a:t>
            </a:r>
            <a:endParaRPr lang="ru-RU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863823"/>
            <a:ext cx="7456487" cy="4409852"/>
          </a:xfrm>
          <a:ln/>
        </p:spPr>
        <p:txBody>
          <a:bodyPr/>
          <a:lstStyle/>
          <a:p>
            <a:pPr marL="909637" algn="just">
              <a:lnSpc>
                <a:spcPct val="100000"/>
              </a:lnSpc>
              <a:buClr>
                <a:srgbClr val="050505"/>
              </a:buClr>
              <a:buSzTx/>
              <a:buFont typeface="+mj-lt"/>
              <a:buAutoNum type="arabicParenR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z="1800" b="1" smtClean="0"/>
              <a:t>Java</a:t>
            </a:r>
            <a:r>
              <a:rPr lang="ru-RU" sz="1800" smtClean="0"/>
              <a:t> </a:t>
            </a:r>
            <a:r>
              <a:rPr lang="ru-RU" sz="1800"/>
              <a:t>— объектно-ориентированный язык </a:t>
            </a:r>
            <a:r>
              <a:rPr lang="ru-RU" sz="1800" smtClean="0"/>
              <a:t>программирования</a:t>
            </a:r>
            <a:r>
              <a:rPr lang="en-US" sz="1800" smtClean="0"/>
              <a:t>. </a:t>
            </a:r>
            <a:r>
              <a:rPr lang="ru-RU" sz="1800" smtClean="0"/>
              <a:t>Приложения </a:t>
            </a:r>
            <a:r>
              <a:rPr lang="ru-RU" sz="1800"/>
              <a:t>Java </a:t>
            </a:r>
            <a:r>
              <a:rPr lang="ru-RU" sz="1800" smtClean="0"/>
              <a:t>транслируются </a:t>
            </a:r>
            <a:r>
              <a:rPr lang="ru-RU" sz="1800"/>
              <a:t>в специальный байт-код, поэтому они могут работать на любой </a:t>
            </a:r>
            <a:r>
              <a:rPr lang="ru-RU" sz="1800" b="1" i="1"/>
              <a:t>виртуальной Java-машине</a:t>
            </a:r>
            <a:r>
              <a:rPr lang="ru-RU" sz="1800"/>
              <a:t> вне зависимости от компьютерной архитектуры</a:t>
            </a:r>
            <a:r>
              <a:rPr lang="ru-RU" sz="1800" smtClean="0"/>
              <a:t>.</a:t>
            </a:r>
            <a:endParaRPr lang="en-US" sz="1800" smtClean="0"/>
          </a:p>
          <a:p>
            <a:pPr marL="909637" algn="just">
              <a:lnSpc>
                <a:spcPct val="100000"/>
              </a:lnSpc>
              <a:buClr>
                <a:srgbClr val="050505"/>
              </a:buClr>
              <a:buSzTx/>
              <a:buFont typeface="+mj-lt"/>
              <a:buAutoNum type="arabicParenR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en-US" sz="1800" b="1" smtClean="0"/>
              <a:t>Java</a:t>
            </a:r>
            <a:r>
              <a:rPr lang="en-US" sz="1800" smtClean="0"/>
              <a:t> - </a:t>
            </a:r>
            <a:r>
              <a:rPr lang="ru-RU" sz="1800" smtClean="0"/>
              <a:t>это платформа - программная среда, в которой функционируют программмы</a:t>
            </a:r>
            <a:endParaRPr lang="en-US" sz="1800" smtClean="0"/>
          </a:p>
          <a:p>
            <a:pPr marL="566737" indent="0" algn="just">
              <a:lnSpc>
                <a:spcPct val="100000"/>
              </a:lnSpc>
              <a:buClr>
                <a:srgbClr val="050505"/>
              </a:buClr>
              <a:buSzTx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endParaRPr lang="ru-RU" sz="180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51" y="2964132"/>
            <a:ext cx="3168352" cy="3272363"/>
          </a:xfrm>
          <a:prstGeom prst="rect">
            <a:avLst/>
          </a:prstGeom>
        </p:spPr>
      </p:pic>
      <p:sp>
        <p:nvSpPr>
          <p:cNvPr id="4" name="Скругленная прямоугольная выноска 3"/>
          <p:cNvSpPr/>
          <p:nvPr/>
        </p:nvSpPr>
        <p:spPr bwMode="auto">
          <a:xfrm>
            <a:off x="6300291" y="3939666"/>
            <a:ext cx="3168352" cy="1051570"/>
          </a:xfrm>
          <a:prstGeom prst="wedgeRoundRectCallout">
            <a:avLst>
              <a:gd name="adj1" fmla="val -91504"/>
              <a:gd name="adj2" fmla="val 29475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effectLst/>
              </a:rPr>
              <a:t>J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effectLst/>
              </a:rPr>
              <a:t>ava</a:t>
            </a:r>
            <a:r>
              <a:rPr kumimoji="0" lang="en-US" sz="1600" b="0" i="0" u="none" strike="noStrike" cap="none" normalizeH="0" smtClean="0">
                <a:ln>
                  <a:noFill/>
                </a:ln>
                <a:effectLst/>
              </a:rPr>
              <a:t> </a:t>
            </a:r>
            <a:r>
              <a:rPr kumimoji="0" lang="en-US" sz="1600" b="1" i="0" u="none" strike="noStrike" cap="none" normalizeH="0" smtClean="0">
                <a:ln>
                  <a:noFill/>
                </a:ln>
                <a:effectLst/>
              </a:rPr>
              <a:t>V</a:t>
            </a:r>
            <a:r>
              <a:rPr kumimoji="0" lang="en-US" sz="1600" b="0" i="0" u="none" strike="noStrike" cap="none" normalizeH="0" smtClean="0">
                <a:ln>
                  <a:noFill/>
                </a:ln>
                <a:effectLst/>
              </a:rPr>
              <a:t>irtual </a:t>
            </a:r>
            <a:r>
              <a:rPr kumimoji="0" lang="en-US" sz="1600" b="1" i="0" u="none" strike="noStrike" cap="none" normalizeH="0" smtClean="0">
                <a:ln>
                  <a:noFill/>
                </a:ln>
                <a:effectLst/>
              </a:rPr>
              <a:t>M</a:t>
            </a:r>
            <a:r>
              <a:rPr kumimoji="0" lang="en-US" sz="1600" b="0" i="0" u="none" strike="noStrike" cap="none" normalizeH="0" smtClean="0">
                <a:ln>
                  <a:noFill/>
                </a:ln>
                <a:effectLst/>
              </a:rPr>
              <a:t>achine</a:t>
            </a:r>
          </a:p>
          <a:p>
            <a:pPr marL="285750" marR="0" indent="-2857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normalizeH="0" smtClean="0">
                <a:ln>
                  <a:noFill/>
                </a:ln>
                <a:effectLst/>
              </a:rPr>
              <a:t>Java VM</a:t>
            </a:r>
          </a:p>
          <a:p>
            <a:pPr marL="285750" marR="0" indent="-2857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normalizeH="0" smtClean="0">
                <a:ln>
                  <a:noFill/>
                </a:ln>
                <a:effectLst/>
              </a:rPr>
              <a:t>JVM</a:t>
            </a:r>
          </a:p>
          <a:p>
            <a:pPr marL="285750" marR="0" indent="-28575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ru-RU" sz="1600" baseline="0" smtClean="0"/>
              <a:t>Виртульная</a:t>
            </a:r>
            <a:r>
              <a:rPr lang="ru-RU" sz="1600" smtClean="0"/>
              <a:t> машина </a:t>
            </a:r>
            <a:r>
              <a:rPr lang="en-US" sz="1600" smtClean="0"/>
              <a:t>Java</a:t>
            </a:r>
            <a:endParaRPr kumimoji="0" lang="ru-RU" sz="1600" b="0" i="0" u="none" strike="noStrike" cap="none" normalizeH="0" baseline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897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7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en-US" smtClean="0">
                <a:latin typeface="+mn-lt"/>
              </a:rPr>
              <a:t>JVM</a:t>
            </a:r>
            <a:endParaRPr lang="ru-RU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863823"/>
            <a:ext cx="7456487" cy="4409852"/>
          </a:xfrm>
          <a:ln/>
        </p:spPr>
        <p:txBody>
          <a:bodyPr/>
          <a:lstStyle/>
          <a:p>
            <a:pPr marL="566737" indent="0" algn="just">
              <a:lnSpc>
                <a:spcPct val="100000"/>
              </a:lnSpc>
              <a:buClr>
                <a:srgbClr val="050505"/>
              </a:buClr>
              <a:buSzTx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z="1800" b="1" smtClean="0"/>
              <a:t>	Java </a:t>
            </a:r>
            <a:r>
              <a:rPr lang="ru-RU" sz="1800" b="1"/>
              <a:t>Virtual </a:t>
            </a:r>
            <a:r>
              <a:rPr lang="ru-RU" sz="1800" b="1" smtClean="0"/>
              <a:t>Machine</a:t>
            </a:r>
            <a:r>
              <a:rPr lang="ru-RU" sz="1800" smtClean="0"/>
              <a:t> — основная </a:t>
            </a:r>
            <a:r>
              <a:rPr lang="ru-RU" sz="1800"/>
              <a:t>часть исполняющей системы </a:t>
            </a:r>
            <a:r>
              <a:rPr lang="ru-RU" sz="1800" smtClean="0"/>
              <a:t>Java(Java </a:t>
            </a:r>
            <a:r>
              <a:rPr lang="ru-RU" sz="1800"/>
              <a:t>Runtime Environment (JRE</a:t>
            </a:r>
            <a:r>
              <a:rPr lang="ru-RU" sz="1800" smtClean="0"/>
              <a:t>)). Она интерпретирует байт-код, </a:t>
            </a:r>
            <a:r>
              <a:rPr lang="ru-RU" sz="1800"/>
              <a:t>предварительно созданный из исходного текста Java-программы </a:t>
            </a:r>
            <a:r>
              <a:rPr lang="ru-RU" sz="1800" smtClean="0"/>
              <a:t>компилятором. </a:t>
            </a:r>
            <a:r>
              <a:rPr lang="ru-RU" sz="1800"/>
              <a:t>JVM может также использоваться для выполнения программ, написанных на других языках программирования. </a:t>
            </a:r>
          </a:p>
          <a:p>
            <a:pPr marL="566737" indent="0" algn="just">
              <a:lnSpc>
                <a:spcPct val="100000"/>
              </a:lnSpc>
              <a:buClr>
                <a:srgbClr val="050505"/>
              </a:buClr>
              <a:buSzTx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</a:pPr>
            <a:r>
              <a:rPr lang="ru-RU" sz="1800" smtClean="0"/>
              <a:t>	Виртуальные </a:t>
            </a:r>
            <a:r>
              <a:rPr lang="ru-RU" sz="1800"/>
              <a:t>машины Java доступны для многих аппаратных и программных платформ, Java может рассматриваться и как связующее программное обеспечение, и как самостоятельная платформа. Использование одного байт-кода для многих платформ позволяет описать Java как «скомпилировано однажды, запускается везде» (compile once, run anywhere).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17" y="3168079"/>
            <a:ext cx="5538192" cy="291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0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75755" y="1943943"/>
            <a:ext cx="7632848" cy="4214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Java </a:t>
            </a:r>
            <a:r>
              <a:rPr lang="ru-RU"/>
              <a:t>SE — Java Standard Edition, основное издание Java, содержит компиляторы, API, Java Runtime Environment; подходит для создания пользовательских приложений, в первую очередь — для настольных систем.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Java EE — Java Enterprise Edition, представляет собой набор спецификаций для создания программного обеспечения уровня предприятия.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Java ME — Java Micro Edition, создана для использования в устройствах, ограниченных по вычислительной мощности, например в мобильных телефонах, КПК, встроенных системах;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JavaFX — </a:t>
            </a:r>
            <a:r>
              <a:rPr lang="ru-RU" smtClean="0"/>
              <a:t>технология </a:t>
            </a:r>
            <a:r>
              <a:rPr lang="ru-RU"/>
              <a:t>предназначена для создания графических интерфейсов корпоративных приложений и бизнеса.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Java Card — технология предоставляет безопасную среду для приложений, работающих на смарт-картах и ​​других устройствах с очень ограниченным объёмом памяти и возможностями обработки.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8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2800" smtClean="0">
                <a:latin typeface="+mn-lt"/>
              </a:rPr>
              <a:t>История </a:t>
            </a:r>
            <a:r>
              <a:rPr lang="en-US" sz="2800" smtClean="0">
                <a:latin typeface="+mn-lt"/>
              </a:rPr>
              <a:t>Java</a:t>
            </a:r>
            <a:r>
              <a:rPr lang="ru-RU" sz="2800" smtClean="0">
                <a:latin typeface="+mn-lt"/>
              </a:rPr>
              <a:t>. Классификация платформ</a:t>
            </a:r>
            <a:endParaRPr lang="ru-RU" sz="2800">
              <a:latin typeface="+mn-lt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1571072" y="863823"/>
          <a:ext cx="7454901" cy="1016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4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5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8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8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89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822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Java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Java 2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Java5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Java6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Java</a:t>
                      </a:r>
                      <a:r>
                        <a:rPr lang="ru-RU" sz="1800" smtClean="0">
                          <a:effectLst/>
                        </a:rPr>
                        <a:t>7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Java</a:t>
                      </a:r>
                      <a:r>
                        <a:rPr lang="ru-RU" sz="1800" smtClean="0">
                          <a:effectLst/>
                        </a:rPr>
                        <a:t>8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2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1.0.x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1.1</a:t>
                      </a:r>
                      <a:r>
                        <a:rPr lang="en-US" sz="1800">
                          <a:effectLst/>
                        </a:rPr>
                        <a:t>.x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1.2.</a:t>
                      </a:r>
                      <a:r>
                        <a:rPr lang="en-US" sz="1800">
                          <a:effectLst/>
                        </a:rPr>
                        <a:t>x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1.3.</a:t>
                      </a:r>
                      <a:r>
                        <a:rPr lang="en-US" sz="1800">
                          <a:effectLst/>
                        </a:rPr>
                        <a:t>x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1.4.x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1.5.x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1.6.x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1.</a:t>
                      </a:r>
                      <a:r>
                        <a:rPr lang="ru-RU" sz="1800" smtClean="0">
                          <a:effectLst/>
                        </a:rPr>
                        <a:t>7</a:t>
                      </a:r>
                      <a:r>
                        <a:rPr lang="en-US" sz="1800" smtClean="0">
                          <a:effectLst/>
                        </a:rPr>
                        <a:t>.x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</a:rPr>
                        <a:t>1.</a:t>
                      </a:r>
                      <a:r>
                        <a:rPr lang="ru-RU" sz="1800" smtClean="0">
                          <a:effectLst/>
                        </a:rPr>
                        <a:t>8</a:t>
                      </a:r>
                      <a:r>
                        <a:rPr lang="en-US" sz="1800" smtClean="0">
                          <a:effectLst/>
                        </a:rPr>
                        <a:t>.x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738" y="2009612"/>
            <a:ext cx="7389402" cy="415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7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9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Средства разработки</a:t>
            </a:r>
            <a:endParaRPr lang="ru-RU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863823"/>
            <a:ext cx="7456487" cy="4409852"/>
          </a:xfrm>
          <a:ln/>
        </p:spPr>
        <p:txBody>
          <a:bodyPr/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en-US" sz="2000" smtClean="0"/>
              <a:t>Java </a:t>
            </a:r>
            <a:r>
              <a:rPr lang="en-US" sz="2000"/>
              <a:t>Development Kit </a:t>
            </a:r>
            <a:r>
              <a:rPr lang="en-US" sz="2000" smtClean="0"/>
              <a:t>(</a:t>
            </a:r>
            <a:r>
              <a:rPr lang="en-US" sz="2000" b="1" smtClean="0"/>
              <a:t>JDK</a:t>
            </a:r>
            <a:r>
              <a:rPr lang="en-US" sz="2000"/>
              <a:t>) — </a:t>
            </a:r>
            <a:r>
              <a:rPr lang="ru-RU" sz="2000" u="sng">
                <a:hlinkClick r:id="rId3"/>
              </a:rPr>
              <a:t>бесплатно</a:t>
            </a:r>
            <a:r>
              <a:rPr lang="ru-RU" sz="2000">
                <a:hlinkClick r:id="rId3"/>
              </a:rPr>
              <a:t> </a:t>
            </a:r>
            <a:r>
              <a:rPr lang="ru-RU" sz="2000" smtClean="0"/>
              <a:t>распространяемый</a:t>
            </a:r>
            <a:r>
              <a:rPr lang="en-US" sz="2000" smtClean="0"/>
              <a:t> </a:t>
            </a:r>
            <a:r>
              <a:rPr lang="ru-RU" sz="2000"/>
              <a:t>комплект разработчика приложений на языке </a:t>
            </a:r>
            <a:r>
              <a:rPr lang="en-US" sz="2000"/>
              <a:t>Java, </a:t>
            </a:r>
            <a:r>
              <a:rPr lang="ru-RU" sz="2000"/>
              <a:t>включающий в себя компилятор </a:t>
            </a:r>
            <a:r>
              <a:rPr lang="en-US" sz="2000"/>
              <a:t>Java (javac), </a:t>
            </a:r>
            <a:r>
              <a:rPr lang="ru-RU" sz="2000"/>
              <a:t>стандартные библиотеки классов </a:t>
            </a:r>
            <a:r>
              <a:rPr lang="en-US" sz="2000"/>
              <a:t>Java, </a:t>
            </a:r>
            <a:r>
              <a:rPr lang="ru-RU" sz="2000"/>
              <a:t>примеры, документацию, различные утилиты и исполнительную систему </a:t>
            </a:r>
            <a:r>
              <a:rPr lang="en-US" sz="2000"/>
              <a:t>Java (JRE). </a:t>
            </a:r>
            <a:endParaRPr lang="en-US" sz="2000" smtClean="0"/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ru-RU" sz="2000"/>
              <a:t>Java Runtime Environment </a:t>
            </a:r>
            <a:r>
              <a:rPr lang="ru-RU" sz="2000" smtClean="0"/>
              <a:t>(</a:t>
            </a:r>
            <a:r>
              <a:rPr lang="ru-RU" sz="2000" b="1" smtClean="0"/>
              <a:t>JRE</a:t>
            </a:r>
            <a:r>
              <a:rPr lang="ru-RU" sz="2000"/>
              <a:t>) — минимальная реализация виртуальной машины, необходимая для исполнения Java-приложений, без компилятора и других средств разработки. Состоит из виртуальной машины — Java Virtual Machine и библиотеки Java-классов.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127403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11696</TotalTime>
  <Words>581</Words>
  <Application>Microsoft Office PowerPoint</Application>
  <PresentationFormat>Произвольный</PresentationFormat>
  <Paragraphs>122</Paragraphs>
  <Slides>19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DejaVu Sans</vt:lpstr>
      <vt:lpstr>Droid Sans Fallback</vt:lpstr>
      <vt:lpstr>StarSymbol</vt:lpstr>
      <vt:lpstr>Times New Roman</vt:lpstr>
      <vt:lpstr>Wingdings</vt:lpstr>
      <vt:lpstr>Тема Office</vt:lpstr>
      <vt:lpstr>Программирование на Java</vt:lpstr>
      <vt:lpstr>Организационные вопросы</vt:lpstr>
      <vt:lpstr>Структура курса</vt:lpstr>
      <vt:lpstr>Книги</vt:lpstr>
      <vt:lpstr>Введение</vt:lpstr>
      <vt:lpstr>Что такое Java</vt:lpstr>
      <vt:lpstr>JVM</vt:lpstr>
      <vt:lpstr>История Java. Классификация платформ</vt:lpstr>
      <vt:lpstr>Средства разработки</vt:lpstr>
      <vt:lpstr>Настройки Java</vt:lpstr>
      <vt:lpstr>Схема создания и запуска приложения</vt:lpstr>
      <vt:lpstr>Схема создания и запуска приложения</vt:lpstr>
      <vt:lpstr>Работа в командной строке</vt:lpstr>
      <vt:lpstr>Работа в командной строке</vt:lpstr>
      <vt:lpstr>Работа в командной строке</vt:lpstr>
      <vt:lpstr>Средства разработки</vt:lpstr>
      <vt:lpstr>Работа в Eclipse</vt:lpstr>
      <vt:lpstr>Алгоритмы</vt:lpstr>
      <vt:lpstr>Алгоритмы</vt:lpstr>
    </vt:vector>
  </TitlesOfParts>
  <Company>Univerpulse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slides</dc:description>
  <cp:lastModifiedBy>Danny Briskin</cp:lastModifiedBy>
  <cp:revision>869</cp:revision>
  <cp:lastPrinted>1601-01-01T00:00:00Z</cp:lastPrinted>
  <dcterms:created xsi:type="dcterms:W3CDTF">2013-02-04T11:19:10Z</dcterms:created>
  <dcterms:modified xsi:type="dcterms:W3CDTF">2016-12-01T09:53:57Z</dcterms:modified>
  <cp:category>Java</cp:category>
</cp:coreProperties>
</file>