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481" r:id="rId2"/>
    <p:sldId id="487" r:id="rId3"/>
    <p:sldId id="488" r:id="rId4"/>
    <p:sldId id="489" r:id="rId5"/>
    <p:sldId id="490" r:id="rId6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DF4FB"/>
    <a:srgbClr val="CC66FF"/>
    <a:srgbClr val="00FF00"/>
    <a:srgbClr val="CC3300"/>
    <a:srgbClr val="DE0000"/>
    <a:srgbClr val="00CC00"/>
    <a:srgbClr val="00E266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81883" autoAdjust="0"/>
  </p:normalViewPr>
  <p:slideViewPr>
    <p:cSldViewPr>
      <p:cViewPr varScale="1">
        <p:scale>
          <a:sx n="65" d="100"/>
          <a:sy n="65" d="100"/>
        </p:scale>
        <p:origin x="1144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31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2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518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3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854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4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1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5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19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Язык </a:t>
            </a:r>
            <a:r>
              <a:rPr lang="en-US" smtClean="0">
                <a:latin typeface="+mn-lt"/>
              </a:rPr>
              <a:t>Java</a:t>
            </a:r>
            <a:endParaRPr lang="ru-RU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863823"/>
            <a:ext cx="7456487" cy="4409852"/>
          </a:xfrm>
          <a:ln/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endParaRPr lang="en-US" sz="200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000" smtClean="0"/>
              <a:t>Объектно-ориентированный</a:t>
            </a:r>
            <a:endParaRPr lang="ru-RU" sz="2000"/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000"/>
              <a:t>Компилируемо-интерпретируемый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000"/>
              <a:t>Платформонезависимый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000"/>
              <a:t>Многопоточный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000"/>
              <a:t>Надежный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000"/>
              <a:t>Безопасный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/>
              <a:t>Динамичный</a:t>
            </a:r>
          </a:p>
        </p:txBody>
      </p:sp>
    </p:spTree>
    <p:extLst>
      <p:ext uri="{BB962C8B-B14F-4D97-AF65-F5344CB8AC3E}">
        <p14:creationId xmlns:p14="http://schemas.microsoft.com/office/powerpoint/2010/main" val="38713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2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Язык </a:t>
            </a:r>
            <a:r>
              <a:rPr lang="en-US" smtClean="0">
                <a:latin typeface="+mn-lt"/>
              </a:rPr>
              <a:t>Java</a:t>
            </a:r>
            <a:endParaRPr lang="ru-RU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719807"/>
            <a:ext cx="7456487" cy="4553868"/>
          </a:xfrm>
          <a:ln/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sz="1800" smtClean="0"/>
              <a:t>Объектно-ориентированный</a:t>
            </a:r>
            <a:endParaRPr lang="en-US" sz="1800" smtClean="0"/>
          </a:p>
          <a:p>
            <a:pPr marL="0" indent="0" algn="just"/>
            <a:r>
              <a:rPr lang="ru-RU" sz="1800" smtClean="0"/>
              <a:t>	Многие сущности в </a:t>
            </a:r>
            <a:r>
              <a:rPr lang="en-US" sz="1800"/>
              <a:t>Java</a:t>
            </a:r>
            <a:r>
              <a:rPr lang="ru-RU" sz="1800"/>
              <a:t> (программы, потоки, массивы, строки, элементы пользовательского интерфейса, исключительные ситуации и многое другое) </a:t>
            </a:r>
            <a:r>
              <a:rPr lang="ru-RU" sz="1800" smtClean="0"/>
              <a:t>представлены </a:t>
            </a:r>
            <a:r>
              <a:rPr lang="ru-RU" sz="1800"/>
              <a:t>в виде </a:t>
            </a:r>
            <a:r>
              <a:rPr lang="ru-RU" sz="1800" i="1"/>
              <a:t>объектов</a:t>
            </a:r>
            <a:r>
              <a:rPr lang="ru-RU" sz="1800"/>
              <a:t>, в то же время, ради повышения производительности, числа и другие простые (</a:t>
            </a:r>
            <a:r>
              <a:rPr lang="ru-RU" sz="1800" i="1"/>
              <a:t>примитивные</a:t>
            </a:r>
            <a:r>
              <a:rPr lang="ru-RU" sz="1800"/>
              <a:t>) типы данных объектами не являются</a:t>
            </a:r>
            <a:r>
              <a:rPr lang="ru-RU" sz="1800" smtClean="0"/>
              <a:t>.</a:t>
            </a:r>
          </a:p>
          <a:p>
            <a:pPr marL="0" indent="0" algn="just"/>
            <a:r>
              <a:rPr lang="ru-RU" sz="1800" smtClean="0"/>
              <a:t>	</a:t>
            </a:r>
            <a:r>
              <a:rPr lang="ru-RU" sz="1800" b="1" i="1"/>
              <a:t>Объект</a:t>
            </a:r>
            <a:r>
              <a:rPr lang="ru-RU" sz="1800"/>
              <a:t> - это мыслимая или реальная сущность, обладающая характерным поведением и отличительными характеристиками и являющаяся важной в предметной области</a:t>
            </a:r>
          </a:p>
          <a:p>
            <a:pPr marL="0" indent="0" algn="just"/>
            <a:r>
              <a:rPr lang="ru-RU" sz="1800" smtClean="0"/>
              <a:t>	Каждый </a:t>
            </a:r>
            <a:r>
              <a:rPr lang="ru-RU" sz="1800"/>
              <a:t>объект имеет определенное время жизни. В процессе выполнения </a:t>
            </a:r>
            <a:r>
              <a:rPr lang="ru-RU" sz="1800" smtClean="0"/>
              <a:t>программы, могут </a:t>
            </a:r>
            <a:r>
              <a:rPr lang="ru-RU" sz="1800"/>
              <a:t>создаваться новые объекты и уничтожаться уже существующие.</a:t>
            </a:r>
          </a:p>
          <a:p>
            <a:pPr marL="0" indent="0" algn="just"/>
            <a:r>
              <a:rPr lang="ru-RU" sz="1800" smtClean="0"/>
              <a:t>	Каждый </a:t>
            </a:r>
            <a:r>
              <a:rPr lang="ru-RU" sz="1800"/>
              <a:t>объект имеет </a:t>
            </a:r>
            <a:r>
              <a:rPr lang="ru-RU" sz="1800" i="1"/>
              <a:t>состояние</a:t>
            </a:r>
            <a:r>
              <a:rPr lang="ru-RU" sz="1800"/>
              <a:t>, обладает четко определенным </a:t>
            </a:r>
            <a:r>
              <a:rPr lang="ru-RU" sz="1800" i="1"/>
              <a:t>поведением</a:t>
            </a:r>
            <a:r>
              <a:rPr lang="ru-RU" sz="1800"/>
              <a:t> и уникальной </a:t>
            </a:r>
            <a:r>
              <a:rPr lang="ru-RU" sz="1800" i="1"/>
              <a:t>идентичностью</a:t>
            </a:r>
            <a:r>
              <a:rPr lang="ru-RU" sz="1800"/>
              <a:t>.</a:t>
            </a:r>
          </a:p>
          <a:p>
            <a:pPr marL="0" indent="0" algn="just"/>
            <a:endParaRPr lang="ru-RU" sz="1800"/>
          </a:p>
          <a:p>
            <a:pPr lvl="0">
              <a:buFont typeface="Arial" panose="020B0604020202020204" pitchFamily="34" charset="0"/>
              <a:buChar char="•"/>
            </a:pP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407137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3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Язык </a:t>
            </a:r>
            <a:r>
              <a:rPr lang="en-US" smtClean="0">
                <a:latin typeface="+mn-lt"/>
              </a:rPr>
              <a:t>Java</a:t>
            </a:r>
            <a:endParaRPr lang="ru-RU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719807"/>
            <a:ext cx="7456487" cy="4553868"/>
          </a:xfrm>
          <a:ln/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sz="1800" smtClean="0"/>
              <a:t>Компилируемо-интерпретируемый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1800"/>
              <a:t>Платформонезависимый</a:t>
            </a:r>
          </a:p>
          <a:p>
            <a:pPr marL="0" indent="0" algn="just"/>
            <a:endParaRPr lang="ru-RU" sz="1800"/>
          </a:p>
          <a:p>
            <a:pPr marL="0" indent="0" algn="just"/>
            <a:endParaRPr lang="ru-RU" sz="1800"/>
          </a:p>
          <a:p>
            <a:pPr lvl="0">
              <a:buFont typeface="Arial" panose="020B0604020202020204" pitchFamily="34" charset="0"/>
              <a:buChar char="•"/>
            </a:pPr>
            <a:endParaRPr lang="ru-RU" sz="1800"/>
          </a:p>
        </p:txBody>
      </p:sp>
      <p:grpSp>
        <p:nvGrpSpPr>
          <p:cNvPr id="5" name="Группа 4"/>
          <p:cNvGrpSpPr/>
          <p:nvPr/>
        </p:nvGrpSpPr>
        <p:grpSpPr>
          <a:xfrm>
            <a:off x="2853784" y="1511895"/>
            <a:ext cx="5109658" cy="3236924"/>
            <a:chOff x="1618676" y="1367880"/>
            <a:chExt cx="4375273" cy="2736304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76" y="1367880"/>
              <a:ext cx="4375273" cy="273630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835795" y="1368722"/>
              <a:ext cx="1152128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smtClean="0"/>
                <a:t>С++</a:t>
              </a:r>
              <a:endParaRPr lang="ru-RU" b="1"/>
            </a:p>
          </p:txBody>
        </p:sp>
      </p:grpSp>
      <p:sp>
        <p:nvSpPr>
          <p:cNvPr id="11" name="Кольцо 10"/>
          <p:cNvSpPr/>
          <p:nvPr/>
        </p:nvSpPr>
        <p:spPr bwMode="auto">
          <a:xfrm>
            <a:off x="4212059" y="1998379"/>
            <a:ext cx="2652902" cy="1392535"/>
          </a:xfrm>
          <a:prstGeom prst="donut">
            <a:avLst>
              <a:gd name="adj" fmla="val 6480"/>
            </a:avLst>
          </a:prstGeom>
          <a:solidFill>
            <a:srgbClr val="FF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08" y="1508621"/>
            <a:ext cx="5033561" cy="46484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74" y="2929257"/>
            <a:ext cx="5676077" cy="277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4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Язык </a:t>
            </a:r>
            <a:r>
              <a:rPr lang="en-US" smtClean="0">
                <a:latin typeface="+mn-lt"/>
              </a:rPr>
              <a:t>Java</a:t>
            </a:r>
            <a:endParaRPr lang="ru-RU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719807"/>
            <a:ext cx="7456487" cy="4553868"/>
          </a:xfrm>
          <a:ln/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sz="1800" smtClean="0"/>
              <a:t>Многопоточный</a:t>
            </a:r>
          </a:p>
          <a:p>
            <a:pPr marL="0" indent="0" algn="just"/>
            <a:r>
              <a:rPr lang="ru-RU" sz="1800" smtClean="0"/>
              <a:t>	Как </a:t>
            </a:r>
            <a:r>
              <a:rPr lang="ru-RU" sz="1800"/>
              <a:t>и многие другие языки программирования, </a:t>
            </a:r>
            <a:r>
              <a:rPr lang="en-US" sz="1800"/>
              <a:t>Java</a:t>
            </a:r>
            <a:r>
              <a:rPr lang="ru-RU" sz="1800"/>
              <a:t> позволяет писать программы, выполняющие параллельные вычисления. Но в отличие от большинства других языков программирования (</a:t>
            </a:r>
            <a:r>
              <a:rPr lang="en-US" sz="1800"/>
              <a:t>C</a:t>
            </a:r>
            <a:r>
              <a:rPr lang="ru-RU" sz="1800"/>
              <a:t>, </a:t>
            </a:r>
            <a:r>
              <a:rPr lang="en-US" sz="1800"/>
              <a:t>C</a:t>
            </a:r>
            <a:r>
              <a:rPr lang="ru-RU" sz="1800"/>
              <a:t>++, </a:t>
            </a:r>
            <a:r>
              <a:rPr lang="en-US" sz="1800"/>
              <a:t>Object Pascal</a:t>
            </a:r>
            <a:r>
              <a:rPr lang="ru-RU" sz="1800"/>
              <a:t>, </a:t>
            </a:r>
            <a:r>
              <a:rPr lang="en-US" sz="1800"/>
              <a:t>Assembler</a:t>
            </a:r>
            <a:r>
              <a:rPr lang="ru-RU" sz="1800"/>
              <a:t>) в которых многопоточность обеспечивается с помощью вызовов библиотечных функций, в </a:t>
            </a:r>
            <a:r>
              <a:rPr lang="en-US" sz="1800"/>
              <a:t>Java</a:t>
            </a:r>
            <a:r>
              <a:rPr lang="ru-RU" sz="1800"/>
              <a:t> она заложена изначально на уровне синтаксиса языка</a:t>
            </a:r>
            <a:r>
              <a:rPr lang="ru-RU" sz="180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smtClean="0"/>
              <a:t>Надежный</a:t>
            </a:r>
          </a:p>
          <a:p>
            <a:pPr marL="0" indent="0" algn="just"/>
            <a:r>
              <a:rPr lang="ru-RU" sz="1800"/>
              <a:t>	</a:t>
            </a:r>
            <a:r>
              <a:rPr lang="en-US" sz="1800" smtClean="0"/>
              <a:t>Java </a:t>
            </a:r>
            <a:r>
              <a:rPr lang="ru-RU" sz="1800" smtClean="0"/>
              <a:t>сама управляет выделяемой памятью, и «собирает мусор» - освобождает неиспольземые участки памяти. </a:t>
            </a:r>
          </a:p>
          <a:p>
            <a:pPr marL="0" indent="0" algn="just"/>
            <a:r>
              <a:rPr lang="ru-RU" sz="1800"/>
              <a:t>	</a:t>
            </a:r>
            <a:r>
              <a:rPr lang="ru-RU" sz="1800" smtClean="0"/>
              <a:t>Строгая </a:t>
            </a:r>
            <a:r>
              <a:rPr lang="ru-RU" sz="1800"/>
              <a:t>типизация, отсутствие адресной арифметики, невозможность обратиться к произвольной ячейке памяти несколько сужает возможности программиста, но существенно повышает потенциальную надежность </a:t>
            </a:r>
            <a:r>
              <a:rPr lang="en-US" sz="1800"/>
              <a:t>Java</a:t>
            </a:r>
            <a:r>
              <a:rPr lang="ru-RU" sz="1800"/>
              <a:t>-программ</a:t>
            </a:r>
            <a:endParaRPr lang="ru-RU" sz="1800" smtClean="0"/>
          </a:p>
          <a:p>
            <a:pPr lvl="0">
              <a:buFont typeface="Arial" panose="020B0604020202020204" pitchFamily="34" charset="0"/>
              <a:buChar char="•"/>
            </a:pPr>
            <a:endParaRPr lang="ru-RU" sz="1800"/>
          </a:p>
          <a:p>
            <a:pPr marL="0" indent="0" algn="just"/>
            <a:endParaRPr lang="ru-RU" sz="1800"/>
          </a:p>
          <a:p>
            <a:pPr lvl="0">
              <a:buFont typeface="Arial" panose="020B0604020202020204" pitchFamily="34" charset="0"/>
              <a:buChar char="•"/>
            </a:pP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779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5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Язык </a:t>
            </a:r>
            <a:r>
              <a:rPr lang="en-US" smtClean="0">
                <a:latin typeface="+mn-lt"/>
              </a:rPr>
              <a:t>Java</a:t>
            </a:r>
            <a:endParaRPr lang="ru-RU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719807"/>
            <a:ext cx="7456487" cy="4553868"/>
          </a:xfrm>
          <a:ln/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sz="1800"/>
              <a:t>Безопасный </a:t>
            </a:r>
            <a:endParaRPr lang="ru-RU" sz="1800" smtClean="0"/>
          </a:p>
          <a:p>
            <a:pPr marL="0" indent="0" algn="just"/>
            <a:r>
              <a:rPr lang="ru-RU" sz="1800" smtClean="0"/>
              <a:t>	Наличие </a:t>
            </a:r>
            <a:r>
              <a:rPr lang="ru-RU" sz="1800"/>
              <a:t>виртуальной машины-интерпретатора значительно облегчает отсечение опасного кода на каждом этапе работы. Сначала байт-код загружается в систему, как правило, в виде class-файлов. JVM тщательно проверяет, все ли они подчиняются общим правилам безопасности Java. Затем во время исполнения программы интерпретатор легко может проверить каждое действие на допустимость. </a:t>
            </a:r>
            <a:r>
              <a:rPr lang="ru-RU" sz="1800" smtClean="0"/>
              <a:t> </a:t>
            </a:r>
            <a:endParaRPr lang="ru-RU" sz="1800"/>
          </a:p>
          <a:p>
            <a:pPr marL="0" indent="0" algn="just"/>
            <a:r>
              <a:rPr lang="ru-RU" sz="1800" smtClean="0"/>
              <a:t>	Существует </a:t>
            </a:r>
            <a:r>
              <a:rPr lang="ru-RU" sz="1800"/>
              <a:t>механизм цифровых подписей апплетов и приложений, загружаемых по сети</a:t>
            </a:r>
            <a:r>
              <a:rPr lang="ru-RU" sz="180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smtClean="0"/>
              <a:t>Динамичный</a:t>
            </a:r>
          </a:p>
          <a:p>
            <a:pPr marL="0" indent="0" algn="just"/>
            <a:r>
              <a:rPr lang="ru-RU" sz="1800" smtClean="0"/>
              <a:t>	Язык </a:t>
            </a:r>
            <a:r>
              <a:rPr lang="ru-RU" sz="1800"/>
              <a:t>очень удачно задуман, но постоянно продолжает развиваться. Выход новых версий языка предполагает функционирование старых программ без каких-либо изменений.</a:t>
            </a:r>
          </a:p>
          <a:p>
            <a:pPr marL="0" indent="0" algn="just"/>
            <a:endParaRPr lang="ru-RU" sz="1800" smtClean="0"/>
          </a:p>
          <a:p>
            <a:pPr marL="0" indent="0" algn="just"/>
            <a:endParaRPr lang="ru-RU" sz="1800" smtClean="0"/>
          </a:p>
          <a:p>
            <a:pPr marL="0" indent="0" algn="just"/>
            <a:endParaRPr lang="ru-RU" sz="1800"/>
          </a:p>
          <a:p>
            <a:pPr lvl="0">
              <a:buFont typeface="Arial" panose="020B0604020202020204" pitchFamily="34" charset="0"/>
              <a:buChar char="•"/>
            </a:pP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07801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11747</TotalTime>
  <Words>34</Words>
  <Application>Microsoft Office PowerPoint</Application>
  <PresentationFormat>Произвольный</PresentationFormat>
  <Paragraphs>45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DejaVu Sans</vt:lpstr>
      <vt:lpstr>Droid Sans Fallback</vt:lpstr>
      <vt:lpstr>Times New Roman</vt:lpstr>
      <vt:lpstr>Тема Office</vt:lpstr>
      <vt:lpstr>Язык Java</vt:lpstr>
      <vt:lpstr>Язык Java</vt:lpstr>
      <vt:lpstr>Язык Java</vt:lpstr>
      <vt:lpstr>Язык Java</vt:lpstr>
      <vt:lpstr>Язык Java</vt:lpstr>
    </vt:vector>
  </TitlesOfParts>
  <Company>Univerpulse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slides</dc:description>
  <cp:lastModifiedBy>Danny Briskin</cp:lastModifiedBy>
  <cp:revision>867</cp:revision>
  <cp:lastPrinted>1601-01-01T00:00:00Z</cp:lastPrinted>
  <dcterms:created xsi:type="dcterms:W3CDTF">2013-02-04T11:19:10Z</dcterms:created>
  <dcterms:modified xsi:type="dcterms:W3CDTF">2015-04-27T05:12:20Z</dcterms:modified>
  <cp:category>Java</cp:category>
</cp:coreProperties>
</file>