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491" r:id="rId2"/>
    <p:sldId id="492" r:id="rId3"/>
    <p:sldId id="493" r:id="rId4"/>
    <p:sldId id="494" r:id="rId5"/>
    <p:sldId id="496" r:id="rId6"/>
    <p:sldId id="529" r:id="rId7"/>
    <p:sldId id="528" r:id="rId8"/>
    <p:sldId id="497" r:id="rId9"/>
    <p:sldId id="530" r:id="rId10"/>
    <p:sldId id="531" r:id="rId11"/>
    <p:sldId id="502" r:id="rId12"/>
    <p:sldId id="504" r:id="rId13"/>
    <p:sldId id="505" r:id="rId14"/>
    <p:sldId id="503" r:id="rId15"/>
    <p:sldId id="506" r:id="rId16"/>
    <p:sldId id="501" r:id="rId17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DF4FB"/>
    <a:srgbClr val="CC66FF"/>
    <a:srgbClr val="00FF00"/>
    <a:srgbClr val="CC3300"/>
    <a:srgbClr val="DE0000"/>
    <a:srgbClr val="00CC00"/>
    <a:srgbClr val="00E266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81883" autoAdjust="0"/>
  </p:normalViewPr>
  <p:slideViewPr>
    <p:cSldViewPr>
      <p:cViewPr varScale="1">
        <p:scale>
          <a:sx n="64" d="100"/>
          <a:sy n="64" d="100"/>
        </p:scale>
        <p:origin x="1168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5250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10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198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11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2009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12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0208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13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9262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14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4953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15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9141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16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5320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2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359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3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848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4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8785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5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6261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6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529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7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1859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8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4145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4E068C-B8F8-48E2-ABEB-DBEDCFB05EB8}" type="slidenum">
              <a:rPr lang="ru-RU"/>
              <a:pPr/>
              <a:t>9</a:t>
            </a:fld>
            <a:endParaRPr lang="ru-RU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73113" y="812800"/>
            <a:ext cx="601345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635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04501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mtClean="0">
                <a:latin typeface="+mn-lt"/>
              </a:rPr>
              <a:t>Основы синтаксиса</a:t>
            </a:r>
            <a:endParaRPr lang="ru-RU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719807"/>
            <a:ext cx="7456487" cy="2493406"/>
          </a:xfrm>
          <a:ln/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sz="1800" smtClean="0"/>
              <a:t>В </a:t>
            </a:r>
            <a:r>
              <a:rPr lang="ru-RU" sz="1800"/>
              <a:t>Java применяется </a:t>
            </a:r>
            <a:r>
              <a:rPr lang="ru-RU" sz="1800" smtClean="0"/>
              <a:t>универсальная кодировка символов  </a:t>
            </a:r>
            <a:r>
              <a:rPr lang="ru-RU" sz="1800"/>
              <a:t>– Unicode</a:t>
            </a:r>
            <a:r>
              <a:rPr lang="ru-RU" sz="1800" smtClean="0"/>
              <a:t>.</a:t>
            </a:r>
            <a:endParaRPr lang="en-US" sz="1800" smtClean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sz="1800" smtClean="0"/>
              <a:t>Пробелы - </a:t>
            </a:r>
            <a:r>
              <a:rPr lang="ru-RU" sz="1800"/>
              <a:t>все символы, разбивающие текст программы на лексемы</a:t>
            </a:r>
            <a:r>
              <a:rPr lang="ru-RU" sz="180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smtClean="0"/>
              <a:t>собственно </a:t>
            </a:r>
            <a:r>
              <a:rPr lang="ru-RU" sz="1800"/>
              <a:t>символ </a:t>
            </a:r>
            <a:r>
              <a:rPr lang="ru-RU" sz="1800" smtClean="0"/>
              <a:t>пробел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smtClean="0"/>
              <a:t>символ табуляции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smtClean="0"/>
              <a:t>символ перевода строки</a:t>
            </a:r>
            <a:endParaRPr lang="ru-RU" sz="1800"/>
          </a:p>
          <a:p>
            <a:pPr marL="0" lvl="0" indent="0">
              <a:lnSpc>
                <a:spcPct val="50000"/>
              </a:lnSpc>
              <a:spcAft>
                <a:spcPts val="0"/>
              </a:spcAft>
            </a:pPr>
            <a:endParaRPr lang="ru-RU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/>
            <a:endParaRPr lang="ru-RU" sz="1800" smtClean="0"/>
          </a:p>
          <a:p>
            <a:pPr marL="0" lvl="0" indent="0"/>
            <a:endParaRPr lang="ru-RU" sz="1800"/>
          </a:p>
          <a:p>
            <a:pPr marL="0" indent="0" algn="just"/>
            <a:endParaRPr lang="ru-RU" sz="1800" smtClean="0"/>
          </a:p>
          <a:p>
            <a:pPr marL="0" indent="0" algn="just"/>
            <a:endParaRPr lang="ru-RU" sz="1800" smtClean="0"/>
          </a:p>
          <a:p>
            <a:pPr marL="0" indent="0" algn="just"/>
            <a:endParaRPr lang="ru-RU" sz="1800"/>
          </a:p>
          <a:p>
            <a:pPr lvl="0">
              <a:buFont typeface="Arial" panose="020B0604020202020204" pitchFamily="34" charset="0"/>
              <a:buChar char="•"/>
            </a:pPr>
            <a:endParaRPr lang="ru-RU" sz="18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7" y="3300567"/>
            <a:ext cx="7456487" cy="21534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test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args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"Hello Univerpulse!"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test {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static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main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(String[]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args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){System.out.println(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"Hello Univerpulse!"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);}}</a:t>
            </a:r>
          </a:p>
        </p:txBody>
      </p:sp>
    </p:spTree>
    <p:extLst>
      <p:ext uri="{BB962C8B-B14F-4D97-AF65-F5344CB8AC3E}">
        <p14:creationId xmlns:p14="http://schemas.microsoft.com/office/powerpoint/2010/main" val="344429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10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Типы данных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5760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spcAft>
                <a:spcPts val="0"/>
              </a:spcAft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Различие между примитивным и объектным типом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7" y="1295871"/>
            <a:ext cx="7453857" cy="20960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FF8080"/>
                </a:solidFill>
                <a:latin typeface="Consolas" panose="020B0609020204030204" pitchFamily="49" charset="0"/>
              </a:rPr>
              <a:t>TestObject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>
                <a:solidFill>
                  <a:srgbClr val="D0D0D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BED6FF"/>
                </a:solidFill>
                <a:latin typeface="Consolas" panose="020B0609020204030204" pitchFamily="49" charset="0"/>
              </a:rPr>
              <a:t>somenumber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D0D0D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BED6FF"/>
                </a:solidFill>
                <a:latin typeface="Consolas" panose="020B0609020204030204" pitchFamily="49" charset="0"/>
              </a:rPr>
              <a:t>TestObject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79ABFF"/>
                </a:solidFill>
                <a:latin typeface="Consolas" panose="020B0609020204030204" pitchFamily="49" charset="0"/>
              </a:rPr>
              <a:t>somenumber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>
                <a:solidFill>
                  <a:srgbClr val="D0D0D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400" b="1">
                <a:solidFill>
                  <a:srgbClr val="BED6FF"/>
                </a:solidFill>
                <a:latin typeface="Consolas" panose="020B0609020204030204" pitchFamily="49" charset="0"/>
              </a:rPr>
              <a:t>somenumber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=</a:t>
            </a:r>
            <a:r>
              <a:rPr lang="en-US" sz="1400" b="1">
                <a:solidFill>
                  <a:srgbClr val="79ABFF"/>
                </a:solidFill>
                <a:latin typeface="Consolas" panose="020B0609020204030204" pitchFamily="49" charset="0"/>
              </a:rPr>
              <a:t>somenumber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>
                <a:solidFill>
                  <a:srgbClr val="D0D0D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ru-RU" sz="140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smtClean="0">
                <a:solidFill>
                  <a:srgbClr val="FF8080"/>
                </a:solidFill>
                <a:latin typeface="Consolas" panose="020B0609020204030204" pitchFamily="49" charset="0"/>
              </a:rPr>
              <a:t>TestObject</a:t>
            </a:r>
            <a:r>
              <a:rPr lang="en-US" sz="1400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BED6FF"/>
                </a:solidFill>
                <a:latin typeface="Consolas" panose="020B0609020204030204" pitchFamily="49" charset="0"/>
              </a:rPr>
              <a:t>testObject1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=</a:t>
            </a:r>
            <a:r>
              <a:rPr lang="en-US" sz="1400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 TestObject(</a:t>
            </a:r>
            <a:r>
              <a:rPr lang="en-US" sz="1400" b="1">
                <a:solidFill>
                  <a:srgbClr val="FFFF00"/>
                </a:solidFill>
                <a:latin typeface="Consolas" panose="020B0609020204030204" pitchFamily="49" charset="0"/>
              </a:rPr>
              <a:t>100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solidFill>
                  <a:srgbClr val="FF8080"/>
                </a:solidFill>
                <a:latin typeface="Consolas" panose="020B0609020204030204" pitchFamily="49" charset="0"/>
              </a:rPr>
              <a:t>TestObject</a:t>
            </a:r>
            <a:r>
              <a:rPr lang="en-US" sz="140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BED6FF"/>
                </a:solidFill>
                <a:latin typeface="Consolas" panose="020B0609020204030204" pitchFamily="49" charset="0"/>
              </a:rPr>
              <a:t>testObject2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=</a:t>
            </a:r>
            <a:r>
              <a:rPr lang="en-US" sz="1400" b="1">
                <a:solidFill>
                  <a:srgbClr val="79ABFF"/>
                </a:solidFill>
                <a:latin typeface="Consolas" panose="020B0609020204030204" pitchFamily="49" charset="0"/>
              </a:rPr>
              <a:t>testObject1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79ABFF"/>
                </a:solidFill>
                <a:latin typeface="Consolas" panose="020B0609020204030204" pitchFamily="49" charset="0"/>
              </a:rPr>
              <a:t>testObject2</a:t>
            </a:r>
            <a:r>
              <a:rPr lang="en-US" sz="14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400">
                <a:solidFill>
                  <a:srgbClr val="BED6FF"/>
                </a:solidFill>
                <a:latin typeface="Consolas" panose="020B0609020204030204" pitchFamily="49" charset="0"/>
              </a:rPr>
              <a:t>somenumber</a:t>
            </a:r>
            <a:r>
              <a:rPr lang="en-US" sz="1400">
                <a:solidFill>
                  <a:srgbClr val="D0D0D0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FFFF00"/>
                </a:solidFill>
                <a:latin typeface="Consolas" panose="020B0609020204030204" pitchFamily="49" charset="0"/>
              </a:rPr>
              <a:t>500</a:t>
            </a:r>
            <a:r>
              <a:rPr lang="en-US" sz="140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z="140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400" b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sz="1400" b="1">
                <a:solidFill>
                  <a:srgbClr val="79ABFF"/>
                </a:solidFill>
                <a:latin typeface="Consolas" panose="020B0609020204030204" pitchFamily="49" charset="0"/>
              </a:rPr>
              <a:t>testObject2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sz="1400" b="1">
                <a:solidFill>
                  <a:srgbClr val="BED6FF"/>
                </a:solidFill>
                <a:latin typeface="Consolas" panose="020B0609020204030204" pitchFamily="49" charset="0"/>
              </a:rPr>
              <a:t>somenumber</a:t>
            </a:r>
            <a:r>
              <a:rPr lang="en-US" sz="1400" b="1">
                <a:solidFill>
                  <a:srgbClr val="D0D0D0"/>
                </a:solidFill>
                <a:latin typeface="Consolas" panose="020B0609020204030204" pitchFamily="49" charset="0"/>
              </a:rPr>
              <a:t>); </a:t>
            </a:r>
            <a:r>
              <a:rPr lang="en-US" sz="1400" b="1">
                <a:solidFill>
                  <a:srgbClr val="00E000"/>
                </a:solidFill>
                <a:latin typeface="Consolas" panose="020B0609020204030204" pitchFamily="49" charset="0"/>
              </a:rPr>
              <a:t>// 500</a:t>
            </a:r>
            <a:endParaRPr lang="ru-RU" sz="1400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1582737" y="3528119"/>
            <a:ext cx="7453857" cy="259228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2051819" y="3888159"/>
            <a:ext cx="720080" cy="36004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kumimoji="0" lang="en-US" sz="1800" b="1" i="0" u="none" strike="noStrike" cap="none" normalizeH="0" baseline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Овал 4"/>
          <p:cNvSpPr/>
          <p:nvPr/>
        </p:nvSpPr>
        <p:spPr bwMode="auto">
          <a:xfrm>
            <a:off x="5408613" y="3679990"/>
            <a:ext cx="2115814" cy="85624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=12;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400" smtClean="0">
                <a:latin typeface="Consolas" panose="020B0609020204030204" pitchFamily="49" charset="0"/>
                <a:cs typeface="Consolas" panose="020B0609020204030204" pitchFamily="49" charset="0"/>
              </a:rPr>
              <a:t>n=“Hello”</a:t>
            </a:r>
          </a:p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400" b="0" i="0" u="none" strike="noStrike" cap="none" normalizeH="0" baseline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Прямая со стрелкой 9"/>
          <p:cNvCxnSpPr>
            <a:stCxn id="8" idx="3"/>
            <a:endCxn id="5" idx="2"/>
          </p:cNvCxnSpPr>
          <p:nvPr/>
        </p:nvCxnSpPr>
        <p:spPr bwMode="auto">
          <a:xfrm>
            <a:off x="2771899" y="4068179"/>
            <a:ext cx="2636714" cy="3993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Прямоугольник 11"/>
          <p:cNvSpPr/>
          <p:nvPr/>
        </p:nvSpPr>
        <p:spPr bwMode="auto">
          <a:xfrm>
            <a:off x="2450183" y="4648171"/>
            <a:ext cx="720080" cy="36004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b="1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kumimoji="0" lang="en-US" sz="1800" b="1" i="0" u="none" strike="noStrike" cap="none" normalizeH="0" baseline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Прямая со стрелкой 12"/>
          <p:cNvCxnSpPr>
            <a:endCxn id="5" idx="2"/>
          </p:cNvCxnSpPr>
          <p:nvPr/>
        </p:nvCxnSpPr>
        <p:spPr bwMode="auto">
          <a:xfrm flipV="1">
            <a:off x="3170263" y="4108111"/>
            <a:ext cx="2238350" cy="71615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Прямоугольник 15"/>
          <p:cNvSpPr/>
          <p:nvPr/>
        </p:nvSpPr>
        <p:spPr bwMode="auto">
          <a:xfrm>
            <a:off x="6001607" y="4036764"/>
            <a:ext cx="1080120" cy="28803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“Preved!”</a:t>
            </a:r>
            <a:endParaRPr kumimoji="0" lang="ru-RU" sz="1400" b="0" i="0" u="none" strike="noStrike" cap="none" normalizeH="0" baseline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6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12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11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Литералы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b="1" i="1"/>
              <a:t>Литералы</a:t>
            </a:r>
            <a:r>
              <a:rPr lang="ru-RU"/>
              <a:t> позволяют задать в программе значения для числовых, символьных и строковых выражений, а также null-</a:t>
            </a:r>
            <a:r>
              <a:rPr lang="ru-RU" i="1"/>
              <a:t>литералов</a:t>
            </a:r>
            <a:r>
              <a:rPr lang="ru-RU"/>
              <a:t>. Всего в Java определены следующие 6 видов </a:t>
            </a:r>
            <a:r>
              <a:rPr lang="ru-RU" i="1"/>
              <a:t>литералов</a:t>
            </a:r>
            <a:r>
              <a:rPr lang="ru-RU"/>
              <a:t>: </a:t>
            </a:r>
            <a:endParaRPr lang="ru-RU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mtClean="0"/>
              <a:t>Целочисленные литералы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mtClean="0"/>
              <a:t>Литералы с плавающей точкой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/>
              <a:t>Булевы литералы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/>
              <a:t>Символьные литералы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/>
              <a:t>Строковые литералы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/>
              <a:t>null-литерал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ru-RU" b="1" smtClean="0"/>
          </a:p>
          <a:p>
            <a:pPr algn="just">
              <a:lnSpc>
                <a:spcPct val="150000"/>
              </a:lnSpc>
            </a:pPr>
            <a:endParaRPr lang="ru-RU"/>
          </a:p>
          <a:p>
            <a:pPr algn="just">
              <a:lnSpc>
                <a:spcPct val="150000"/>
              </a:lnSpc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0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12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Литералы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ru-RU" smtClean="0"/>
              <a:t>	</a:t>
            </a:r>
            <a:r>
              <a:rPr lang="ru-RU" b="1" smtClean="0"/>
              <a:t>Целочисленные </a:t>
            </a:r>
            <a:r>
              <a:rPr lang="ru-RU" b="1"/>
              <a:t>литералы</a:t>
            </a:r>
            <a:r>
              <a:rPr lang="ru-RU"/>
              <a:t> позволяют задавать целочисленные значения в десятеричном, восьмеричном и шестнадцатеричном виде</a:t>
            </a:r>
            <a:endParaRPr lang="ru-RU" smtClean="0"/>
          </a:p>
          <a:p>
            <a:pPr marL="285750" indent="-285750" algn="just">
              <a:buFontTx/>
              <a:buChar char="-"/>
            </a:pPr>
            <a:endParaRPr lang="ru-RU" b="1" smtClean="0"/>
          </a:p>
          <a:p>
            <a:pPr algn="just"/>
            <a:endParaRPr lang="ru-RU"/>
          </a:p>
          <a:p>
            <a:pPr algn="just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82737" y="1890798"/>
            <a:ext cx="7453857" cy="31839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byte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short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32000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42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BED6FF"/>
                </a:solidFill>
                <a:latin typeface="Consolas" panose="020B0609020204030204" pitchFamily="49" charset="0"/>
              </a:rPr>
              <a:t>oct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ru-RU" b="1">
                <a:solidFill>
                  <a:srgbClr val="FFFF00"/>
                </a:solidFill>
                <a:latin typeface="Consolas" panose="020B0609020204030204" pitchFamily="49" charset="0"/>
              </a:rPr>
              <a:t>0123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;  </a:t>
            </a:r>
            <a:r>
              <a:rPr lang="ru-RU" sz="1600" b="1">
                <a:solidFill>
                  <a:srgbClr val="00E000"/>
                </a:solidFill>
                <a:latin typeface="Consolas" panose="020B0609020204030204" pitchFamily="49" charset="0"/>
              </a:rPr>
              <a:t>// запись числа в восьмеричном виде  0[0-7]*</a:t>
            </a:r>
          </a:p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BED6FF"/>
                </a:solidFill>
                <a:latin typeface="Consolas" panose="020B0609020204030204" pitchFamily="49" charset="0"/>
              </a:rPr>
              <a:t>hex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ru-RU" b="1">
                <a:solidFill>
                  <a:srgbClr val="FFFF00"/>
                </a:solidFill>
                <a:latin typeface="Consolas" panose="020B0609020204030204" pitchFamily="49" charset="0"/>
              </a:rPr>
              <a:t>0xCAFE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z="1600" b="1" smtClean="0">
                <a:solidFill>
                  <a:srgbClr val="00E000"/>
                </a:solidFill>
                <a:latin typeface="Consolas" panose="020B0609020204030204" pitchFamily="49" charset="0"/>
              </a:rPr>
              <a:t>//запись </a:t>
            </a:r>
            <a:r>
              <a:rPr lang="ru-RU" sz="1600" b="1">
                <a:solidFill>
                  <a:srgbClr val="00E000"/>
                </a:solidFill>
                <a:latin typeface="Consolas" panose="020B0609020204030204" pitchFamily="49" charset="0"/>
              </a:rPr>
              <a:t>числа в </a:t>
            </a:r>
            <a:r>
              <a:rPr lang="en-US" sz="1600" b="1" smtClean="0">
                <a:solidFill>
                  <a:srgbClr val="00E000"/>
                </a:solidFill>
                <a:latin typeface="Consolas" panose="020B0609020204030204" pitchFamily="49" charset="0"/>
              </a:rPr>
              <a:t>16-</a:t>
            </a:r>
            <a:r>
              <a:rPr lang="ru-RU" sz="1600" b="1" smtClean="0">
                <a:solidFill>
                  <a:srgbClr val="00E000"/>
                </a:solidFill>
                <a:latin typeface="Consolas" panose="020B0609020204030204" pitchFamily="49" charset="0"/>
              </a:rPr>
              <a:t>теричном виде 0</a:t>
            </a:r>
            <a:r>
              <a:rPr lang="en-US" sz="1600" b="1" smtClean="0">
                <a:solidFill>
                  <a:srgbClr val="00E000"/>
                </a:solidFill>
                <a:latin typeface="Consolas" panose="020B0609020204030204" pitchFamily="49" charset="0"/>
              </a:rPr>
              <a:t>x[0-F]*</a:t>
            </a:r>
            <a:endParaRPr lang="ru-RU" sz="1600" b="1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hex2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0xBeDaBeDa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maxInteger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2147483647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long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badLong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 </a:t>
            </a:r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3000000000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  </a:t>
            </a:r>
            <a:endParaRPr lang="en-US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en-US" b="1">
                <a:solidFill>
                  <a:srgbClr val="00E000"/>
                </a:solidFill>
                <a:latin typeface="Consolas" panose="020B0609020204030204" pitchFamily="49" charset="0"/>
              </a:rPr>
              <a:t>Ошибка компиляции : The literal 3000000000 of type int </a:t>
            </a:r>
            <a:r>
              <a:rPr lang="en-US" b="1" smtClean="0">
                <a:solidFill>
                  <a:srgbClr val="00E000"/>
                </a:solidFill>
                <a:latin typeface="Consolas" panose="020B0609020204030204" pitchFamily="49" charset="0"/>
              </a:rPr>
              <a:t>// is </a:t>
            </a:r>
            <a:r>
              <a:rPr lang="en-US" b="1">
                <a:solidFill>
                  <a:srgbClr val="00E000"/>
                </a:solidFill>
                <a:latin typeface="Consolas" panose="020B0609020204030204" pitchFamily="49" charset="0"/>
              </a:rPr>
              <a:t>out of range</a:t>
            </a:r>
          </a:p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long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BED6FF"/>
                </a:solidFill>
                <a:latin typeface="Consolas" panose="020B0609020204030204" pitchFamily="49" charset="0"/>
              </a:rPr>
              <a:t>goodLong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ru-RU">
                <a:solidFill>
                  <a:srgbClr val="FFFF00"/>
                </a:solidFill>
                <a:latin typeface="Consolas" panose="020B0609020204030204" pitchFamily="49" charset="0"/>
              </a:rPr>
              <a:t>3000000000</a:t>
            </a:r>
            <a:r>
              <a:rPr lang="ru-RU" b="1">
                <a:solidFill>
                  <a:srgbClr val="FFFF00"/>
                </a:solidFill>
                <a:latin typeface="Consolas" panose="020B0609020204030204" pitchFamily="49" charset="0"/>
              </a:rPr>
              <a:t>L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// А так гораздо </a:t>
            </a:r>
            <a:r>
              <a:rPr lang="ru-RU" b="1" smtClean="0">
                <a:solidFill>
                  <a:srgbClr val="00E000"/>
                </a:solidFill>
                <a:latin typeface="Consolas" panose="020B0609020204030204" pitchFamily="49" charset="0"/>
              </a:rPr>
              <a:t>лучше</a:t>
            </a:r>
            <a:r>
              <a:rPr lang="en-US" b="1" smtClean="0">
                <a:solidFill>
                  <a:srgbClr val="00E000"/>
                </a:solidFill>
                <a:latin typeface="Consolas" panose="020B0609020204030204" pitchFamily="49" charset="0"/>
              </a:rPr>
              <a:t> – </a:t>
            </a:r>
          </a:p>
          <a:p>
            <a:r>
              <a:rPr lang="en-US" b="1" smtClean="0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b="1" smtClean="0">
                <a:solidFill>
                  <a:srgbClr val="00E000"/>
                </a:solidFill>
                <a:latin typeface="Consolas" panose="020B0609020204030204" pitchFamily="49" charset="0"/>
              </a:rPr>
              <a:t>буква </a:t>
            </a:r>
            <a:r>
              <a:rPr lang="en-US" b="1" smtClean="0">
                <a:solidFill>
                  <a:srgbClr val="00E000"/>
                </a:solidFill>
                <a:latin typeface="Consolas" panose="020B0609020204030204" pitchFamily="49" charset="0"/>
              </a:rPr>
              <a:t>L - </a:t>
            </a:r>
            <a:r>
              <a:rPr lang="ru-RU" b="1" smtClean="0">
                <a:solidFill>
                  <a:srgbClr val="00E000"/>
                </a:solidFill>
                <a:latin typeface="Consolas" panose="020B0609020204030204" pitchFamily="49" charset="0"/>
              </a:rPr>
              <a:t>большая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6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13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Литералы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en-US" smtClean="0"/>
              <a:t>	</a:t>
            </a:r>
            <a:r>
              <a:rPr lang="ru-RU" b="1" smtClean="0"/>
              <a:t>Литерал </a:t>
            </a:r>
            <a:r>
              <a:rPr lang="ru-RU" b="1"/>
              <a:t>с плавающей </a:t>
            </a:r>
            <a:r>
              <a:rPr lang="ru-RU" b="1" smtClean="0"/>
              <a:t>точкой</a:t>
            </a:r>
            <a:r>
              <a:rPr lang="en-US" smtClean="0"/>
              <a:t> </a:t>
            </a:r>
            <a:r>
              <a:rPr lang="ru-RU" smtClean="0"/>
              <a:t>состоит </a:t>
            </a:r>
            <a:r>
              <a:rPr lang="ru-RU"/>
              <a:t>из следующих составных частей: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/>
              <a:t>целая </a:t>
            </a:r>
            <a:r>
              <a:rPr lang="ru-RU" smtClean="0"/>
              <a:t>часть</a:t>
            </a:r>
            <a:endParaRPr lang="ru-RU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/>
              <a:t>десятичная точка (используется </a:t>
            </a:r>
            <a:r>
              <a:rPr lang="ru-RU" i="1"/>
              <a:t>ASCII</a:t>
            </a:r>
            <a:r>
              <a:rPr lang="ru-RU"/>
              <a:t>-символ </a:t>
            </a:r>
            <a:r>
              <a:rPr lang="ru-RU" smtClean="0"/>
              <a:t>точка</a:t>
            </a:r>
            <a:r>
              <a:rPr lang="en-US" smtClean="0"/>
              <a:t> </a:t>
            </a:r>
            <a:r>
              <a:rPr lang="en-US" b="1" smtClean="0"/>
              <a:t>. </a:t>
            </a:r>
            <a:r>
              <a:rPr lang="ru-RU" smtClean="0"/>
              <a:t>)</a:t>
            </a:r>
            <a:endParaRPr lang="ru-RU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/>
              <a:t>дробная </a:t>
            </a:r>
            <a:r>
              <a:rPr lang="ru-RU" smtClean="0"/>
              <a:t>часть </a:t>
            </a:r>
            <a:endParaRPr lang="ru-RU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/>
              <a:t>показатель степени (состоит из латинской </a:t>
            </a:r>
            <a:r>
              <a:rPr lang="ru-RU" i="1"/>
              <a:t>ASCII</a:t>
            </a:r>
            <a:r>
              <a:rPr lang="ru-RU"/>
              <a:t>-буквы E в произвольном регистре и целого числа с опциональным знаком + или </a:t>
            </a:r>
            <a:r>
              <a:rPr lang="ru-RU" smtClean="0"/>
              <a:t>-) </a:t>
            </a:r>
            <a:endParaRPr lang="ru-RU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/>
              <a:t>окончание – указатель </a:t>
            </a:r>
            <a:r>
              <a:rPr lang="ru-RU" smtClean="0"/>
              <a:t>типа</a:t>
            </a:r>
            <a:endParaRPr lang="ru-RU"/>
          </a:p>
          <a:p>
            <a:pPr algn="just"/>
            <a:r>
              <a:rPr lang="ru-RU"/>
              <a:t> </a:t>
            </a:r>
          </a:p>
          <a:p>
            <a:pPr algn="just"/>
            <a:r>
              <a:rPr lang="ru-RU"/>
              <a:t>Необходимыми частями являются: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/>
              <a:t>хотя бы одна цифра в целой или дробной </a:t>
            </a:r>
            <a:r>
              <a:rPr lang="ru-RU" smtClean="0"/>
              <a:t>части</a:t>
            </a:r>
            <a:endParaRPr lang="ru-RU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/>
              <a:t>десятичная точка или показатель степени, или указатель </a:t>
            </a:r>
            <a:r>
              <a:rPr lang="ru-RU" smtClean="0"/>
              <a:t>типа</a:t>
            </a:r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82737" y="4404862"/>
            <a:ext cx="7453857" cy="13805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float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 </a:t>
            </a:r>
            <a:r>
              <a:rPr lang="en-US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f1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3.14</a:t>
            </a:r>
            <a:r>
              <a:rPr lang="en-US" b="1" u="sng">
                <a:solidFill>
                  <a:srgbClr val="FFFF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d1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2.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d2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.5</a:t>
            </a:r>
            <a:r>
              <a:rPr lang="en-US" b="1" u="sng">
                <a:solidFill>
                  <a:srgbClr val="FFFF00"/>
                </a:solidFill>
                <a:latin typeface="Consolas" panose="020B0609020204030204" pitchFamily="49" charset="0"/>
              </a:rPr>
              <a:t>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d3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7e10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d4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3.1E-20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02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14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666935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Литералы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791815"/>
            <a:ext cx="7453857" cy="49685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en-US" smtClean="0"/>
              <a:t>	</a:t>
            </a:r>
            <a:r>
              <a:rPr lang="ru-RU" b="1" smtClean="0"/>
              <a:t>Символьные </a:t>
            </a:r>
            <a:r>
              <a:rPr lang="ru-RU" b="1"/>
              <a:t>литералы</a:t>
            </a:r>
            <a:r>
              <a:rPr lang="ru-RU"/>
              <a:t> описывают один символ из набора </a:t>
            </a:r>
            <a:r>
              <a:rPr lang="ru-RU" i="1"/>
              <a:t>Unicode</a:t>
            </a:r>
            <a:r>
              <a:rPr lang="ru-RU"/>
              <a:t>, заключенный в </a:t>
            </a:r>
            <a:r>
              <a:rPr lang="ru-RU" i="1"/>
              <a:t>одиночные кавычки, или апострофы </a:t>
            </a:r>
            <a:r>
              <a:rPr lang="ru-RU"/>
              <a:t>(</a:t>
            </a:r>
            <a:r>
              <a:rPr lang="ru-RU" i="1"/>
              <a:t>ASCII</a:t>
            </a:r>
            <a:r>
              <a:rPr lang="ru-RU"/>
              <a:t>-символ single quote, \u0027). Например: </a:t>
            </a:r>
            <a:endParaRPr lang="en-US" smtClean="0"/>
          </a:p>
          <a:p>
            <a:pPr algn="just"/>
            <a:endParaRPr lang="en-US"/>
          </a:p>
          <a:p>
            <a:pPr algn="just"/>
            <a:endParaRPr lang="en-US" smtClean="0"/>
          </a:p>
          <a:p>
            <a:pPr algn="just"/>
            <a:endParaRPr lang="en-US" smtClean="0"/>
          </a:p>
          <a:p>
            <a:pPr algn="just"/>
            <a:r>
              <a:rPr lang="ru-RU" smtClean="0"/>
              <a:t>Также </a:t>
            </a:r>
            <a:r>
              <a:rPr lang="ru-RU"/>
              <a:t>допускается специальная запись для описания символа через его код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80097" y="1601339"/>
            <a:ext cx="7453857" cy="6076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char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a =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'a'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// латинская буква а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char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b =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' '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пробел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80097" y="2894661"/>
            <a:ext cx="7453857" cy="865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char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BED6FF"/>
                </a:solidFill>
                <a:latin typeface="Consolas" panose="020B0609020204030204" pitchFamily="49" charset="0"/>
              </a:rPr>
              <a:t>d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'\u0041'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// латинская буква A</a:t>
            </a:r>
          </a:p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char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BED6FF"/>
                </a:solidFill>
                <a:latin typeface="Consolas" panose="020B0609020204030204" pitchFamily="49" charset="0"/>
              </a:rPr>
              <a:t>e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'\u0410'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// русская буква А</a:t>
            </a:r>
          </a:p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char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BED6FF"/>
                </a:solidFill>
                <a:latin typeface="Consolas" panose="020B0609020204030204" pitchFamily="49" charset="0"/>
              </a:rPr>
              <a:t>f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'\u0391'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// греческая буква A</a:t>
            </a:r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579336"/>
              </p:ext>
            </p:extLst>
          </p:nvPr>
        </p:nvGraphicFramePr>
        <p:xfrm>
          <a:off x="1606164" y="3969627"/>
          <a:ext cx="74549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6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\b 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\u0008 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backspace BS – забой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\t 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\u0009 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horizontal tab HT – табуляция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\n 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\u000a 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linefeed LF – конец строки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\f 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\u000c 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form feed FF – конец страницы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\r 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\u000d 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carriage return CR – возврат каретки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\"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\u0022 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double quote " – двойная кавычка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\' 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\u0027 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single quote ' – одинарная кавычка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4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\\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\u005c 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backslash \ – обратная косая черта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\ооо 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 \u0000 до \u00ff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любой из первых 256 символов, где ооо – код символа в восьмеричном формате  </a:t>
                      </a:r>
                      <a:endParaRPr lang="ru-RU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77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15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738943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Литералы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863823"/>
            <a:ext cx="7453857" cy="48965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mtClean="0"/>
              <a:t>	</a:t>
            </a:r>
            <a:r>
              <a:rPr lang="ru-RU" b="1" smtClean="0"/>
              <a:t>Булевы литералы</a:t>
            </a:r>
            <a:r>
              <a:rPr lang="en-US" b="1" smtClean="0"/>
              <a:t> </a:t>
            </a:r>
            <a:r>
              <a:rPr lang="ru-RU"/>
              <a:t>имеют два возможных значения – </a:t>
            </a:r>
            <a:r>
              <a:rPr lang="ru-RU" b="1"/>
              <a:t>true</a:t>
            </a:r>
            <a:r>
              <a:rPr lang="ru-RU"/>
              <a:t> и </a:t>
            </a:r>
            <a:r>
              <a:rPr lang="ru-RU" b="1"/>
              <a:t>false</a:t>
            </a:r>
            <a:r>
              <a:rPr lang="ru-RU"/>
              <a:t>. Эти два зарезервированных слова не являются ключевыми, но также не могут использоваться в качестве </a:t>
            </a:r>
            <a:r>
              <a:rPr lang="ru-RU" smtClean="0"/>
              <a:t>идентификатора</a:t>
            </a:r>
            <a:endParaRPr lang="en-US" smtClean="0"/>
          </a:p>
          <a:p>
            <a:pPr algn="just">
              <a:lnSpc>
                <a:spcPct val="100000"/>
              </a:lnSpc>
            </a:pPr>
            <a:endParaRPr lang="en-US"/>
          </a:p>
          <a:p>
            <a:pPr algn="just">
              <a:lnSpc>
                <a:spcPct val="100000"/>
              </a:lnSpc>
            </a:pPr>
            <a:endParaRPr lang="en-US" smtClean="0"/>
          </a:p>
          <a:p>
            <a:pPr algn="just">
              <a:lnSpc>
                <a:spcPct val="100000"/>
              </a:lnSpc>
            </a:pPr>
            <a:r>
              <a:rPr lang="en-US" b="1" smtClean="0"/>
              <a:t>	</a:t>
            </a:r>
          </a:p>
          <a:p>
            <a:pPr algn="just">
              <a:lnSpc>
                <a:spcPct val="100000"/>
              </a:lnSpc>
            </a:pPr>
            <a:r>
              <a:rPr lang="en-US" b="1"/>
              <a:t>	</a:t>
            </a:r>
            <a:r>
              <a:rPr lang="ru-RU" b="1" smtClean="0"/>
              <a:t>null-</a:t>
            </a:r>
            <a:r>
              <a:rPr lang="ru-RU" b="1" i="1" smtClean="0"/>
              <a:t>литерал</a:t>
            </a:r>
            <a:r>
              <a:rPr lang="ru-RU" b="1" smtClean="0"/>
              <a:t> </a:t>
            </a:r>
            <a:r>
              <a:rPr lang="ru-RU"/>
              <a:t>может принимать всего одно значение: null. Это </a:t>
            </a:r>
            <a:r>
              <a:rPr lang="ru-RU" i="1"/>
              <a:t>литерал</a:t>
            </a:r>
            <a:r>
              <a:rPr lang="ru-RU"/>
              <a:t> </a:t>
            </a:r>
            <a:r>
              <a:rPr lang="ru-RU" b="1"/>
              <a:t>ссылочного</a:t>
            </a:r>
            <a:r>
              <a:rPr lang="ru-RU"/>
              <a:t> типа, причем эта ссылка никуда не ссылается, объект отсутствует</a:t>
            </a:r>
            <a:r>
              <a:rPr lang="ru-RU" smtClean="0"/>
              <a:t>.</a:t>
            </a:r>
            <a:endParaRPr lang="en-US" smtClean="0"/>
          </a:p>
          <a:p>
            <a:pPr algn="just">
              <a:lnSpc>
                <a:spcPct val="100000"/>
              </a:lnSpc>
            </a:pPr>
            <a:endParaRPr lang="en-US"/>
          </a:p>
          <a:p>
            <a:pPr algn="just">
              <a:lnSpc>
                <a:spcPct val="100000"/>
              </a:lnSpc>
            </a:pPr>
            <a:endParaRPr lang="en-US" smtClean="0"/>
          </a:p>
          <a:p>
            <a:pPr algn="just">
              <a:lnSpc>
                <a:spcPct val="100000"/>
              </a:lnSpc>
            </a:pPr>
            <a:endParaRPr lang="en-US" smtClean="0"/>
          </a:p>
          <a:p>
            <a:pPr algn="just">
              <a:lnSpc>
                <a:spcPct val="100000"/>
              </a:lnSpc>
            </a:pPr>
            <a:r>
              <a:rPr lang="en-US"/>
              <a:t>	</a:t>
            </a:r>
            <a:r>
              <a:rPr lang="ru-RU" b="1"/>
              <a:t>Строковые литералы</a:t>
            </a:r>
            <a:r>
              <a:rPr lang="ru-RU"/>
              <a:t> состоят из набора символов и записываются в двойных кавычках. Длина может быть нулевой или сколь угодно большой</a:t>
            </a:r>
          </a:p>
          <a:p>
            <a:pPr algn="just">
              <a:lnSpc>
                <a:spcPct val="100000"/>
              </a:lnSpc>
            </a:pPr>
            <a:endParaRPr lang="en-US" smtClean="0"/>
          </a:p>
          <a:p>
            <a:pPr algn="just">
              <a:lnSpc>
                <a:spcPct val="100000"/>
              </a:lnSpc>
            </a:pPr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84325" y="1752620"/>
            <a:ext cx="7452269" cy="6076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boolean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isEnabled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 b="1" smtClean="0">
                <a:solidFill>
                  <a:srgbClr val="00E000"/>
                </a:solidFill>
                <a:latin typeface="Consolas" panose="020B0609020204030204" pitchFamily="49" charset="0"/>
              </a:rPr>
              <a:t> </a:t>
            </a:r>
            <a:endParaRPr lang="en-US" b="1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boolean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isSwitchOn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585433" y="3447708"/>
            <a:ext cx="7451161" cy="6076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strike="sngStrike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 strike="sngStrike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trike="sngStrike">
                <a:solidFill>
                  <a:srgbClr val="BED6FF"/>
                </a:solidFill>
                <a:latin typeface="Consolas" panose="020B0609020204030204" pitchFamily="49" charset="0"/>
              </a:rPr>
              <a:t>dbl</a:t>
            </a:r>
            <a:r>
              <a:rPr lang="en-US" b="1" strike="sngStrike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strike="sngStrike">
                <a:solidFill>
                  <a:srgbClr val="00D0D0"/>
                </a:solidFill>
                <a:latin typeface="Consolas" panose="020B0609020204030204" pitchFamily="49" charset="0"/>
              </a:rPr>
              <a:t>null</a:t>
            </a:r>
            <a:r>
              <a:rPr lang="en-US" b="1" strike="sngStrike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ru-RU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TestObject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testObject11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null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582738" y="5070114"/>
            <a:ext cx="7436922" cy="10942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BED6FF"/>
                </a:solidFill>
                <a:latin typeface="Consolas" panose="020B0609020204030204" pitchFamily="49" charset="0"/>
              </a:rPr>
              <a:t>s1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""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// строковый литерал нулевой длины</a:t>
            </a:r>
          </a:p>
          <a:p>
            <a:r>
              <a:rPr lang="ru-RU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BED6FF"/>
                </a:solidFill>
                <a:latin typeface="Consolas" panose="020B0609020204030204" pitchFamily="49" charset="0"/>
              </a:rPr>
              <a:t>s2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"\""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ru-RU" sz="1600" b="1">
                <a:solidFill>
                  <a:srgbClr val="00E000"/>
                </a:solidFill>
                <a:latin typeface="Consolas" panose="020B0609020204030204" pitchFamily="49" charset="0"/>
              </a:rPr>
              <a:t>// строковый литерал, состоящий из одного символа "</a:t>
            </a:r>
            <a:endParaRPr lang="ru-RU" b="1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BED6FF"/>
                </a:solidFill>
                <a:latin typeface="Consolas" panose="020B0609020204030204" pitchFamily="49" charset="0"/>
              </a:rPr>
              <a:t>s3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ru-RU" b="1">
                <a:solidFill>
                  <a:srgbClr val="DC78DC"/>
                </a:solidFill>
                <a:latin typeface="Consolas" panose="020B0609020204030204" pitchFamily="49" charset="0"/>
              </a:rPr>
              <a:t>"Простой текст"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ru-RU" sz="1600" b="1">
                <a:solidFill>
                  <a:srgbClr val="00E000"/>
                </a:solidFill>
                <a:latin typeface="Consolas" panose="020B0609020204030204" pitchFamily="49" charset="0"/>
              </a:rPr>
              <a:t>// строковый литерал длины 13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41081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16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Переменные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ru-RU" smtClean="0"/>
              <a:t>	Переменные </a:t>
            </a:r>
            <a:r>
              <a:rPr lang="ru-RU"/>
              <a:t>используются в программе для хранения данных. Любая переменная имеет три базовых характеристики: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имя</a:t>
            </a:r>
            <a:endParaRPr lang="ru-RU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mtClean="0"/>
              <a:t>тип </a:t>
            </a:r>
            <a:endParaRPr lang="ru-RU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значение</a:t>
            </a:r>
            <a:endParaRPr lang="ru-RU"/>
          </a:p>
          <a:p>
            <a:pPr algn="just"/>
            <a:endParaRPr lang="ru-RU" smtClean="0"/>
          </a:p>
          <a:p>
            <a:pPr algn="just"/>
            <a:r>
              <a:rPr lang="ru-RU"/>
              <a:t>	</a:t>
            </a:r>
            <a:r>
              <a:rPr lang="ru-RU" smtClean="0"/>
              <a:t>Имя </a:t>
            </a:r>
            <a:r>
              <a:rPr lang="ru-RU"/>
              <a:t>уникально идентифицирует переменную и позволяет обращаться к ней в программе. Тип описывает, какие величины может хранить переменная. Значение – текущая величина, хранящаяся в переменной на данный момент.</a:t>
            </a:r>
          </a:p>
          <a:p>
            <a:pPr algn="just"/>
            <a:r>
              <a:rPr lang="ru-RU"/>
              <a:t> </a:t>
            </a:r>
            <a:r>
              <a:rPr lang="ru-RU" smtClean="0"/>
              <a:t>	Работа </a:t>
            </a:r>
            <a:r>
              <a:rPr lang="ru-RU"/>
              <a:t>с переменной всегда начинается с ее </a:t>
            </a:r>
            <a:r>
              <a:rPr lang="ru-RU" i="1"/>
              <a:t>объявления</a:t>
            </a:r>
            <a:r>
              <a:rPr lang="ru-RU"/>
              <a:t> (declaration). Начальное значение переменной может быть указано сразу (это называется инициализацией) либо присвоено позднее.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91779" y="4600987"/>
            <a:ext cx="7344816" cy="13805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+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b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+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final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double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pi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3.1415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00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2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94927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</a:t>
            </a:r>
            <a:r>
              <a:rPr lang="ru-RU" sz="3600"/>
              <a:t> Комментарии</a:t>
            </a:r>
            <a:endParaRPr lang="ru-RU" sz="3600">
              <a:latin typeface="+mn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2738" y="719807"/>
            <a:ext cx="7456487" cy="4553868"/>
          </a:xfrm>
          <a:ln/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endParaRPr lang="ru-RU" sz="1800" smtClean="0"/>
          </a:p>
          <a:p>
            <a:pPr lvl="0">
              <a:buFont typeface="Arial" panose="020B0604020202020204" pitchFamily="34" charset="0"/>
              <a:buChar char="•"/>
            </a:pPr>
            <a:endParaRPr lang="ru-RU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/>
            <a:endParaRPr lang="ru-RU" sz="1800" smtClean="0"/>
          </a:p>
          <a:p>
            <a:pPr marL="0" lvl="0" indent="0"/>
            <a:endParaRPr lang="ru-RU" sz="1800"/>
          </a:p>
          <a:p>
            <a:pPr marL="0" indent="0" algn="just"/>
            <a:endParaRPr lang="ru-RU" sz="1800" smtClean="0"/>
          </a:p>
          <a:p>
            <a:pPr marL="0" indent="0" algn="just"/>
            <a:endParaRPr lang="ru-RU" sz="1800" smtClean="0"/>
          </a:p>
          <a:p>
            <a:pPr marL="0" indent="0" algn="just"/>
            <a:endParaRPr lang="ru-RU" sz="1800"/>
          </a:p>
          <a:p>
            <a:pPr lvl="0">
              <a:buFont typeface="Arial" panose="020B0604020202020204" pitchFamily="34" charset="0"/>
              <a:buChar char="•"/>
            </a:pPr>
            <a:endParaRPr lang="ru-RU" sz="1800"/>
          </a:p>
        </p:txBody>
      </p:sp>
      <p:sp>
        <p:nvSpPr>
          <p:cNvPr id="7" name="Прямоугольник 6"/>
          <p:cNvSpPr/>
          <p:nvPr/>
        </p:nvSpPr>
        <p:spPr>
          <a:xfrm>
            <a:off x="1584325" y="733571"/>
            <a:ext cx="7648575" cy="5245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y = 1970;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// год рождения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 * Этот цикл не может начинаться с нуля</a:t>
            </a: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 * из-за особенностей алгоритма</a:t>
            </a: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nn-NO" b="1">
                <a:solidFill>
                  <a:srgbClr val="00D0D0"/>
                </a:solidFill>
                <a:latin typeface="Consolas" panose="020B0609020204030204" pitchFamily="49" charset="0"/>
              </a:rPr>
              <a:t>for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(</a:t>
            </a:r>
            <a:r>
              <a:rPr lang="nn-NO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nn-NO" b="1">
                <a:solidFill>
                  <a:srgbClr val="D0D0D0"/>
                </a:solidFill>
                <a:latin typeface="Consolas" panose="020B0609020204030204" pitchFamily="49" charset="0"/>
              </a:rPr>
              <a:t> i=1; i&lt;10; i++) </a:t>
            </a:r>
            <a:r>
              <a:rPr lang="nn-NO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ru-RU">
                <a:solidFill>
                  <a:srgbClr val="CCDF32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ru-RU">
                <a:solidFill>
                  <a:srgbClr val="CCDF32"/>
                </a:solidFill>
                <a:latin typeface="Consolas" panose="020B0609020204030204" pitchFamily="49" charset="0"/>
              </a:rPr>
              <a:t> * Вычисление модуля целого числа. </a:t>
            </a:r>
          </a:p>
          <a:p>
            <a:r>
              <a:rPr lang="ru-RU">
                <a:solidFill>
                  <a:srgbClr val="CCDF32"/>
                </a:solidFill>
                <a:latin typeface="Consolas" panose="020B0609020204030204" pitchFamily="49" charset="0"/>
              </a:rPr>
              <a:t> * </a:t>
            </a:r>
            <a:r>
              <a:rPr lang="ru-RU">
                <a:solidFill>
                  <a:srgbClr val="D9E577"/>
                </a:solidFill>
                <a:latin typeface="Consolas" panose="020B0609020204030204" pitchFamily="49" charset="0"/>
              </a:rPr>
              <a:t>&lt;p&gt;&lt;i&gt;</a:t>
            </a:r>
            <a:r>
              <a:rPr lang="ru-RU">
                <a:solidFill>
                  <a:srgbClr val="CCDF32"/>
                </a:solidFill>
                <a:latin typeface="Consolas" panose="020B0609020204030204" pitchFamily="49" charset="0"/>
              </a:rPr>
              <a:t>Этот метод возвращает абсолютное значение</a:t>
            </a:r>
          </a:p>
          <a:p>
            <a:r>
              <a:rPr lang="ru-RU">
                <a:solidFill>
                  <a:srgbClr val="CCDF32"/>
                </a:solidFill>
                <a:latin typeface="Consolas" panose="020B0609020204030204" pitchFamily="49" charset="0"/>
              </a:rPr>
              <a:t> * аргумента </a:t>
            </a:r>
            <a:r>
              <a:rPr lang="ru-RU">
                <a:solidFill>
                  <a:srgbClr val="D9E577"/>
                </a:solidFill>
                <a:latin typeface="Consolas" panose="020B0609020204030204" pitchFamily="49" charset="0"/>
              </a:rPr>
              <a:t>&lt;/i&gt;</a:t>
            </a:r>
            <a:r>
              <a:rPr lang="ru-RU">
                <a:solidFill>
                  <a:srgbClr val="CCDF32"/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solidFill>
                  <a:srgbClr val="D9E577"/>
                </a:solidFill>
                <a:latin typeface="Consolas" panose="020B0609020204030204" pitchFamily="49" charset="0"/>
              </a:rPr>
              <a:t>&lt;b&gt;</a:t>
            </a:r>
            <a:r>
              <a:rPr lang="ru-RU">
                <a:solidFill>
                  <a:srgbClr val="CCDF32"/>
                </a:solidFill>
                <a:latin typeface="Consolas" panose="020B0609020204030204" pitchFamily="49" charset="0"/>
              </a:rPr>
              <a:t>x</a:t>
            </a:r>
            <a:r>
              <a:rPr lang="ru-RU">
                <a:solidFill>
                  <a:srgbClr val="D9E577"/>
                </a:solidFill>
                <a:latin typeface="Consolas" panose="020B0609020204030204" pitchFamily="49" charset="0"/>
              </a:rPr>
              <a:t>&lt;/b&gt;</a:t>
            </a:r>
            <a:r>
              <a:rPr lang="ru-RU">
                <a:solidFill>
                  <a:srgbClr val="CCDF32"/>
                </a:solidFill>
                <a:latin typeface="Consolas" panose="020B0609020204030204" pitchFamily="49" charset="0"/>
              </a:rPr>
              <a:t>.</a:t>
            </a:r>
            <a:r>
              <a:rPr lang="ru-RU">
                <a:solidFill>
                  <a:srgbClr val="D9E577"/>
                </a:solidFill>
                <a:latin typeface="Consolas" panose="020B0609020204030204" pitchFamily="49" charset="0"/>
              </a:rPr>
              <a:t>&lt;/p&gt;</a:t>
            </a:r>
          </a:p>
          <a:p>
            <a:r>
              <a:rPr lang="en-US">
                <a:solidFill>
                  <a:srgbClr val="CCDF32"/>
                </a:solidFill>
                <a:latin typeface="Consolas" panose="020B0609020204030204" pitchFamily="49" charset="0"/>
              </a:rPr>
              <a:t> * </a:t>
            </a:r>
            <a:r>
              <a:rPr lang="en-US" b="1">
                <a:solidFill>
                  <a:srgbClr val="D9E577"/>
                </a:solidFill>
                <a:latin typeface="Consolas" panose="020B0609020204030204" pitchFamily="49" charset="0"/>
              </a:rPr>
              <a:t>@see</a:t>
            </a:r>
            <a:r>
              <a:rPr lang="en-US" b="1">
                <a:solidFill>
                  <a:srgbClr val="CCDF32"/>
                </a:solidFill>
                <a:latin typeface="Consolas" panose="020B0609020204030204" pitchFamily="49" charset="0"/>
              </a:rPr>
              <a:t> java.lang.Math.abs(int) </a:t>
            </a:r>
          </a:p>
          <a:p>
            <a:r>
              <a:rPr lang="ru-RU">
                <a:solidFill>
                  <a:srgbClr val="CCDF32"/>
                </a:solidFill>
                <a:latin typeface="Consolas" panose="020B0609020204030204" pitchFamily="49" charset="0"/>
              </a:rPr>
              <a:t>*/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getAbs(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x)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(x &gt;= 0)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x;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endParaRPr lang="en-US" b="1">
              <a:solidFill>
                <a:srgbClr val="0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-x;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42" y="2996741"/>
            <a:ext cx="5975765" cy="30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3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Ключевые слова</a:t>
            </a:r>
            <a:endParaRPr lang="ru-RU" sz="3600">
              <a:latin typeface="+mn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10601"/>
              </p:ext>
            </p:extLst>
          </p:nvPr>
        </p:nvGraphicFramePr>
        <p:xfrm>
          <a:off x="1581694" y="1943939"/>
          <a:ext cx="7454900" cy="25356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0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1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catch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extends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goto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instanceof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native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strictfp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synchronized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transient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volatile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ru-RU" sz="11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2065" marR="12065" marT="1206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582737" y="993976"/>
            <a:ext cx="7453857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>
                <a:latin typeface="+mn-lt"/>
                <a:ea typeface="Times New Roman" panose="02020603050405020304" pitchFamily="18" charset="0"/>
              </a:rPr>
              <a:t>Ключевые слова – специальные зарезервированные слова языка Java. Их нельзя использовать в качестве идентификаторов (названий переменных, методов или классов).</a:t>
            </a:r>
            <a:endParaRPr lang="ru-RU" sz="160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82736" y="4479556"/>
            <a:ext cx="7453857" cy="1715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Литералы </a:t>
            </a:r>
            <a:r>
              <a:rPr lang="ru-RU" b="1">
                <a:latin typeface="+mn-lt"/>
                <a:ea typeface="Times New Roman" panose="02020603050405020304" pitchFamily="18" charset="0"/>
              </a:rPr>
              <a:t>true</a:t>
            </a:r>
            <a:r>
              <a:rPr lang="ru-RU">
                <a:latin typeface="+mn-lt"/>
                <a:ea typeface="Times New Roman" panose="02020603050405020304" pitchFamily="18" charset="0"/>
              </a:rPr>
              <a:t>, </a:t>
            </a:r>
            <a:r>
              <a:rPr lang="ru-RU" b="1">
                <a:latin typeface="+mn-lt"/>
                <a:ea typeface="Times New Roman" panose="02020603050405020304" pitchFamily="18" charset="0"/>
              </a:rPr>
              <a:t>false</a:t>
            </a:r>
            <a:r>
              <a:rPr lang="ru-RU">
                <a:latin typeface="+mn-lt"/>
                <a:ea typeface="Times New Roman" panose="02020603050405020304" pitchFamily="18" charset="0"/>
              </a:rPr>
              <a:t> и </a:t>
            </a:r>
            <a:r>
              <a:rPr lang="ru-RU" b="1">
                <a:latin typeface="+mn-lt"/>
                <a:ea typeface="Times New Roman" panose="02020603050405020304" pitchFamily="18" charset="0"/>
              </a:rPr>
              <a:t>null</a:t>
            </a:r>
            <a:r>
              <a:rPr lang="ru-RU">
                <a:latin typeface="+mn-lt"/>
                <a:ea typeface="Times New Roman" panose="02020603050405020304" pitchFamily="18" charset="0"/>
              </a:rPr>
              <a:t> также являются </a:t>
            </a:r>
            <a:r>
              <a:rPr lang="ru-RU" b="1">
                <a:latin typeface="+mn-lt"/>
                <a:ea typeface="Times New Roman" panose="02020603050405020304" pitchFamily="18" charset="0"/>
              </a:rPr>
              <a:t>зарезервированными</a:t>
            </a:r>
            <a:r>
              <a:rPr lang="ru-RU">
                <a:latin typeface="+mn-lt"/>
                <a:ea typeface="Times New Roman" panose="02020603050405020304" pitchFamily="18" charset="0"/>
              </a:rPr>
              <a:t> словами и не могут быть использованы в качестве идентификаторов, но при этом </a:t>
            </a:r>
            <a:r>
              <a:rPr lang="ru-RU" b="1">
                <a:latin typeface="+mn-lt"/>
                <a:ea typeface="Times New Roman" panose="02020603050405020304" pitchFamily="18" charset="0"/>
              </a:rPr>
              <a:t>ключевыми</a:t>
            </a:r>
            <a:r>
              <a:rPr lang="ru-RU">
                <a:latin typeface="+mn-lt"/>
                <a:ea typeface="Times New Roman" panose="02020603050405020304" pitchFamily="18" charset="0"/>
              </a:rPr>
              <a:t> словами языка Java они не являются.</a:t>
            </a:r>
            <a:endParaRPr lang="ru-RU" sz="1600">
              <a:latin typeface="+mn-lt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Ключевые </a:t>
            </a:r>
            <a:r>
              <a:rPr lang="ru-RU">
                <a:latin typeface="+mn-lt"/>
                <a:ea typeface="Times New Roman" panose="02020603050405020304" pitchFamily="18" charset="0"/>
              </a:rPr>
              <a:t>слова </a:t>
            </a:r>
            <a:r>
              <a:rPr lang="ru-RU" b="1">
                <a:latin typeface="+mn-lt"/>
                <a:ea typeface="Times New Roman" panose="02020603050405020304" pitchFamily="18" charset="0"/>
              </a:rPr>
              <a:t>goto</a:t>
            </a:r>
            <a:r>
              <a:rPr lang="ru-RU">
                <a:latin typeface="+mn-lt"/>
                <a:ea typeface="Times New Roman" panose="02020603050405020304" pitchFamily="18" charset="0"/>
              </a:rPr>
              <a:t> и </a:t>
            </a:r>
            <a:r>
              <a:rPr lang="ru-RU" b="1">
                <a:latin typeface="+mn-lt"/>
                <a:ea typeface="Times New Roman" panose="02020603050405020304" pitchFamily="18" charset="0"/>
              </a:rPr>
              <a:t>const</a:t>
            </a:r>
            <a:r>
              <a:rPr lang="ru-RU">
                <a:latin typeface="+mn-lt"/>
                <a:ea typeface="Times New Roman" panose="02020603050405020304" pitchFamily="18" charset="0"/>
              </a:rPr>
              <a:t> зарезервированы, но никак не используются.</a:t>
            </a:r>
            <a:endParaRPr lang="ru-RU" sz="1600"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6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4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Идентификаторы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223863"/>
            <a:ext cx="7453857" cy="447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b="1">
                <a:latin typeface="+mn-lt"/>
                <a:ea typeface="Times New Roman" panose="02020603050405020304" pitchFamily="18" charset="0"/>
              </a:rPr>
              <a:t>Идентификатор</a:t>
            </a:r>
            <a:r>
              <a:rPr lang="ru-RU">
                <a:latin typeface="+mn-lt"/>
                <a:ea typeface="Times New Roman" panose="02020603050405020304" pitchFamily="18" charset="0"/>
              </a:rPr>
              <a:t> – это имя пакета, класса, интерфейса, поля, метода, аргумента или локальной переменной</a:t>
            </a:r>
            <a:r>
              <a:rPr lang="ru-RU" smtClean="0">
                <a:latin typeface="+mn-lt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ru-RU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•</a:t>
            </a:r>
            <a:r>
              <a:rPr lang="ru-RU">
                <a:latin typeface="+mn-lt"/>
                <a:ea typeface="Times New Roman" panose="02020603050405020304" pitchFamily="18" charset="0"/>
              </a:rPr>
              <a:t>	может состоять из букв, цифр, символов $ и </a:t>
            </a:r>
            <a:r>
              <a:rPr lang="ru-RU" smtClean="0">
                <a:latin typeface="+mn-lt"/>
                <a:ea typeface="Times New Roman" panose="02020603050405020304" pitchFamily="18" charset="0"/>
              </a:rPr>
              <a:t>_</a:t>
            </a:r>
          </a:p>
          <a:p>
            <a:pPr algn="just">
              <a:spcAft>
                <a:spcPts val="0"/>
              </a:spcAft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•</a:t>
            </a:r>
            <a:r>
              <a:rPr lang="ru-RU">
                <a:latin typeface="+mn-lt"/>
                <a:ea typeface="Times New Roman" panose="02020603050405020304" pitchFamily="18" charset="0"/>
              </a:rPr>
              <a:t>	не может начинаться с </a:t>
            </a:r>
            <a:r>
              <a:rPr lang="ru-RU" smtClean="0">
                <a:latin typeface="+mn-lt"/>
                <a:ea typeface="Times New Roman" panose="02020603050405020304" pitchFamily="18" charset="0"/>
              </a:rPr>
              <a:t>цифры</a:t>
            </a:r>
          </a:p>
          <a:p>
            <a:pPr algn="just">
              <a:spcAft>
                <a:spcPts val="0"/>
              </a:spcAft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•</a:t>
            </a:r>
            <a:r>
              <a:rPr lang="ru-RU">
                <a:latin typeface="+mn-lt"/>
                <a:ea typeface="Times New Roman" panose="02020603050405020304" pitchFamily="18" charset="0"/>
              </a:rPr>
              <a:t>	может иметь произвольную длину</a:t>
            </a:r>
          </a:p>
          <a:p>
            <a:pPr algn="just">
              <a:spcAft>
                <a:spcPts val="0"/>
              </a:spcAft>
            </a:pPr>
            <a:r>
              <a:rPr lang="ru-RU">
                <a:latin typeface="+mn-lt"/>
                <a:ea typeface="Times New Roman" panose="02020603050405020304" pitchFamily="18" charset="0"/>
              </a:rPr>
              <a:t>•	может содержать произвольные символы Unicode</a:t>
            </a:r>
          </a:p>
          <a:p>
            <a:pPr algn="just">
              <a:spcAft>
                <a:spcPts val="0"/>
              </a:spcAft>
            </a:pPr>
            <a:endParaRPr lang="ru-RU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Не </a:t>
            </a:r>
            <a:r>
              <a:rPr lang="ru-RU">
                <a:latin typeface="+mn-lt"/>
                <a:ea typeface="Times New Roman" panose="02020603050405020304" pitchFamily="18" charset="0"/>
              </a:rPr>
              <a:t>рекомендуется</a:t>
            </a:r>
          </a:p>
          <a:p>
            <a:pPr algn="just">
              <a:spcAft>
                <a:spcPts val="0"/>
              </a:spcAft>
            </a:pPr>
            <a:r>
              <a:rPr lang="ru-RU">
                <a:latin typeface="+mn-lt"/>
                <a:ea typeface="Times New Roman" panose="02020603050405020304" pitchFamily="18" charset="0"/>
              </a:rPr>
              <a:t>•	использовать символ </a:t>
            </a:r>
            <a:r>
              <a:rPr lang="ru-RU" smtClean="0">
                <a:latin typeface="+mn-lt"/>
                <a:ea typeface="Times New Roman" panose="02020603050405020304" pitchFamily="18" charset="0"/>
              </a:rPr>
              <a:t>$</a:t>
            </a:r>
            <a:endParaRPr lang="ru-RU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>
                <a:latin typeface="+mn-lt"/>
                <a:ea typeface="Times New Roman" panose="02020603050405020304" pitchFamily="18" charset="0"/>
              </a:rPr>
              <a:t>•	использовать символ </a:t>
            </a:r>
            <a:r>
              <a:rPr lang="ru-RU" smtClean="0">
                <a:latin typeface="+mn-lt"/>
                <a:ea typeface="Times New Roman" panose="02020603050405020304" pitchFamily="18" charset="0"/>
              </a:rPr>
              <a:t>подчеркивания</a:t>
            </a:r>
            <a:endParaRPr lang="ru-RU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>
                <a:latin typeface="+mn-lt"/>
                <a:ea typeface="Times New Roman" panose="02020603050405020304" pitchFamily="18" charset="0"/>
              </a:rPr>
              <a:t>•	использовать слишком длинные </a:t>
            </a:r>
            <a:r>
              <a:rPr lang="ru-RU" smtClean="0">
                <a:latin typeface="+mn-lt"/>
                <a:ea typeface="Times New Roman" panose="02020603050405020304" pitchFamily="18" charset="0"/>
              </a:rPr>
              <a:t>идентификаторы</a:t>
            </a:r>
            <a:endParaRPr lang="ru-RU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>
                <a:latin typeface="+mn-lt"/>
                <a:ea typeface="Times New Roman" panose="02020603050405020304" pitchFamily="18" charset="0"/>
              </a:rPr>
              <a:t>•	использовать символы отличные от </a:t>
            </a:r>
            <a:r>
              <a:rPr lang="ru-RU" smtClean="0">
                <a:latin typeface="+mn-lt"/>
                <a:ea typeface="Times New Roman" panose="02020603050405020304" pitchFamily="18" charset="0"/>
              </a:rPr>
              <a:t>ASCII</a:t>
            </a:r>
            <a:endParaRPr lang="ru-RU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>
              <a:latin typeface="+mn-lt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b="1" smtClean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Заглавные </a:t>
            </a:r>
            <a:r>
              <a:rPr lang="ru-RU" b="1">
                <a:solidFill>
                  <a:srgbClr val="FF0000"/>
                </a:solidFill>
                <a:latin typeface="+mn-lt"/>
                <a:ea typeface="Times New Roman" panose="02020603050405020304" pitchFamily="18" charset="0"/>
              </a:rPr>
              <a:t>и строчные буквы РАЗЛИЧАЮТСЯ </a:t>
            </a:r>
            <a:endParaRPr lang="ru-RU" b="1" smtClean="0">
              <a:solidFill>
                <a:srgbClr val="FF0000"/>
              </a:solidFill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mtClean="0">
              <a:latin typeface="+mn-lt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например</a:t>
            </a:r>
            <a:r>
              <a:rPr lang="ru-RU">
                <a:latin typeface="+mn-lt"/>
                <a:ea typeface="Times New Roman" panose="02020603050405020304" pitchFamily="18" charset="0"/>
              </a:rPr>
              <a:t>, </a:t>
            </a:r>
            <a:r>
              <a:rPr lang="ru-RU" b="1">
                <a:latin typeface="+mn-lt"/>
                <a:ea typeface="Times New Roman" panose="02020603050405020304" pitchFamily="18" charset="0"/>
              </a:rPr>
              <a:t>name</a:t>
            </a:r>
            <a:r>
              <a:rPr lang="ru-RU">
                <a:latin typeface="+mn-lt"/>
                <a:ea typeface="Times New Roman" panose="02020603050405020304" pitchFamily="18" charset="0"/>
              </a:rPr>
              <a:t> и </a:t>
            </a:r>
            <a:r>
              <a:rPr lang="ru-RU" b="1">
                <a:latin typeface="+mn-lt"/>
                <a:ea typeface="Times New Roman" panose="02020603050405020304" pitchFamily="18" charset="0"/>
              </a:rPr>
              <a:t>Name</a:t>
            </a:r>
            <a:r>
              <a:rPr lang="ru-RU">
                <a:latin typeface="+mn-lt"/>
                <a:ea typeface="Times New Roman" panose="02020603050405020304" pitchFamily="18" charset="0"/>
              </a:rPr>
              <a:t> – различные идентификаторы</a:t>
            </a:r>
          </a:p>
        </p:txBody>
      </p:sp>
    </p:spTree>
    <p:extLst>
      <p:ext uri="{BB962C8B-B14F-4D97-AF65-F5344CB8AC3E}">
        <p14:creationId xmlns:p14="http://schemas.microsoft.com/office/powerpoint/2010/main" val="272323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5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666935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Типы данных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583903"/>
            <a:ext cx="7453857" cy="26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/>
              <a:t>	Java </a:t>
            </a:r>
            <a:r>
              <a:rPr lang="ru-RU"/>
              <a:t>является строго типизированным языком. Это означает, что любая переменная и любое выражение имеют известный тип еще на этапе компиляции.</a:t>
            </a:r>
          </a:p>
          <a:p>
            <a:r>
              <a:rPr lang="ru-RU"/>
              <a:t/>
            </a:r>
            <a:br>
              <a:rPr lang="ru-RU"/>
            </a:br>
            <a:endParaRPr lang="ru-RU" smtClean="0"/>
          </a:p>
          <a:p>
            <a:r>
              <a:rPr lang="ru-RU"/>
              <a:t>О переменной </a:t>
            </a:r>
            <a:r>
              <a:rPr lang="ru-RU" b="1" i="1"/>
              <a:t>примитивного</a:t>
            </a:r>
            <a:r>
              <a:rPr lang="ru-RU"/>
              <a:t> типа можно думать как об области память, содержащей данные соответствующего типа.</a:t>
            </a:r>
          </a:p>
          <a:p>
            <a:r>
              <a:rPr lang="ru-RU"/>
              <a:t> </a:t>
            </a:r>
          </a:p>
          <a:p>
            <a:r>
              <a:rPr lang="ru-RU" b="1" i="1"/>
              <a:t>Объектные</a:t>
            </a:r>
            <a:r>
              <a:rPr lang="ru-RU"/>
              <a:t> или ссылочные переменные представляют собой ссылку (указатель) на область памяти, в которой храниться объект.</a:t>
            </a:r>
          </a:p>
        </p:txBody>
      </p:sp>
    </p:spTree>
    <p:extLst>
      <p:ext uri="{BB962C8B-B14F-4D97-AF65-F5344CB8AC3E}">
        <p14:creationId xmlns:p14="http://schemas.microsoft.com/office/powerpoint/2010/main" val="183131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6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94927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Типы данных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719807"/>
            <a:ext cx="7453857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Примитивные типы данных</a:t>
            </a:r>
            <a:endParaRPr lang="ru-RU">
              <a:latin typeface="+mn-lt"/>
              <a:ea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44577"/>
              </p:ext>
            </p:extLst>
          </p:nvPr>
        </p:nvGraphicFramePr>
        <p:xfrm>
          <a:off x="1475755" y="1090480"/>
          <a:ext cx="7755558" cy="4769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0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2906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Category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Types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Size (bits)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Minimum Value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Maximum Value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Precision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Example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709">
                <a:tc rowSpan="5"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Integer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</a:t>
                      </a:r>
                      <a:endParaRPr lang="ru-RU" sz="1800" b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-128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127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 +127 to -128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b = 65;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16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ru-RU" sz="1800" b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baseline="30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Unicode characters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c = 'A';</a:t>
                      </a:r>
                      <a:b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c = 65;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7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</a:t>
                      </a:r>
                      <a:endParaRPr lang="ru-RU" sz="1800" b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ru-RU" sz="1800" baseline="30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baseline="30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 +32,767 to -32,768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s = 65;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7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ru-RU" sz="1800" b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ru-RU" sz="1800" baseline="30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baseline="30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 +2,147,483,647 to -2,147,483,648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i = 65;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66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endParaRPr lang="ru-RU" sz="1800" b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ru-RU" sz="1800" baseline="30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63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baseline="30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63</a:t>
                      </a: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 +9,223,372,036,854,775,807 </a:t>
                      </a:r>
                      <a:r>
                        <a:rPr lang="ru-RU" sz="180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 </a:t>
                      </a: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-9,223,372,036,854,775,808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l = 65</a:t>
                      </a:r>
                      <a:r>
                        <a:rPr lang="ru-RU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82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7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594927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Типы данных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719807"/>
            <a:ext cx="7453857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Примитивные типы данных</a:t>
            </a:r>
            <a:endParaRPr lang="ru-RU">
              <a:latin typeface="+mn-lt"/>
              <a:ea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13885"/>
              </p:ext>
            </p:extLst>
          </p:nvPr>
        </p:nvGraphicFramePr>
        <p:xfrm>
          <a:off x="1475755" y="1090479"/>
          <a:ext cx="7755558" cy="4255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2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577203"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Category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Types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Size (bits)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Minimum Value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Maximum Value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Precision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Example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159">
                <a:tc rowSpan="2"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Floating-point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ru-RU" sz="1800" b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baseline="30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-149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(2-2</a:t>
                      </a:r>
                      <a:r>
                        <a:rPr lang="ru-RU" sz="1800" baseline="30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-23</a:t>
                      </a: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)·2</a:t>
                      </a:r>
                      <a:r>
                        <a:rPr lang="ru-RU" sz="1800" baseline="30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127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 3.402,823,5 E+38 to 1.4 E-45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f = 65</a:t>
                      </a:r>
                      <a:r>
                        <a:rPr lang="ru-RU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2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ru-RU" sz="1800" b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ru-RU" sz="1800" baseline="30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-1074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(2-2</a:t>
                      </a:r>
                      <a:r>
                        <a:rPr lang="ru-RU" sz="1800" baseline="30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-52</a:t>
                      </a: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)·2</a:t>
                      </a:r>
                      <a:r>
                        <a:rPr lang="ru-RU" sz="1800" baseline="30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1023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 1.797,693,134,862,315,7 E+308 to 4.9 E-324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d = 65.55;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159">
                <a:tc rowSpan="2">
                  <a:txBody>
                    <a:bodyPr/>
                    <a:lstStyle/>
                    <a:p>
                      <a:pPr algn="ctr"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Other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17780" marB="17780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ru-RU" sz="1800" b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false, true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 b = true;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02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 b="1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endParaRPr lang="ru-RU" sz="1800" b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68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66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8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Типы данных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47525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spcAft>
                <a:spcPts val="0"/>
              </a:spcAft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Объектные типы данных</a:t>
            </a:r>
          </a:p>
          <a:p>
            <a:pPr algn="just">
              <a:spcAft>
                <a:spcPts val="0"/>
              </a:spcAft>
            </a:pPr>
            <a:endParaRPr lang="ru-RU">
              <a:latin typeface="+mn-lt"/>
              <a:ea typeface="Times New Roman" panose="02020603050405020304" pitchFamily="18" charset="0"/>
            </a:endParaRPr>
          </a:p>
          <a:p>
            <a:pPr algn="just"/>
            <a:r>
              <a:rPr lang="ru-RU"/>
              <a:t>Выражение </a:t>
            </a:r>
            <a:r>
              <a:rPr lang="ru-RU" smtClean="0"/>
              <a:t>объектного типа </a:t>
            </a:r>
            <a:r>
              <a:rPr lang="ru-RU"/>
              <a:t>содержит либо ссылку, указывающую на некоторый объект в виртуальной памяти JVM, либо значение </a:t>
            </a:r>
            <a:r>
              <a:rPr lang="ru-RU" b="1"/>
              <a:t>null</a:t>
            </a:r>
            <a:r>
              <a:rPr lang="ru-RU"/>
              <a:t>.</a:t>
            </a:r>
          </a:p>
          <a:p>
            <a:pPr algn="just"/>
            <a:r>
              <a:rPr lang="ru-RU"/>
              <a:t> </a:t>
            </a:r>
          </a:p>
          <a:p>
            <a:pPr lvl="0" algn="just"/>
            <a:r>
              <a:rPr lang="ru-RU"/>
              <a:t>Ссылки можно создавать только на объекты. Ссылку на переменную примитивного типа создать невозможно.</a:t>
            </a:r>
          </a:p>
          <a:p>
            <a:pPr algn="just"/>
            <a:r>
              <a:rPr lang="ru-RU"/>
              <a:t> </a:t>
            </a:r>
          </a:p>
          <a:p>
            <a:pPr lvl="0" algn="just"/>
            <a:r>
              <a:rPr lang="ru-RU"/>
              <a:t>В Java отсутствует «адресная арифметика» – пользуясь ссылкой на объект, невозможно напрямую обратиться к памяти вне этого объекта.</a:t>
            </a:r>
          </a:p>
          <a:p>
            <a:pPr algn="just"/>
            <a:r>
              <a:rPr lang="ru-RU"/>
              <a:t> </a:t>
            </a:r>
          </a:p>
          <a:p>
            <a:pPr lvl="0" algn="just"/>
            <a:r>
              <a:rPr lang="ru-RU"/>
              <a:t>Невозможно преобразовать ссылку в примитивный тип данных и наооборот.</a:t>
            </a:r>
          </a:p>
          <a:p>
            <a:pPr algn="just">
              <a:spcAft>
                <a:spcPts val="0"/>
              </a:spcAft>
            </a:pPr>
            <a:endParaRPr lang="ru-RU"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 bwMode="auto">
          <a:xfrm>
            <a:off x="1763787" y="2952055"/>
            <a:ext cx="5760640" cy="2592288"/>
          </a:xfrm>
          <a:prstGeom prst="roundRect">
            <a:avLst/>
          </a:prstGeom>
          <a:solidFill>
            <a:schemeClr val="bg2">
              <a:lumMod val="40000"/>
              <a:lumOff val="60000"/>
              <a:alpha val="3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>
          <a:xfrm>
            <a:off x="6969125" y="5760367"/>
            <a:ext cx="2262188" cy="444500"/>
          </a:xfrm>
        </p:spPr>
        <p:txBody>
          <a:bodyPr/>
          <a:lstStyle/>
          <a:p>
            <a:fld id="{81AA376A-1B67-4E4E-B314-8ADF6950C058}" type="slidenum">
              <a:rPr lang="ru-RU">
                <a:latin typeface="+mn-lt"/>
              </a:rPr>
              <a:pPr/>
              <a:t>9</a:t>
            </a:fld>
            <a:endParaRPr lang="ru-RU">
              <a:latin typeface="+mn-lt"/>
            </a:endParaRPr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82738" y="124880"/>
            <a:ext cx="7651750" cy="882959"/>
          </a:xfrm>
          <a:ln/>
        </p:spPr>
        <p:txBody>
          <a:bodyPr tIns="33516"/>
          <a:lstStyle/>
          <a:p>
            <a: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</a:pPr>
            <a:r>
              <a:rPr lang="ru-RU" sz="3600" smtClean="0">
                <a:latin typeface="+mn-lt"/>
              </a:rPr>
              <a:t>Основы синтаксиса. Типы данных</a:t>
            </a:r>
            <a:endParaRPr lang="ru-RU" sz="360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007839"/>
            <a:ext cx="7453857" cy="5760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spcAft>
                <a:spcPts val="0"/>
              </a:spcAft>
            </a:pPr>
            <a:r>
              <a:rPr lang="ru-RU" smtClean="0">
                <a:latin typeface="+mn-lt"/>
                <a:ea typeface="Times New Roman" panose="02020603050405020304" pitchFamily="18" charset="0"/>
              </a:rPr>
              <a:t>Различие между примитивным и объектным типом данных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82738" y="1480422"/>
            <a:ext cx="7453857" cy="112287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BED6FF"/>
                </a:solidFill>
                <a:latin typeface="Consolas" panose="020B0609020204030204" pitchFamily="49" charset="0"/>
              </a:rPr>
              <a:t>x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=</a:t>
            </a:r>
            <a:r>
              <a:rPr lang="ru-RU" b="1">
                <a:solidFill>
                  <a:srgbClr val="FFFF00"/>
                </a:solidFill>
                <a:latin typeface="Consolas" panose="020B0609020204030204" pitchFamily="49" charset="0"/>
              </a:rPr>
              <a:t>100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объявляем переменную x и инициализируем ее </a:t>
            </a:r>
          </a:p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ru-RU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z</a:t>
            </a:r>
            <a:r>
              <a:rPr lang="ru-RU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ru-RU" b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x</a:t>
            </a:r>
            <a:r>
              <a:rPr lang="ru-RU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ru-RU" b="1">
                <a:solidFill>
                  <a:srgbClr val="00E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E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объявляем переменную z и приравниваем ее к x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500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    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меняем значение </a:t>
            </a:r>
            <a:r>
              <a:rPr lang="en-US">
                <a:solidFill>
                  <a:srgbClr val="00E000"/>
                </a:solidFill>
                <a:latin typeface="Consolas" panose="020B0609020204030204" pitchFamily="49" charset="0"/>
              </a:rPr>
              <a:t>x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z</a:t>
            </a:r>
            <a:r>
              <a:rPr lang="en-US" b="1" i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); </a:t>
            </a:r>
            <a:r>
              <a:rPr lang="en-US" b="1" i="1">
                <a:solidFill>
                  <a:srgbClr val="00E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//</a:t>
            </a:r>
            <a:r>
              <a:rPr lang="ru-RU" b="1" i="1">
                <a:solidFill>
                  <a:srgbClr val="00E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получим </a:t>
            </a:r>
            <a:r>
              <a:rPr lang="ru-RU" b="1" i="1" smtClean="0">
                <a:solidFill>
                  <a:srgbClr val="00E00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100</a:t>
            </a:r>
            <a:endParaRPr lang="ru-RU" b="1" i="1">
              <a:solidFill>
                <a:srgbClr val="00E000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2123827" y="3168079"/>
            <a:ext cx="720080" cy="8640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----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195835" y="3660795"/>
            <a:ext cx="576064" cy="345868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563987" y="3960167"/>
            <a:ext cx="720080" cy="8640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----</a:t>
            </a:r>
          </a:p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635995" y="4435305"/>
            <a:ext cx="576064" cy="345868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5120581" y="4435305"/>
            <a:ext cx="576064" cy="360040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endParaRPr kumimoji="0" lang="ru-RU" sz="1800" b="0" i="0" u="none" strike="noStrike" cap="none" normalizeH="0" baseline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6487E-6 -3.99314E-6 L 0.15548 0.0022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4" y="9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5" grpId="0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11749</TotalTime>
  <Words>995</Words>
  <Application>Microsoft Office PowerPoint</Application>
  <PresentationFormat>Произвольный</PresentationFormat>
  <Paragraphs>380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DejaVu Sans</vt:lpstr>
      <vt:lpstr>Droid Sans Fallback</vt:lpstr>
      <vt:lpstr>Times New Roman</vt:lpstr>
      <vt:lpstr>Тема Office</vt:lpstr>
      <vt:lpstr>Основы синтаксиса</vt:lpstr>
      <vt:lpstr>Основы синтаксиса. Комментарии</vt:lpstr>
      <vt:lpstr>Основы синтаксиса. Ключевые слова</vt:lpstr>
      <vt:lpstr>Основы синтаксиса. Идентификаторы</vt:lpstr>
      <vt:lpstr>Основы синтаксиса. Типы данных</vt:lpstr>
      <vt:lpstr>Основы синтаксиса. Типы данных</vt:lpstr>
      <vt:lpstr>Основы синтаксиса. Типы данных</vt:lpstr>
      <vt:lpstr>Основы синтаксиса. Типы данных</vt:lpstr>
      <vt:lpstr>Основы синтаксиса. Типы данных</vt:lpstr>
      <vt:lpstr>Основы синтаксиса. Типы данных</vt:lpstr>
      <vt:lpstr>Основы синтаксиса. Литералы</vt:lpstr>
      <vt:lpstr>Основы синтаксиса. Литералы</vt:lpstr>
      <vt:lpstr>Основы синтаксиса. Литералы</vt:lpstr>
      <vt:lpstr>Основы синтаксиса. Литералы</vt:lpstr>
      <vt:lpstr>Основы синтаксиса. Литералы</vt:lpstr>
      <vt:lpstr>Основы синтаксиса. Переменные</vt:lpstr>
    </vt:vector>
  </TitlesOfParts>
  <Company>Univerpulse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slides</dc:description>
  <cp:lastModifiedBy>Danny Briskin</cp:lastModifiedBy>
  <cp:revision>873</cp:revision>
  <cp:lastPrinted>1601-01-01T00:00:00Z</cp:lastPrinted>
  <dcterms:created xsi:type="dcterms:W3CDTF">2013-02-04T11:19:10Z</dcterms:created>
  <dcterms:modified xsi:type="dcterms:W3CDTF">2016-12-01T10:20:42Z</dcterms:modified>
  <cp:category>Java</cp:category>
</cp:coreProperties>
</file>