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526" r:id="rId2"/>
    <p:sldId id="538" r:id="rId3"/>
    <p:sldId id="539" r:id="rId4"/>
    <p:sldId id="530" r:id="rId5"/>
    <p:sldId id="540" r:id="rId6"/>
    <p:sldId id="541" r:id="rId7"/>
    <p:sldId id="544" r:id="rId8"/>
    <p:sldId id="542" r:id="rId9"/>
    <p:sldId id="543" r:id="rId10"/>
    <p:sldId id="531" r:id="rId11"/>
    <p:sldId id="535" r:id="rId12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DF4FB"/>
    <a:srgbClr val="CC66FF"/>
    <a:srgbClr val="00FF00"/>
    <a:srgbClr val="CC3300"/>
    <a:srgbClr val="DE0000"/>
    <a:srgbClr val="00CC00"/>
    <a:srgbClr val="00E266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81883" autoAdjust="0"/>
  </p:normalViewPr>
  <p:slideViewPr>
    <p:cSldViewPr>
      <p:cViewPr varScale="1">
        <p:scale>
          <a:sx n="101" d="100"/>
          <a:sy n="101" d="100"/>
        </p:scale>
        <p:origin x="1650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83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2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0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3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399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5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048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6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8195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8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849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9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483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avascript.ru/bitwise-operato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avascript.ru/bitwise-operato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Выражения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82738" y="1439887"/>
            <a:ext cx="76485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mtClean="0"/>
              <a:t>	</a:t>
            </a:r>
            <a:r>
              <a:rPr lang="ru-RU" b="1" smtClean="0"/>
              <a:t>Выражения</a:t>
            </a:r>
            <a:r>
              <a:rPr lang="ru-RU" smtClean="0"/>
              <a:t> </a:t>
            </a:r>
            <a:r>
              <a:rPr lang="ru-RU"/>
              <a:t>представляют собой множество данных связанных между собой операциями - особыми операторами языка, возвращающих некоторое значение. </a:t>
            </a:r>
            <a:endParaRPr lang="ru-RU" smtClean="0"/>
          </a:p>
          <a:p>
            <a:pPr algn="just">
              <a:lnSpc>
                <a:spcPct val="100000"/>
              </a:lnSpc>
            </a:pPr>
            <a:r>
              <a:rPr lang="ru-RU"/>
              <a:t>	</a:t>
            </a:r>
            <a:r>
              <a:rPr lang="ru-RU" smtClean="0"/>
              <a:t>Аргументы </a:t>
            </a:r>
            <a:r>
              <a:rPr lang="ru-RU"/>
              <a:t>операций называют операндами. Большинство операций либо </a:t>
            </a:r>
            <a:r>
              <a:rPr lang="ru-RU" b="1" i="1"/>
              <a:t>унарные</a:t>
            </a:r>
            <a:r>
              <a:rPr lang="ru-RU" b="1"/>
              <a:t> </a:t>
            </a:r>
            <a:r>
              <a:rPr lang="ru-RU"/>
              <a:t>(с одним операндом) или </a:t>
            </a:r>
            <a:r>
              <a:rPr lang="ru-RU" b="1" i="1"/>
              <a:t>бинарные</a:t>
            </a:r>
            <a:r>
              <a:rPr lang="ru-RU"/>
              <a:t> (с двумя операндами). </a:t>
            </a:r>
            <a:endParaRPr lang="ru-RU" smtClean="0"/>
          </a:p>
          <a:p>
            <a:pPr algn="just">
              <a:lnSpc>
                <a:spcPct val="100000"/>
              </a:lnSpc>
            </a:pPr>
            <a:r>
              <a:rPr lang="ru-RU"/>
              <a:t>	</a:t>
            </a:r>
            <a:r>
              <a:rPr lang="ru-RU" smtClean="0"/>
              <a:t>Также </a:t>
            </a:r>
            <a:r>
              <a:rPr lang="ru-RU"/>
              <a:t>операции характеризуются приоритетом (старшинством) выполнения в выражении. Например, результат выражения 4+5*2 будет 14, а не 18, так как операция умножения имеет больший приоритет, чем сложение. </a:t>
            </a:r>
          </a:p>
          <a:p>
            <a:pPr algn="just">
              <a:lnSpc>
                <a:spcPct val="100000"/>
              </a:lnSpc>
            </a:pPr>
            <a:r>
              <a:rPr lang="ru-RU"/>
              <a:t>Большинство операций выполняются только над простыми типами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34390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627063"/>
          </a:xfrm>
        </p:spPr>
        <p:txBody>
          <a:bodyPr/>
          <a:lstStyle/>
          <a:p>
            <a:r>
              <a:rPr lang="ru-RU" smtClean="0"/>
              <a:t>Практика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738" y="885827"/>
            <a:ext cx="7454900" cy="5016498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1800" smtClean="0"/>
              <a:t>Дано </a:t>
            </a:r>
            <a:r>
              <a:rPr lang="uk-UA" sz="1800"/>
              <a:t>целое число </a:t>
            </a:r>
            <a:r>
              <a:rPr lang="uk-UA" sz="1800" i="1"/>
              <a:t>A</a:t>
            </a:r>
            <a:r>
              <a:rPr lang="uk-UA" sz="1800"/>
              <a:t>. Проверить истинность высказывания: «</a:t>
            </a:r>
            <a:r>
              <a:rPr lang="uk-UA" sz="1800" smtClean="0"/>
              <a:t>Число </a:t>
            </a:r>
            <a:r>
              <a:rPr lang="uk-UA" sz="1800" i="1" smtClean="0"/>
              <a:t>A </a:t>
            </a:r>
            <a:r>
              <a:rPr lang="uk-UA" sz="1800"/>
              <a:t>является положительным</a:t>
            </a:r>
            <a:r>
              <a:rPr lang="uk-UA" sz="1800" smtClean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1800" smtClean="0"/>
              <a:t>Дано </a:t>
            </a:r>
            <a:r>
              <a:rPr lang="uk-UA" sz="1800"/>
              <a:t>целое число </a:t>
            </a:r>
            <a:r>
              <a:rPr lang="uk-UA" sz="1800" i="1"/>
              <a:t>A</a:t>
            </a:r>
            <a:r>
              <a:rPr lang="uk-UA" sz="1800"/>
              <a:t>. Проверить истинность высказывания: «Число </a:t>
            </a:r>
            <a:r>
              <a:rPr lang="uk-UA" sz="1800" i="1" smtClean="0"/>
              <a:t>A </a:t>
            </a:r>
            <a:r>
              <a:rPr lang="uk-UA" sz="1800" smtClean="0"/>
              <a:t>является </a:t>
            </a:r>
            <a:r>
              <a:rPr lang="uk-UA" sz="1800"/>
              <a:t>нечетным</a:t>
            </a:r>
            <a:r>
              <a:rPr lang="uk-UA" sz="1800" smtClean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1800" smtClean="0"/>
              <a:t>Даны </a:t>
            </a:r>
            <a:r>
              <a:rPr lang="uk-UA" sz="1800"/>
              <a:t>три целых числа: </a:t>
            </a:r>
            <a:r>
              <a:rPr lang="uk-UA" sz="1800" i="1"/>
              <a:t>A</a:t>
            </a:r>
            <a:r>
              <a:rPr lang="uk-UA" sz="1800"/>
              <a:t>, </a:t>
            </a:r>
            <a:r>
              <a:rPr lang="uk-UA" sz="1800" i="1"/>
              <a:t>B</a:t>
            </a:r>
            <a:r>
              <a:rPr lang="uk-UA" sz="1800"/>
              <a:t>, </a:t>
            </a:r>
            <a:r>
              <a:rPr lang="uk-UA" sz="1800" i="1"/>
              <a:t>C</a:t>
            </a:r>
            <a:r>
              <a:rPr lang="uk-UA" sz="1800"/>
              <a:t>. Проверить истинность </a:t>
            </a:r>
            <a:r>
              <a:rPr lang="uk-UA" sz="1800" smtClean="0"/>
              <a:t>высказывания</a:t>
            </a:r>
            <a:r>
              <a:rPr lang="uk-UA" sz="1800"/>
              <a:t>: «Справедливо двойное неравенство </a:t>
            </a:r>
            <a:r>
              <a:rPr lang="uk-UA" sz="1800" i="1"/>
              <a:t>A </a:t>
            </a:r>
            <a:r>
              <a:rPr lang="uk-UA" sz="1800"/>
              <a:t>&lt; </a:t>
            </a:r>
            <a:r>
              <a:rPr lang="uk-UA" sz="1800" i="1"/>
              <a:t>B </a:t>
            </a:r>
            <a:r>
              <a:rPr lang="uk-UA" sz="1800"/>
              <a:t>&lt; </a:t>
            </a:r>
            <a:r>
              <a:rPr lang="uk-UA" sz="1800" i="1"/>
              <a:t>C</a:t>
            </a:r>
            <a:r>
              <a:rPr lang="uk-UA" sz="1800" smtClean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1800" smtClean="0"/>
              <a:t>Даны </a:t>
            </a:r>
            <a:r>
              <a:rPr lang="uk-UA" sz="1800"/>
              <a:t>три целых числа: </a:t>
            </a:r>
            <a:r>
              <a:rPr lang="uk-UA" sz="1800" i="1"/>
              <a:t>A</a:t>
            </a:r>
            <a:r>
              <a:rPr lang="uk-UA" sz="1800"/>
              <a:t>, </a:t>
            </a:r>
            <a:r>
              <a:rPr lang="uk-UA" sz="1800" i="1"/>
              <a:t>B</a:t>
            </a:r>
            <a:r>
              <a:rPr lang="uk-UA" sz="1800"/>
              <a:t>, </a:t>
            </a:r>
            <a:r>
              <a:rPr lang="uk-UA" sz="1800" i="1"/>
              <a:t>C</a:t>
            </a:r>
            <a:r>
              <a:rPr lang="uk-UA" sz="1800"/>
              <a:t>. Проверить истинность </a:t>
            </a:r>
            <a:r>
              <a:rPr lang="uk-UA" sz="1800" smtClean="0"/>
              <a:t>высказывания</a:t>
            </a:r>
            <a:r>
              <a:rPr lang="uk-UA" sz="1800"/>
              <a:t>: «Хотя бы одно из чисел </a:t>
            </a:r>
            <a:r>
              <a:rPr lang="uk-UA" sz="1800" i="1"/>
              <a:t>A</a:t>
            </a:r>
            <a:r>
              <a:rPr lang="uk-UA" sz="1800"/>
              <a:t>, </a:t>
            </a:r>
            <a:r>
              <a:rPr lang="uk-UA" sz="1800" i="1"/>
              <a:t>B</a:t>
            </a:r>
            <a:r>
              <a:rPr lang="uk-UA" sz="1800"/>
              <a:t>, </a:t>
            </a:r>
            <a:r>
              <a:rPr lang="uk-UA" sz="1800" i="1"/>
              <a:t>C </a:t>
            </a:r>
            <a:r>
              <a:rPr lang="uk-UA" sz="1800"/>
              <a:t>положительное</a:t>
            </a:r>
            <a:r>
              <a:rPr lang="uk-UA" sz="1800" smtClean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1800" smtClean="0"/>
              <a:t>Даны </a:t>
            </a:r>
            <a:r>
              <a:rPr lang="uk-UA" sz="1800"/>
              <a:t>три целых числа: </a:t>
            </a:r>
            <a:r>
              <a:rPr lang="uk-UA" sz="1800" i="1"/>
              <a:t>A</a:t>
            </a:r>
            <a:r>
              <a:rPr lang="uk-UA" sz="1800"/>
              <a:t>, </a:t>
            </a:r>
            <a:r>
              <a:rPr lang="uk-UA" sz="1800" i="1"/>
              <a:t>B</a:t>
            </a:r>
            <a:r>
              <a:rPr lang="uk-UA" sz="1800"/>
              <a:t>, </a:t>
            </a:r>
            <a:r>
              <a:rPr lang="uk-UA" sz="1800" i="1"/>
              <a:t>C</a:t>
            </a:r>
            <a:r>
              <a:rPr lang="uk-UA" sz="1800"/>
              <a:t>. Проверить истинность </a:t>
            </a:r>
            <a:r>
              <a:rPr lang="uk-UA" sz="1800" smtClean="0"/>
              <a:t>высказывания</a:t>
            </a:r>
            <a:r>
              <a:rPr lang="uk-UA" sz="1800"/>
              <a:t>: «Ровно одно из чисел </a:t>
            </a:r>
            <a:r>
              <a:rPr lang="uk-UA" sz="1800" i="1"/>
              <a:t>A</a:t>
            </a:r>
            <a:r>
              <a:rPr lang="uk-UA" sz="1800"/>
              <a:t>, </a:t>
            </a:r>
            <a:r>
              <a:rPr lang="uk-UA" sz="1800" i="1"/>
              <a:t>B</a:t>
            </a:r>
            <a:r>
              <a:rPr lang="uk-UA" sz="1800"/>
              <a:t>, </a:t>
            </a:r>
            <a:r>
              <a:rPr lang="uk-UA" sz="1800" i="1"/>
              <a:t>C </a:t>
            </a:r>
            <a:r>
              <a:rPr lang="uk-UA" sz="1800"/>
              <a:t>положительное</a:t>
            </a:r>
            <a:r>
              <a:rPr lang="uk-UA" sz="1800" smtClean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1800" smtClean="0"/>
              <a:t>Дано </a:t>
            </a:r>
            <a:r>
              <a:rPr lang="uk-UA" sz="1800"/>
              <a:t>целое положительное число. Проверить истинность </a:t>
            </a:r>
            <a:r>
              <a:rPr lang="uk-UA" sz="1800" smtClean="0"/>
              <a:t>высказывания</a:t>
            </a:r>
            <a:r>
              <a:rPr lang="uk-UA" sz="1800"/>
              <a:t>: «Данное число является нечетным трехзначным</a:t>
            </a:r>
            <a:r>
              <a:rPr lang="uk-UA" sz="1800" smtClean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1800" smtClean="0"/>
              <a:t>Даны </a:t>
            </a:r>
            <a:r>
              <a:rPr lang="uk-UA" sz="1800"/>
              <a:t>числа </a:t>
            </a:r>
            <a:r>
              <a:rPr lang="uk-UA" sz="1800" i="1"/>
              <a:t>x</a:t>
            </a:r>
            <a:r>
              <a:rPr lang="uk-UA" sz="1800"/>
              <a:t>, </a:t>
            </a:r>
            <a:r>
              <a:rPr lang="uk-UA" sz="1800" i="1"/>
              <a:t>y</a:t>
            </a:r>
            <a:r>
              <a:rPr lang="uk-UA" sz="1800"/>
              <a:t>, </a:t>
            </a:r>
            <a:r>
              <a:rPr lang="uk-UA" sz="1800" i="1"/>
              <a:t>x</a:t>
            </a:r>
            <a:r>
              <a:rPr lang="uk-UA" sz="1800"/>
              <a:t>1, </a:t>
            </a:r>
            <a:r>
              <a:rPr lang="uk-UA" sz="1800" i="1"/>
              <a:t>y</a:t>
            </a:r>
            <a:r>
              <a:rPr lang="uk-UA" sz="1800"/>
              <a:t>1, </a:t>
            </a:r>
            <a:r>
              <a:rPr lang="uk-UA" sz="1800" i="1"/>
              <a:t>x</a:t>
            </a:r>
            <a:r>
              <a:rPr lang="uk-UA" sz="1800"/>
              <a:t>2, </a:t>
            </a:r>
            <a:r>
              <a:rPr lang="uk-UA" sz="1800" i="1"/>
              <a:t>y</a:t>
            </a:r>
            <a:r>
              <a:rPr lang="uk-UA" sz="1800"/>
              <a:t>2. Проверить истинность высказывания:«Точка с координатами (</a:t>
            </a:r>
            <a:r>
              <a:rPr lang="uk-UA" sz="1800" i="1"/>
              <a:t>x</a:t>
            </a:r>
            <a:r>
              <a:rPr lang="uk-UA" sz="1800"/>
              <a:t>, </a:t>
            </a:r>
            <a:r>
              <a:rPr lang="uk-UA" sz="1800" i="1"/>
              <a:t>y</a:t>
            </a:r>
            <a:r>
              <a:rPr lang="uk-UA" sz="1800"/>
              <a:t>) лежит внутри прямоугольника, левая верхняя вершина которого имеет координаты (</a:t>
            </a:r>
            <a:r>
              <a:rPr lang="uk-UA" sz="1800" i="1"/>
              <a:t>x</a:t>
            </a:r>
            <a:r>
              <a:rPr lang="uk-UA" sz="1800"/>
              <a:t>1, </a:t>
            </a:r>
            <a:r>
              <a:rPr lang="uk-UA" sz="1800" i="1"/>
              <a:t>y</a:t>
            </a:r>
            <a:r>
              <a:rPr lang="uk-UA" sz="1800"/>
              <a:t>1), правая нижняя — (</a:t>
            </a:r>
            <a:r>
              <a:rPr lang="uk-UA" sz="1800" i="1"/>
              <a:t>x</a:t>
            </a:r>
            <a:r>
              <a:rPr lang="uk-UA" sz="1800"/>
              <a:t>2, </a:t>
            </a:r>
            <a:r>
              <a:rPr lang="uk-UA" sz="1800" i="1"/>
              <a:t>y</a:t>
            </a:r>
            <a:r>
              <a:rPr lang="uk-UA" sz="1800"/>
              <a:t>2), а стороны параллельны координатным осям</a:t>
            </a:r>
            <a:r>
              <a:rPr lang="uk-UA" sz="1800" smtClean="0"/>
              <a:t>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9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627063"/>
          </a:xfrm>
        </p:spPr>
        <p:txBody>
          <a:bodyPr/>
          <a:lstStyle/>
          <a:p>
            <a:r>
              <a:rPr lang="ru-RU" smtClean="0"/>
              <a:t>Практика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738" y="885827"/>
            <a:ext cx="7454900" cy="4386262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8"/>
            </a:pPr>
            <a:r>
              <a:rPr lang="uk-UA" sz="1800" smtClean="0"/>
              <a:t>Даны </a:t>
            </a:r>
            <a:r>
              <a:rPr lang="uk-UA" sz="1800"/>
              <a:t>целые числа </a:t>
            </a:r>
            <a:r>
              <a:rPr lang="uk-UA" sz="1800" i="1"/>
              <a:t>a</a:t>
            </a:r>
            <a:r>
              <a:rPr lang="uk-UA" sz="1800"/>
              <a:t>, </a:t>
            </a:r>
            <a:r>
              <a:rPr lang="uk-UA" sz="1800" i="1"/>
              <a:t>b</a:t>
            </a:r>
            <a:r>
              <a:rPr lang="uk-UA" sz="1800"/>
              <a:t>, </a:t>
            </a:r>
            <a:r>
              <a:rPr lang="uk-UA" sz="1800" i="1"/>
              <a:t>c</a:t>
            </a:r>
            <a:r>
              <a:rPr lang="uk-UA" sz="1800"/>
              <a:t>. Проверить истинность высказывания</a:t>
            </a:r>
            <a:r>
              <a:rPr lang="uk-UA" sz="1800" smtClean="0"/>
              <a:t>: «</a:t>
            </a:r>
            <a:r>
              <a:rPr lang="uk-UA" sz="1800"/>
              <a:t>Существует треугольник со сторонами </a:t>
            </a:r>
            <a:r>
              <a:rPr lang="uk-UA" sz="1800" i="1"/>
              <a:t>a</a:t>
            </a:r>
            <a:r>
              <a:rPr lang="uk-UA" sz="1800"/>
              <a:t>, </a:t>
            </a:r>
            <a:r>
              <a:rPr lang="uk-UA" sz="1800" i="1"/>
              <a:t>b</a:t>
            </a:r>
            <a:r>
              <a:rPr lang="uk-UA" sz="1800"/>
              <a:t>, </a:t>
            </a:r>
            <a:r>
              <a:rPr lang="uk-UA" sz="1800" i="1"/>
              <a:t>c</a:t>
            </a:r>
            <a:r>
              <a:rPr lang="uk-UA" sz="1800" smtClean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8"/>
            </a:pPr>
            <a:r>
              <a:rPr lang="uk-UA" sz="1800" smtClean="0"/>
              <a:t>Даны </a:t>
            </a:r>
            <a:r>
              <a:rPr lang="uk-UA" sz="1800"/>
              <a:t>координаты поля шахматной доски </a:t>
            </a:r>
            <a:r>
              <a:rPr lang="uk-UA" sz="1800" i="1"/>
              <a:t>x</a:t>
            </a:r>
            <a:r>
              <a:rPr lang="uk-UA" sz="1800"/>
              <a:t>, </a:t>
            </a:r>
            <a:r>
              <a:rPr lang="uk-UA" sz="1800" i="1"/>
              <a:t>y </a:t>
            </a:r>
            <a:r>
              <a:rPr lang="uk-UA" sz="1800"/>
              <a:t>(целые числа, </a:t>
            </a:r>
            <a:r>
              <a:rPr lang="uk-UA" sz="1800" smtClean="0"/>
              <a:t>лежащие </a:t>
            </a:r>
            <a:r>
              <a:rPr lang="uk-UA" sz="1800"/>
              <a:t>в диапазоне 1–8). Учитывая, что левое нижнее поле доски (1, 1) </a:t>
            </a:r>
            <a:r>
              <a:rPr lang="uk-UA" sz="1800" smtClean="0"/>
              <a:t>является </a:t>
            </a:r>
            <a:r>
              <a:rPr lang="uk-UA" sz="1800"/>
              <a:t>черным, проверить истинность высказывания: «Данное поле </a:t>
            </a:r>
            <a:r>
              <a:rPr lang="uk-UA" sz="1800" smtClean="0"/>
              <a:t>является белым».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8"/>
            </a:pPr>
            <a:r>
              <a:rPr lang="uk-UA" sz="1800" smtClean="0"/>
              <a:t>Даны </a:t>
            </a:r>
            <a:r>
              <a:rPr lang="uk-UA" sz="1800"/>
              <a:t>координаты двух различных полей шахматной доски </a:t>
            </a:r>
            <a:r>
              <a:rPr lang="uk-UA" sz="1800" i="1"/>
              <a:t>x</a:t>
            </a:r>
            <a:r>
              <a:rPr lang="uk-UA" sz="1800"/>
              <a:t>1, </a:t>
            </a:r>
            <a:r>
              <a:rPr lang="uk-UA" sz="1800" i="1" smtClean="0"/>
              <a:t>y</a:t>
            </a:r>
            <a:r>
              <a:rPr lang="uk-UA" sz="1800" smtClean="0"/>
              <a:t>1, </a:t>
            </a:r>
            <a:r>
              <a:rPr lang="uk-UA" sz="1800" i="1" smtClean="0"/>
              <a:t>x</a:t>
            </a:r>
            <a:r>
              <a:rPr lang="uk-UA" sz="1800" smtClean="0"/>
              <a:t>2</a:t>
            </a:r>
            <a:r>
              <a:rPr lang="uk-UA" sz="1800"/>
              <a:t>, </a:t>
            </a:r>
            <a:r>
              <a:rPr lang="uk-UA" sz="1800" i="1"/>
              <a:t>y</a:t>
            </a:r>
            <a:r>
              <a:rPr lang="uk-UA" sz="1800"/>
              <a:t>2 (целые числа, лежащие в диапазоне 1–8). Проверить истинность </a:t>
            </a:r>
            <a:r>
              <a:rPr lang="uk-UA" sz="1800" smtClean="0"/>
              <a:t>высказывания</a:t>
            </a:r>
            <a:r>
              <a:rPr lang="uk-UA" sz="1800"/>
              <a:t>: «Ферзь за один ход может перейти с одного поля на другое</a:t>
            </a:r>
            <a:r>
              <a:rPr lang="uk-UA" sz="1800" smtClean="0"/>
              <a:t>».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8"/>
            </a:pPr>
            <a:r>
              <a:rPr lang="ru-RU" sz="1800"/>
              <a:t> Даны два числа А и В. Поменяйте их местами не </a:t>
            </a:r>
            <a:r>
              <a:rPr lang="ru-RU" sz="1800" smtClean="0"/>
              <a:t>используя </a:t>
            </a:r>
            <a:r>
              <a:rPr lang="ru-RU" sz="1800"/>
              <a:t>дополнительную переменную и арифметические операции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7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2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Операторы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835795" y="1776839"/>
          <a:ext cx="7200800" cy="35822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00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007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Сложение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Вычитание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Умножение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Деление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Вычисление остатка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Инкремент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Декремент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+=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Присваивание со сложением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-=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Присваивание с вычитанием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*=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Присваивание с умножением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/=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Присваивание с делением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8523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%=</a:t>
                      </a:r>
                      <a:endParaRPr lang="ru-RU" sz="2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375"/>
                        </a:spcAft>
                      </a:pPr>
                      <a:r>
                        <a:rPr lang="ru-RU" sz="1800">
                          <a:effectLst/>
                        </a:rPr>
                        <a:t>Присваивание с вычислением остатка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82738" y="1007839"/>
            <a:ext cx="7648575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smtClean="0"/>
              <a:t>Арифметические операторы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48843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3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Операторы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82738" y="1007839"/>
            <a:ext cx="7648575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smtClean="0"/>
              <a:t>Арифметические операторы</a:t>
            </a:r>
            <a:endParaRPr lang="ru-RU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1581686" y="1376323"/>
            <a:ext cx="7650677" cy="43861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-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e=-10</a:t>
            </a:r>
          </a:p>
          <a:p>
            <a:r>
              <a:rPr lang="pt-BR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pt-BR">
                <a:solidFill>
                  <a:srgbClr val="D0D0D0"/>
                </a:solidFill>
                <a:latin typeface="Consolas" panose="020B0609020204030204" pitchFamily="49" charset="0"/>
              </a:rPr>
              <a:t> += </a:t>
            </a:r>
            <a:r>
              <a:rPr lang="pt-BR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pt-BR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pt-BR">
                <a:solidFill>
                  <a:srgbClr val="00E000"/>
                </a:solidFill>
                <a:latin typeface="Consolas" panose="020B0609020204030204" pitchFamily="49" charset="0"/>
              </a:rPr>
              <a:t>// a = a + b; a=21</a:t>
            </a:r>
          </a:p>
          <a:p>
            <a:r>
              <a:rPr lang="pt-BR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pt-BR">
                <a:solidFill>
                  <a:srgbClr val="D0D0D0"/>
                </a:solidFill>
                <a:latin typeface="Consolas" panose="020B0609020204030204" pitchFamily="49" charset="0"/>
              </a:rPr>
              <a:t> *= </a:t>
            </a:r>
            <a:r>
              <a:rPr lang="pt-BR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pt-BR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pt-BR">
                <a:solidFill>
                  <a:srgbClr val="00E000"/>
                </a:solidFill>
                <a:latin typeface="Consolas" panose="020B0609020204030204" pitchFamily="49" charset="0"/>
              </a:rPr>
              <a:t>// a = a *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с</a:t>
            </a:r>
            <a:r>
              <a:rPr lang="pt-BR" smtClean="0">
                <a:solidFill>
                  <a:srgbClr val="00E000"/>
                </a:solidFill>
                <a:latin typeface="Consolas" panose="020B0609020204030204" pitchFamily="49" charset="0"/>
              </a:rPr>
              <a:t>; </a:t>
            </a:r>
            <a:r>
              <a:rPr lang="pt-BR">
                <a:solidFill>
                  <a:srgbClr val="00E000"/>
                </a:solidFill>
                <a:latin typeface="Consolas" panose="020B0609020204030204" pitchFamily="49" charset="0"/>
              </a:rPr>
              <a:t>a=252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-=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a =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2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40</a:t>
            </a:r>
            <a:endParaRPr lang="en-US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-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-); </a:t>
            </a:r>
            <a:r>
              <a:rPr lang="en-US" b="1" i="1">
                <a:solidFill>
                  <a:srgbClr val="00E000"/>
                </a:solidFill>
                <a:latin typeface="Consolas" panose="020B0609020204030204" pitchFamily="49" charset="0"/>
              </a:rPr>
              <a:t>//  10 </a:t>
            </a:r>
          </a:p>
          <a:p>
            <a:r>
              <a:rPr lang="ru-RU" sz="1600">
                <a:solidFill>
                  <a:srgbClr val="00E000"/>
                </a:solidFill>
                <a:latin typeface="Consolas" panose="020B0609020204030204" pitchFamily="49" charset="0"/>
              </a:rPr>
              <a:t>// после вывода на экран 10-ки, от "е" отняли 1 </a:t>
            </a:r>
          </a:p>
          <a:p>
            <a:r>
              <a:rPr lang="ru-RU" sz="1600">
                <a:solidFill>
                  <a:srgbClr val="00E000"/>
                </a:solidFill>
                <a:latin typeface="Consolas" panose="020B0609020204030204" pitchFamily="49" charset="0"/>
              </a:rPr>
              <a:t>// и она стала равной 9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.println(--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 </a:t>
            </a:r>
            <a:r>
              <a:rPr lang="en-US" b="1" i="1">
                <a:solidFill>
                  <a:srgbClr val="00E000"/>
                </a:solidFill>
                <a:latin typeface="Consolas" panose="020B0609020204030204" pitchFamily="49" charset="0"/>
              </a:rPr>
              <a:t>//  8</a:t>
            </a:r>
          </a:p>
          <a:p>
            <a:r>
              <a:rPr lang="ru-RU" sz="1600">
                <a:solidFill>
                  <a:srgbClr val="00E000"/>
                </a:solidFill>
                <a:latin typeface="Consolas" panose="020B0609020204030204" pitchFamily="49" charset="0"/>
              </a:rPr>
              <a:t>// перед выводом на экран от "е" отняли 1 и она стала равной </a:t>
            </a:r>
            <a:r>
              <a:rPr lang="ru-RU" sz="1600" smtClean="0">
                <a:solidFill>
                  <a:srgbClr val="00E00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.println(++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d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 </a:t>
            </a:r>
            <a:r>
              <a:rPr lang="en-US" b="1" i="1">
                <a:solidFill>
                  <a:srgbClr val="00E000"/>
                </a:solidFill>
                <a:latin typeface="Consolas" panose="020B0609020204030204" pitchFamily="49" charset="0"/>
              </a:rPr>
              <a:t>//  6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d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++); </a:t>
            </a:r>
            <a:r>
              <a:rPr lang="en-US" b="1" i="1">
                <a:solidFill>
                  <a:srgbClr val="00E000"/>
                </a:solidFill>
                <a:latin typeface="Consolas" panose="020B0609020204030204" pitchFamily="49" charset="0"/>
              </a:rPr>
              <a:t>//  </a:t>
            </a:r>
            <a:r>
              <a:rPr lang="en-US" b="1" i="1" smtClean="0">
                <a:solidFill>
                  <a:srgbClr val="00E000"/>
                </a:solidFill>
                <a:latin typeface="Consolas" panose="020B0609020204030204" pitchFamily="49" charset="0"/>
              </a:rPr>
              <a:t>6</a:t>
            </a:r>
            <a:endParaRPr lang="en-US" b="1" i="1">
              <a:solidFill>
                <a:srgbClr val="00E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627063"/>
          </a:xfrm>
        </p:spPr>
        <p:txBody>
          <a:bodyPr/>
          <a:lstStyle/>
          <a:p>
            <a:r>
              <a:rPr lang="ru-RU" smtClean="0"/>
              <a:t>Практика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738" y="885827"/>
            <a:ext cx="7454900" cy="4874540"/>
          </a:xfrm>
        </p:spPr>
        <p:txBody>
          <a:bodyPr/>
          <a:lstStyle/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Даны </a:t>
            </a:r>
            <a:r>
              <a:rPr lang="ru-RU" sz="1800"/>
              <a:t>стороны прямоугольника a и b. Найти его площадь S = a•b </a:t>
            </a:r>
            <a:r>
              <a:rPr lang="ru-RU" sz="1800" smtClean="0"/>
              <a:t>им периметр </a:t>
            </a:r>
            <a:r>
              <a:rPr lang="ru-RU" sz="1800"/>
              <a:t>P = 2•(a + </a:t>
            </a:r>
            <a:r>
              <a:rPr lang="ru-RU" sz="1800" smtClean="0"/>
              <a:t>b)</a:t>
            </a:r>
          </a:p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Найти </a:t>
            </a:r>
            <a:r>
              <a:rPr lang="ru-RU" sz="1800"/>
              <a:t>длину окружности L и площадь круга S заданного радиуса </a:t>
            </a:r>
            <a:r>
              <a:rPr lang="ru-RU" sz="1800" smtClean="0"/>
              <a:t>R: L </a:t>
            </a:r>
            <a:r>
              <a:rPr lang="ru-RU" sz="1800"/>
              <a:t>= 2•π•R,      S = </a:t>
            </a:r>
            <a:r>
              <a:rPr lang="ru-RU" sz="1800" smtClean="0"/>
              <a:t>π•R2. В </a:t>
            </a:r>
            <a:r>
              <a:rPr lang="ru-RU" sz="1800"/>
              <a:t>качестве значения π использовать </a:t>
            </a:r>
            <a:r>
              <a:rPr lang="ru-RU" sz="1800" smtClean="0"/>
              <a:t>3.14.</a:t>
            </a:r>
          </a:p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Даны </a:t>
            </a:r>
            <a:r>
              <a:rPr lang="ru-RU" sz="1800"/>
              <a:t>два числа a и b. Найти их среднее арифметическое: (a + b)/</a:t>
            </a:r>
            <a:r>
              <a:rPr lang="ru-RU" sz="1800" smtClean="0"/>
              <a:t>2.</a:t>
            </a:r>
          </a:p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Даны </a:t>
            </a:r>
            <a:r>
              <a:rPr lang="ru-RU" sz="1800"/>
              <a:t>два неотрицательных числа a и b. Найти их среднее </a:t>
            </a:r>
            <a:r>
              <a:rPr lang="ru-RU" sz="1800" smtClean="0"/>
              <a:t>геометрическое</a:t>
            </a:r>
            <a:r>
              <a:rPr lang="ru-RU" sz="1800"/>
              <a:t>, то есть квадратный корень из их </a:t>
            </a:r>
            <a:r>
              <a:rPr lang="ru-RU" sz="1800" smtClean="0"/>
              <a:t>произведения.</a:t>
            </a:r>
          </a:p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Найти </a:t>
            </a:r>
            <a:r>
              <a:rPr lang="ru-RU" sz="1800"/>
              <a:t>расстояние между двумя точками с заданными </a:t>
            </a:r>
            <a:r>
              <a:rPr lang="ru-RU" sz="1800" smtClean="0"/>
              <a:t>координатами x1 </a:t>
            </a:r>
            <a:r>
              <a:rPr lang="ru-RU" sz="1800"/>
              <a:t>и x2 на числовой оси: |x2 – x1</a:t>
            </a:r>
            <a:r>
              <a:rPr lang="ru-RU" sz="1800" smtClean="0"/>
              <a:t>|.</a:t>
            </a:r>
          </a:p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Даны </a:t>
            </a:r>
            <a:r>
              <a:rPr lang="ru-RU" sz="1800"/>
              <a:t>координаты двух противоположных вершин прямоугольника</a:t>
            </a:r>
            <a:r>
              <a:rPr lang="ru-RU" sz="1800" smtClean="0"/>
              <a:t>: (</a:t>
            </a:r>
            <a:r>
              <a:rPr lang="ru-RU" sz="1800"/>
              <a:t>x1, y1), (x2, y2). Стороны прямоугольника параллельны осям </a:t>
            </a:r>
            <a:r>
              <a:rPr lang="ru-RU" sz="1800" smtClean="0"/>
              <a:t>координат. Найти </a:t>
            </a:r>
            <a:r>
              <a:rPr lang="ru-RU" sz="1800"/>
              <a:t>периметр и площадь данного </a:t>
            </a:r>
            <a:r>
              <a:rPr lang="ru-RU" sz="1800" smtClean="0"/>
              <a:t>прямоугольника.</a:t>
            </a:r>
          </a:p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Даны </a:t>
            </a:r>
            <a:r>
              <a:rPr lang="ru-RU" sz="1800"/>
              <a:t>переменные A, B, C. Изменить их значения, переместив </a:t>
            </a:r>
            <a:r>
              <a:rPr lang="ru-RU" sz="1800" smtClean="0"/>
              <a:t>содержимое </a:t>
            </a:r>
            <a:r>
              <a:rPr lang="ru-RU" sz="1800"/>
              <a:t>A в B, B — в C, C — в A, и вывести новые значения переменных </a:t>
            </a:r>
            <a:r>
              <a:rPr lang="ru-RU" sz="1800" smtClean="0"/>
              <a:t>A,B</a:t>
            </a:r>
            <a:r>
              <a:rPr lang="ru-RU" sz="1800"/>
              <a:t>, C.</a:t>
            </a:r>
          </a:p>
          <a:p>
            <a:pPr marL="0" indent="0" algn="just">
              <a:spcAft>
                <a:spcPts val="0"/>
              </a:spcAft>
            </a:pPr>
            <a:endParaRPr lang="ru-RU" sz="1800"/>
          </a:p>
          <a:p>
            <a:pPr marL="0" indent="0" algn="just">
              <a:spcAft>
                <a:spcPts val="0"/>
              </a:spcAft>
            </a:pPr>
            <a:endParaRPr lang="ru-RU" sz="18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5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Операторы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82738" y="1007839"/>
            <a:ext cx="7648575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/>
              <a:t>Битовые (поразрядные) операторы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691779" y="1583903"/>
          <a:ext cx="7539534" cy="4032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15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+mn-lt"/>
                        </a:rPr>
                        <a:t>-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Унарное отрицание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+mn-lt"/>
                        </a:rPr>
                        <a:t>&amp; 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Поразрядное И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+mn-lt"/>
                        </a:rPr>
                        <a:t>| 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Поразрядное ИЛИ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+mn-lt"/>
                        </a:rPr>
                        <a:t>^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Поразрядное исключающее ИЛИ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Дополнение(комплементация)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+mn-lt"/>
                        </a:rPr>
                        <a:t>&lt;&lt; 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Сдвиг битов влево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+mn-lt"/>
                        </a:rPr>
                        <a:t>&gt;&gt; 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Сдвиг битов вправо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31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+mn-lt"/>
                        </a:rPr>
                        <a:t>&gt;&gt;&gt; 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Сдвиг битов вправо с заполнением старшего бита нулем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+mn-lt"/>
                        </a:rPr>
                        <a:t>&amp;=, | =, ^=, &lt;&lt;=, &gt;&gt;=, &gt;&gt;&gt;= </a:t>
                      </a:r>
                      <a:endParaRPr lang="ru-RU" sz="1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Присвоение с аналогичной операцией</a:t>
                      </a:r>
                      <a:endParaRPr lang="ru-RU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82738" y="5760367"/>
            <a:ext cx="730984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hlinkClick r:id="rId3"/>
              </a:rPr>
              <a:t>Почитать про битовые операции(там о </a:t>
            </a:r>
            <a:r>
              <a:rPr lang="en-US" smtClean="0">
                <a:hlinkClick r:id="rId3"/>
              </a:rPr>
              <a:t>javascript, </a:t>
            </a:r>
            <a:r>
              <a:rPr lang="ru-RU" smtClean="0">
                <a:hlinkClick r:id="rId3"/>
              </a:rPr>
              <a:t>но идея та же)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6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Операторы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82738" y="1007839"/>
            <a:ext cx="7648575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/>
              <a:t>Битовые (поразрядные) операторы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1582397"/>
            <a:ext cx="7747522" cy="39568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поразрядное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И      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поразрядное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ИЛИ</a:t>
            </a:r>
            <a:endParaRPr lang="ru-RU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А = 12 |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00001100 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А = 12 |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00001100</a:t>
            </a:r>
            <a:endParaRPr lang="ru-RU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B = 10 |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00001010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B = 10 |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00001010</a:t>
            </a:r>
            <a:endParaRPr lang="en-US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------------------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------------------</a:t>
            </a:r>
            <a:endParaRPr lang="ru-RU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C =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8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|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00001000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D = 14 | 00001110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&amp;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d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|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поразрядное исключающее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ИЛИ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дополнение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 </a:t>
            </a:r>
            <a:endParaRPr lang="ru-RU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А = 12 |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00001100          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А = 12 |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00001100</a:t>
            </a:r>
            <a:endParaRPr lang="ru-RU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B = 10 |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00001010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           </a:t>
            </a: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------------------ 		// ------------------        </a:t>
            </a:r>
            <a:endParaRPr lang="ru-RU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D =  6 |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00000110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        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F =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-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13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| 11110011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^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f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~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2738" y="5760367"/>
            <a:ext cx="730984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hlinkClick r:id="rId3"/>
              </a:rPr>
              <a:t>Почитать про битовые операции(там о </a:t>
            </a:r>
            <a:r>
              <a:rPr lang="en-US" smtClean="0">
                <a:hlinkClick r:id="rId3"/>
              </a:rPr>
              <a:t>javascript, </a:t>
            </a:r>
            <a:r>
              <a:rPr lang="ru-RU" smtClean="0">
                <a:hlinkClick r:id="rId3"/>
              </a:rPr>
              <a:t>но идея та же)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6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627063"/>
          </a:xfrm>
        </p:spPr>
        <p:txBody>
          <a:bodyPr/>
          <a:lstStyle/>
          <a:p>
            <a:r>
              <a:rPr lang="ru-RU" smtClean="0"/>
              <a:t>Практика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738" y="885827"/>
            <a:ext cx="7454900" cy="5016498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1800" smtClean="0"/>
              <a:t>Дано </a:t>
            </a:r>
            <a:r>
              <a:rPr lang="uk-UA" sz="1800"/>
              <a:t>целое число </a:t>
            </a:r>
            <a:r>
              <a:rPr lang="uk-UA" sz="1800" i="1"/>
              <a:t>A</a:t>
            </a:r>
            <a:r>
              <a:rPr lang="uk-UA" sz="1800"/>
              <a:t>. Проверить </a:t>
            </a:r>
            <a:r>
              <a:rPr lang="uk-UA" sz="1800" smtClean="0"/>
              <a:t>что число является степенью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8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Операторы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82738" y="1007839"/>
            <a:ext cx="7648575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/>
              <a:t> Логические операторы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763787" y="1443664"/>
          <a:ext cx="7128792" cy="38154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==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Равно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!=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Не равно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&lt; 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Меньше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&lt;=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Меньше или равно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&gt; 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Больше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&gt;=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Больше или равно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&amp; 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Логическое и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| 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Логическое или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^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Логическое исключающее или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! 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Отрицание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&amp;&amp; 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Условное и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||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Условное или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54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&amp;=, |=, ^=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Присваивание с аналогичным оператором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65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9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Операторы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82738" y="1007839"/>
            <a:ext cx="7648575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/>
              <a:t> Логические операторы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67147" y="1524818"/>
            <a:ext cx="7285037" cy="42144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15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20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boolean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!=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"b1 =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b1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boolean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&gt;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"b2 =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b2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boolean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&amp;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"b3 =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b3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boolean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b4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^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"b4 =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b4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&amp;&amp;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b4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Если </a:t>
            </a:r>
            <a:r>
              <a:rPr lang="ru-RU" b="1" smtClean="0">
                <a:solidFill>
                  <a:srgbClr val="00E000"/>
                </a:solidFill>
                <a:latin typeface="Consolas" panose="020B0609020204030204" pitchFamily="49" charset="0"/>
              </a:rPr>
              <a:t>условие выполняется</a:t>
            </a:r>
            <a:r>
              <a:rPr lang="en-US" b="1" smtClean="0">
                <a:solidFill>
                  <a:srgbClr val="00E000"/>
                </a:solidFill>
                <a:latin typeface="Consolas" panose="020B0609020204030204" pitchFamily="49" charset="0"/>
              </a:rPr>
              <a:t>,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то: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b3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// Если это не так, то: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"b2 =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b2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6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11755</TotalTime>
  <Words>1034</Words>
  <Application>Microsoft Office PowerPoint</Application>
  <PresentationFormat>Произвольный</PresentationFormat>
  <Paragraphs>176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DejaVu Sans</vt:lpstr>
      <vt:lpstr>Droid Sans Fallback</vt:lpstr>
      <vt:lpstr>Times New Roman</vt:lpstr>
      <vt:lpstr>Тема Office</vt:lpstr>
      <vt:lpstr>Основы синтаксиса. Выражения</vt:lpstr>
      <vt:lpstr>Основы синтаксиса. Операторы</vt:lpstr>
      <vt:lpstr>Основы синтаксиса. Операторы</vt:lpstr>
      <vt:lpstr>Практика</vt:lpstr>
      <vt:lpstr>Основы синтаксиса. Операторы</vt:lpstr>
      <vt:lpstr>Основы синтаксиса. Операторы</vt:lpstr>
      <vt:lpstr>Практика</vt:lpstr>
      <vt:lpstr>Основы синтаксиса. Операторы</vt:lpstr>
      <vt:lpstr>Основы синтаксиса. Операторы</vt:lpstr>
      <vt:lpstr>Практика</vt:lpstr>
      <vt:lpstr>Практика</vt:lpstr>
    </vt:vector>
  </TitlesOfParts>
  <Company>Univerpulse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slides</dc:description>
  <cp:lastModifiedBy>Rod Vitalia</cp:lastModifiedBy>
  <cp:revision>875</cp:revision>
  <cp:lastPrinted>1601-01-01T00:00:00Z</cp:lastPrinted>
  <dcterms:created xsi:type="dcterms:W3CDTF">2013-02-04T11:19:10Z</dcterms:created>
  <dcterms:modified xsi:type="dcterms:W3CDTF">2018-04-10T12:22:24Z</dcterms:modified>
  <cp:category>Java</cp:category>
</cp:coreProperties>
</file>