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512" r:id="rId2"/>
    <p:sldId id="525" r:id="rId3"/>
    <p:sldId id="509" r:id="rId4"/>
    <p:sldId id="514" r:id="rId5"/>
    <p:sldId id="536" r:id="rId6"/>
    <p:sldId id="537" r:id="rId7"/>
    <p:sldId id="533" r:id="rId8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168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242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12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610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03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97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94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Операторы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82738" y="1007839"/>
            <a:ext cx="7648575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Конкатенация строк оператором +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82737" y="1461386"/>
            <a:ext cx="7453857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>
                <a:latin typeface="+mn-lt"/>
                <a:ea typeface="Times New Roman" panose="02020603050405020304" pitchFamily="18" charset="0"/>
              </a:rPr>
              <a:t>Оператор  + 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Выполняет </a:t>
            </a:r>
            <a:r>
              <a:rPr lang="ru-RU">
                <a:latin typeface="+mn-lt"/>
                <a:ea typeface="Times New Roman" panose="02020603050405020304" pitchFamily="18" charset="0"/>
              </a:rPr>
              <a:t>конкатенацию объектов  </a:t>
            </a:r>
            <a:r>
              <a:rPr lang="en-US">
                <a:latin typeface="+mn-lt"/>
                <a:ea typeface="Times New Roman" panose="02020603050405020304" pitchFamily="18" charset="0"/>
              </a:rPr>
              <a:t>String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Создает </a:t>
            </a:r>
            <a:r>
              <a:rPr lang="ru-RU">
                <a:latin typeface="+mn-lt"/>
                <a:ea typeface="Times New Roman" panose="02020603050405020304" pitchFamily="18" charset="0"/>
              </a:rPr>
              <a:t>новый объект </a:t>
            </a:r>
            <a:r>
              <a:rPr lang="en-US" smtClean="0">
                <a:latin typeface="+mn-lt"/>
                <a:ea typeface="Times New Roman" panose="02020603050405020304" pitchFamily="18" charset="0"/>
              </a:rPr>
              <a:t>String</a:t>
            </a:r>
            <a:endParaRPr lang="ru-RU" smtClean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>
              <a:effectLst/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Примечание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Один </a:t>
            </a:r>
            <a:r>
              <a:rPr lang="ru-RU">
                <a:latin typeface="+mn-lt"/>
                <a:ea typeface="Times New Roman" panose="02020603050405020304" pitchFamily="18" charset="0"/>
              </a:rPr>
              <a:t>из операндов должен быть объектом String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Следующие  </a:t>
            </a:r>
            <a:r>
              <a:rPr lang="ru-RU">
                <a:latin typeface="+mn-lt"/>
                <a:ea typeface="Times New Roman" panose="02020603050405020304" pitchFamily="18" charset="0"/>
              </a:rPr>
              <a:t>операнды преобразовываются в строку автоматически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Операции </a:t>
            </a:r>
            <a:r>
              <a:rPr lang="ru-RU">
                <a:latin typeface="+mn-lt"/>
                <a:ea typeface="Times New Roman" panose="02020603050405020304" pitchFamily="18" charset="0"/>
              </a:rPr>
              <a:t>+ выполняются последовательно слева направо:</a:t>
            </a:r>
          </a:p>
          <a:p>
            <a:pPr algn="just">
              <a:spcAft>
                <a:spcPts val="0"/>
              </a:spcAft>
            </a:pPr>
            <a:endParaRPr lang="ru-RU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82735" y="4130065"/>
            <a:ext cx="7648577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hello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"Hello"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world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"world"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helloWorld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hello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world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helloWorld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>
                <a:latin typeface="+mn-lt"/>
              </a:rPr>
              <a:t>Основы синтаксиса. Приоритет операторов</a:t>
            </a:r>
            <a:endParaRPr lang="ru-RU" sz="28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21591"/>
              </p:ext>
            </p:extLst>
          </p:nvPr>
        </p:nvGraphicFramePr>
        <p:xfrm>
          <a:off x="2051819" y="1007841"/>
          <a:ext cx="6984776" cy="5006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Порядок выполнения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Оператор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. </a:t>
                      </a:r>
                      <a:r>
                        <a:rPr lang="en-GB" sz="1800">
                          <a:effectLst/>
                        </a:rPr>
                        <a:t>[ ] ( ) (</a:t>
                      </a:r>
                      <a:r>
                        <a:rPr lang="ru-RU" sz="1800">
                          <a:effectLst/>
                        </a:rPr>
                        <a:t>вызов метода</a:t>
                      </a:r>
                      <a:r>
                        <a:rPr lang="en-GB" sz="1800">
                          <a:effectLst/>
                        </a:rPr>
                        <a:t>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 to 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++ -- +(унарный) –(унарный) ~ ! (преобразование типов)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 / %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 -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&lt;&lt; </a:t>
                      </a:r>
                      <a:r>
                        <a:rPr lang="ru-RU" sz="1800" smtClean="0">
                          <a:effectLst/>
                        </a:rPr>
                        <a:t> </a:t>
                      </a:r>
                      <a:r>
                        <a:rPr lang="en-GB" sz="1800" smtClean="0">
                          <a:effectLst/>
                        </a:rPr>
                        <a:t>&gt;&gt; </a:t>
                      </a:r>
                      <a:r>
                        <a:rPr lang="ru-RU" sz="1800" smtClean="0">
                          <a:effectLst/>
                        </a:rPr>
                        <a:t> </a:t>
                      </a:r>
                      <a:r>
                        <a:rPr lang="en-GB" sz="1800" smtClean="0">
                          <a:effectLst/>
                        </a:rPr>
                        <a:t>&gt;&gt;&gt;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&lt; &gt; &lt;= &gt;= instanceof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== !=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&amp;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^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&amp;&amp;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 to 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||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 to 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?: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 to 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= *= /= %= += -= &lt;&lt;= &gt;&gt;= &gt;&gt;&gt;= &amp;= ^= |=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527" marR="11527" marT="1152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</a:t>
            </a:r>
            <a:r>
              <a:rPr lang="ru-RU" sz="3600">
                <a:latin typeface="+mn-lt"/>
              </a:rPr>
              <a:t>Преобразования типов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82737" y="1295871"/>
            <a:ext cx="7648575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>
                <a:latin typeface="+mn-lt"/>
                <a:ea typeface="Times New Roman" panose="02020603050405020304" pitchFamily="18" charset="0"/>
              </a:rPr>
              <a:t>Явное </a:t>
            </a:r>
            <a:r>
              <a:rPr lang="ru-RU" b="1">
                <a:ea typeface="Times New Roman" panose="02020603050405020304" pitchFamily="18" charset="0"/>
              </a:rPr>
              <a:t>преобразование </a:t>
            </a:r>
            <a:r>
              <a:rPr lang="ru-RU" b="1" smtClean="0">
                <a:latin typeface="+mn-lt"/>
                <a:ea typeface="Times New Roman" panose="02020603050405020304" pitchFamily="18" charset="0"/>
              </a:rPr>
              <a:t>типов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 </a:t>
            </a:r>
          </a:p>
          <a:p>
            <a:pPr indent="449580"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Если в результате выполнения операции присваивания может произойти потеря точности, программист должен подтвердить это с помощью операции преобразования типов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:</a:t>
            </a:r>
          </a:p>
          <a:p>
            <a:pPr indent="449580" algn="ctr">
              <a:spcAft>
                <a:spcPts val="0"/>
              </a:spcAft>
            </a:pPr>
            <a:r>
              <a:rPr lang="ru-RU"/>
              <a:t>(</a:t>
            </a:r>
            <a:r>
              <a:rPr lang="ru-RU" i="1"/>
              <a:t>Тип) </a:t>
            </a:r>
            <a:r>
              <a:rPr lang="ru-RU" i="1" smtClean="0"/>
              <a:t>выражение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01092" y="3117100"/>
            <a:ext cx="7648576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long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bigValue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99L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в переменную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long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пишем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long : Ok!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squashed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bigValue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sz="1400" b="1">
                <a:solidFill>
                  <a:srgbClr val="00E000"/>
                </a:solidFill>
                <a:latin typeface="Consolas" panose="020B0609020204030204" pitchFamily="49" charset="0"/>
              </a:rPr>
              <a:t>// long </a:t>
            </a:r>
            <a:r>
              <a:rPr lang="ru-RU" sz="1400" b="1">
                <a:solidFill>
                  <a:srgbClr val="00E000"/>
                </a:solidFill>
                <a:latin typeface="Consolas" panose="020B0609020204030204" pitchFamily="49" charset="0"/>
              </a:rPr>
              <a:t>преобразуем в </a:t>
            </a:r>
            <a:r>
              <a:rPr lang="en-US" sz="1400" b="1">
                <a:solidFill>
                  <a:srgbClr val="00E000"/>
                </a:solidFill>
                <a:latin typeface="Consolas" panose="020B0609020204030204" pitchFamily="49" charset="0"/>
              </a:rPr>
              <a:t>int : Ok!</a:t>
            </a:r>
            <a:endParaRPr lang="en-US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long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bigval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FFFF00"/>
                </a:solidFill>
                <a:latin typeface="Consolas" panose="020B0609020204030204" pitchFamily="49" charset="0"/>
              </a:rPr>
              <a:t>6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в переменную long пишем int: Ok!</a:t>
            </a:r>
          </a:p>
          <a:p>
            <a:r>
              <a:rPr lang="ru-RU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int smallval = 99L; </a:t>
            </a:r>
            <a:r>
              <a:rPr lang="ru-RU" sz="1600" b="1">
                <a:solidFill>
                  <a:srgbClr val="00E000"/>
                </a:solidFill>
                <a:latin typeface="Consolas" panose="020B0609020204030204" pitchFamily="49" charset="0"/>
              </a:rPr>
              <a:t>// в переменную int пишем long : Ошибка!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85500"/>
              </p:ext>
            </p:extLst>
          </p:nvPr>
        </p:nvGraphicFramePr>
        <p:xfrm>
          <a:off x="1981643" y="1799927"/>
          <a:ext cx="7054952" cy="27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Если один из операндов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имеет тип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ru-RU" sz="1800" smtClean="0">
                          <a:effectLst/>
                        </a:rPr>
                        <a:t>то </a:t>
                      </a:r>
                      <a:r>
                        <a:rPr lang="ru-RU" sz="1800">
                          <a:effectLst/>
                        </a:rPr>
                        <a:t>второй тоже преобразовывается в число типа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double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smtClean="0">
                          <a:effectLst/>
                        </a:rPr>
                        <a:t>double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float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smtClean="0">
                          <a:effectLst/>
                        </a:rPr>
                        <a:t>float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long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long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иначе оба преобразовываются к </a:t>
                      </a:r>
                      <a:r>
                        <a:rPr lang="ru-RU" sz="1800" smtClean="0">
                          <a:effectLst/>
                        </a:rPr>
                        <a:t>типу </a:t>
                      </a:r>
                      <a:r>
                        <a:rPr lang="en-US" sz="1800" smtClean="0">
                          <a:effectLst/>
                        </a:rPr>
                        <a:t>int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531" marR="5153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</a:t>
            </a:r>
            <a:r>
              <a:rPr lang="ru-RU" sz="3600">
                <a:latin typeface="+mn-lt"/>
              </a:rPr>
              <a:t>Преобразования типов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82737" y="1295871"/>
            <a:ext cx="7648575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>
                <a:latin typeface="+mn-lt"/>
                <a:ea typeface="Times New Roman" panose="02020603050405020304" pitchFamily="18" charset="0"/>
              </a:rPr>
              <a:t>Неявное преобразование типов </a:t>
            </a:r>
            <a:r>
              <a:rPr lang="ru-RU">
                <a:latin typeface="+mn-lt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14" y="1610719"/>
            <a:ext cx="7176481" cy="46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</a:t>
            </a:r>
            <a:r>
              <a:rPr lang="ru-RU" sz="3600">
                <a:latin typeface="+mn-lt"/>
              </a:rPr>
              <a:t>Преобразования типов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00971" y="1230693"/>
            <a:ext cx="7507632" cy="34415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123456789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float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short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short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"int: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"float: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"double: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"short: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int c = a / b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System.</a:t>
            </a:r>
            <a:r>
              <a:rPr lang="en-US" b="1" i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out.println(c</a:t>
            </a:r>
            <a:r>
              <a:rPr lang="en-US" b="1" i="1" smtClean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91740" y="4872050"/>
            <a:ext cx="7516864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int: 123456789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float: 1.23456792E8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double: 1.23456789E8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short: -13035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2291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>
                <a:latin typeface="+mn-lt"/>
              </a:rPr>
              <a:t>Основы синтаксиса. </a:t>
            </a:r>
            <a:r>
              <a:rPr lang="ru-RU" sz="2800">
                <a:latin typeface="+mn-lt"/>
              </a:rPr>
              <a:t>Преобразования типов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04541" y="776976"/>
            <a:ext cx="7696213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/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c2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"c2+1 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"+0.0 == -0.0 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(+</a:t>
            </a:r>
            <a:r>
              <a:rPr lang="en-US" b="1" i="1" u="sng">
                <a:solidFill>
                  <a:srgbClr val="FFFF00"/>
                </a:solidFill>
                <a:latin typeface="Consolas" panose="020B0609020204030204" pitchFamily="49" charset="0"/>
              </a:rPr>
              <a:t>0.0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 == -</a:t>
            </a:r>
            <a:r>
              <a:rPr lang="en-US" b="1" i="1" u="sng">
                <a:solidFill>
                  <a:srgbClr val="FFFF00"/>
                </a:solidFill>
                <a:latin typeface="Consolas" panose="020B0609020204030204" pitchFamily="49" charset="0"/>
              </a:rPr>
              <a:t>0.0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"a2/(+0.0)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/ (+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0.0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"a2/(-0.0) 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/ (-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0.0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)));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FF00"/>
                </a:solidFill>
              </a:rPr>
              <a:t>// </a:t>
            </a:r>
            <a:r>
              <a:rPr lang="ru-RU" smtClean="0">
                <a:solidFill>
                  <a:srgbClr val="00FF00"/>
                </a:solidFill>
              </a:rPr>
              <a:t>---</a:t>
            </a:r>
            <a:endParaRPr lang="ru-RU" b="1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smtClean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/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"c3+0 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"c3&lt;0 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"c3&lt;=0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&lt;=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"c3&gt;0 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&gt;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"c3&gt;=0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&gt;=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"c3==0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"c3!=0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!=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ru-RU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"c3==c3 ="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ru-RU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ru-RU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)); </a:t>
            </a:r>
            <a:r>
              <a:rPr lang="ru-RU" sz="1600" b="1" i="1">
                <a:solidFill>
                  <a:srgbClr val="00E000"/>
                </a:solidFill>
                <a:latin typeface="Consolas" panose="020B0609020204030204" pitchFamily="49" charset="0"/>
              </a:rPr>
              <a:t>// да, не равна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"c3!=c3 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!=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c3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 == NaN: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(</a:t>
            </a:r>
            <a:r>
              <a:rPr lang="en-US" b="1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c3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== </a:t>
            </a:r>
            <a:r>
              <a:rPr lang="en-US" b="1" i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Double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NaN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"c3 is NaN: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FF8080"/>
                </a:solidFill>
                <a:latin typeface="Consolas" panose="020B0609020204030204" pitchFamily="49" charset="0"/>
              </a:rPr>
              <a:t>Double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isNaN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c3</a:t>
            </a:r>
            <a:r>
              <a:rPr lang="en-US" b="1" i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5755" y="2580418"/>
            <a:ext cx="7920880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Infinity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c2+1  =Infinity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+0.0 == -0.0 : true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a2/(+0.0) = Infinity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a2/(-0.0) = -Infinity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75755" y="2830828"/>
            <a:ext cx="7982813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  =NaN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c3+0  =NaN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c3&lt;0 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c3&lt;=0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c3&gt;0 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c3&gt;=0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c3==0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c3!=0 =true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c3==c3 =false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c3!=c3 =true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 == NaN: false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c3 is NaN: true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6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885827"/>
            <a:ext cx="7454900" cy="4386262"/>
          </a:xfrm>
        </p:spPr>
        <p:txBody>
          <a:bodyPr/>
          <a:lstStyle/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Дано </a:t>
            </a:r>
            <a:r>
              <a:rPr lang="ru-RU" sz="1800"/>
              <a:t>расстояние L в сантиметрах. Используя операцию деления </a:t>
            </a:r>
            <a:r>
              <a:rPr lang="ru-RU" sz="1800" smtClean="0"/>
              <a:t>нацело</a:t>
            </a:r>
            <a:r>
              <a:rPr lang="ru-RU" sz="1800"/>
              <a:t>, найти количество полных метров в нем (1 метр = 100 см</a:t>
            </a:r>
            <a:r>
              <a:rPr lang="ru-RU" sz="1800" smtClean="0"/>
              <a:t>).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Дано </a:t>
            </a:r>
            <a:r>
              <a:rPr lang="ru-RU" sz="1800"/>
              <a:t>двузначное число. Вывести число, полученное при перестановке цифр исходного </a:t>
            </a:r>
            <a:r>
              <a:rPr lang="ru-RU" sz="1800" smtClean="0"/>
              <a:t>числа.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Дано </a:t>
            </a:r>
            <a:r>
              <a:rPr lang="ru-RU" sz="1800"/>
              <a:t>трехзначное число. Вывести число, полученное при </a:t>
            </a:r>
            <a:r>
              <a:rPr lang="ru-RU" sz="1800" smtClean="0"/>
              <a:t>прочтении исходного </a:t>
            </a:r>
            <a:r>
              <a:rPr lang="ru-RU" sz="1800"/>
              <a:t>числа справа </a:t>
            </a:r>
            <a:r>
              <a:rPr lang="ru-RU" sz="1800" smtClean="0"/>
              <a:t>налево.</a:t>
            </a:r>
          </a:p>
          <a:p>
            <a:pPr algn="just">
              <a:spcAft>
                <a:spcPts val="0"/>
              </a:spcAft>
              <a:buFont typeface="+mj-lt"/>
              <a:buAutoNum type="arabicPeriod"/>
            </a:pPr>
            <a:r>
              <a:rPr lang="ru-RU" sz="1800" smtClean="0"/>
              <a:t>Даны </a:t>
            </a:r>
            <a:r>
              <a:rPr lang="ru-RU" sz="1800"/>
              <a:t>целые положительные числа A, B, C. На прямоугольнике раз мера  A × B размещено максимально возможное количество квадратов </a:t>
            </a:r>
            <a:r>
              <a:rPr lang="ru-RU" sz="1800" smtClean="0"/>
              <a:t>со стороной </a:t>
            </a:r>
            <a:r>
              <a:rPr lang="ru-RU" sz="1800"/>
              <a:t>C (без наложений). Найти количество квадратов, </a:t>
            </a:r>
            <a:r>
              <a:rPr lang="ru-RU" sz="1800" smtClean="0"/>
              <a:t>размещенных на </a:t>
            </a:r>
            <a:r>
              <a:rPr lang="ru-RU" sz="1800"/>
              <a:t>прямоугольнике, а также площадь незанятой части прямоугольника.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11758</TotalTime>
  <Words>766</Words>
  <Application>Microsoft Office PowerPoint</Application>
  <PresentationFormat>Произвольный</PresentationFormat>
  <Paragraphs>142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Consolas</vt:lpstr>
      <vt:lpstr>DejaVu Sans</vt:lpstr>
      <vt:lpstr>Droid Sans Fallback</vt:lpstr>
      <vt:lpstr>Times New Roman</vt:lpstr>
      <vt:lpstr>Тема Office</vt:lpstr>
      <vt:lpstr>Основы синтаксиса. Операторы</vt:lpstr>
      <vt:lpstr>Основы синтаксиса. Приоритет операторов</vt:lpstr>
      <vt:lpstr>Основы синтаксиса. Преобразования типов</vt:lpstr>
      <vt:lpstr>Основы синтаксиса. Преобразования типов</vt:lpstr>
      <vt:lpstr>Основы синтаксиса. Преобразования типов</vt:lpstr>
      <vt:lpstr>Основы синтаксиса. Преобразования типов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874</cp:revision>
  <cp:lastPrinted>1601-01-01T00:00:00Z</cp:lastPrinted>
  <dcterms:created xsi:type="dcterms:W3CDTF">2013-02-04T11:19:10Z</dcterms:created>
  <dcterms:modified xsi:type="dcterms:W3CDTF">2016-12-01T10:28:39Z</dcterms:modified>
  <cp:category>Java</cp:category>
</cp:coreProperties>
</file>