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97" r:id="rId1"/>
  </p:sldMasterIdLst>
  <p:notesMasterIdLst>
    <p:notesMasterId r:id="rId8"/>
  </p:notesMasterIdLst>
  <p:sldIdLst>
    <p:sldId id="262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ru-R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Full" cryptAlgorithmClass="hash" cryptAlgorithmType="typeAny" cryptAlgorithmSid="4" spinCount="100000" saltData="l+S+C7TAtXcgrrboaiBBkA==" hashData="tV0EGHe5hW8Z4VAqrrCVQWGYOFE=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6" d="100"/>
          <a:sy n="96" d="100"/>
        </p:scale>
        <p:origin x="-114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A7FDF6-D755-2C4D-856F-EF08FFCBA404}" type="datetimeFigureOut">
              <a:rPr lang="ru-RU" smtClean="0"/>
              <a:t>02.04.15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826B81-C618-D14E-BE86-6B711E1736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57655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826B81-C618-D14E-BE86-6B711E1736B6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65474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6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Title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492375"/>
            <a:ext cx="6762749" cy="1470025"/>
          </a:xfrm>
        </p:spPr>
        <p:txBody>
          <a:bodyPr/>
          <a:lstStyle>
            <a:lvl1pPr algn="r">
              <a:defRPr sz="4400"/>
            </a:lvl1pPr>
          </a:lstStyle>
          <a:p>
            <a:r>
              <a:rPr lang="en-US" smtClean="0"/>
              <a:t>Образец заголовка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1" y="3966882"/>
            <a:ext cx="6762749" cy="1752600"/>
          </a:xfrm>
        </p:spPr>
        <p:txBody>
          <a:bodyPr>
            <a:normAutofit/>
          </a:bodyPr>
          <a:lstStyle>
            <a:lvl1pPr marL="0" indent="0" algn="r"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Образец подзаголовка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02.04.15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398CE-9DCB-1E4D-B017-F889D82807BD}" type="datetimeFigureOut">
              <a:rPr lang="ru-RU" smtClean="0"/>
              <a:t>02.04.15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DEA8F-C4DF-8741-BDA9-33C66351754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Cap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4" y="590550"/>
            <a:ext cx="365760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Образец заголовка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3023" y="739588"/>
            <a:ext cx="3657600" cy="53087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464" y="1816100"/>
            <a:ext cx="3657600" cy="3822700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398CE-9DCB-1E4D-B017-F889D82807BD}" type="datetimeFigureOut">
              <a:rPr lang="ru-RU" smtClean="0"/>
              <a:t>02.04.15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PictureCap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977" y="187452"/>
            <a:ext cx="853665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0" y="533400"/>
            <a:ext cx="4476750" cy="125253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US" smtClean="0"/>
              <a:t>Образец заголовка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6124" y="1828800"/>
            <a:ext cx="4474539" cy="38100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6124" y="6288741"/>
            <a:ext cx="1887537" cy="365125"/>
          </a:xfrm>
        </p:spPr>
        <p:txBody>
          <a:bodyPr/>
          <a:lstStyle/>
          <a:p>
            <a:fld id="{F27398CE-9DCB-1E4D-B017-F889D82807BD}" type="datetimeFigureOut">
              <a:rPr lang="ru-RU" smtClean="0"/>
              <a:t>02.04.15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67399" y="6288741"/>
            <a:ext cx="2675965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DEA8F-C4DF-8741-BDA9-33C66351754E}" type="slidenum">
              <a:rPr lang="ru-RU" smtClean="0"/>
              <a:t>‹#›</a:t>
            </a:fld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188253" y="179292"/>
            <a:ext cx="3281087" cy="6483096"/>
          </a:xfrm>
          <a:prstGeom prst="round1Rect">
            <a:avLst>
              <a:gd name="adj" fmla="val 17325"/>
            </a:avLst>
          </a:prstGeom>
          <a:blipFill dpi="0" rotWithShape="0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Чтобы добавить рисунок, перетащите его на заполнитель или щелкните значок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 (другой вариант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-PictureCaption-Extra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0953" y="533400"/>
            <a:ext cx="3657600" cy="125253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US" smtClean="0"/>
              <a:t>Образец заголовка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596153" y="1600199"/>
            <a:ext cx="3657600" cy="3657601"/>
          </a:xfrm>
          <a:prstGeom prst="ellipse">
            <a:avLst/>
          </a:prstGeom>
          <a:blipFill dpi="0" rotWithShape="0">
            <a:blip r:embed="rId3" cstate="print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Чтобы добавить рисунок, перетащите его на заполнитель или щелкните значок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0412" y="1828800"/>
            <a:ext cx="3657600" cy="38100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288741"/>
            <a:ext cx="1865125" cy="365125"/>
          </a:xfrm>
        </p:spPr>
        <p:txBody>
          <a:bodyPr/>
          <a:lstStyle/>
          <a:p>
            <a:fld id="{F27398CE-9DCB-1E4D-B017-F889D82807BD}" type="datetimeFigureOut">
              <a:rPr lang="ru-RU" smtClean="0"/>
              <a:t>02.04.15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5813" y="6288741"/>
            <a:ext cx="5217551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DEA8F-C4DF-8741-BDA9-33C66351754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над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-PictureCaption-Extra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038" y="3778624"/>
            <a:ext cx="7560515" cy="110265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US" smtClean="0"/>
              <a:t>Образец заголовка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871584" y="762000"/>
            <a:ext cx="7427726" cy="2989730"/>
          </a:xfrm>
          <a:prstGeom prst="roundRect">
            <a:avLst>
              <a:gd name="adj" fmla="val 7476"/>
            </a:avLst>
          </a:prstGeom>
          <a:blipFill dpi="0" rotWithShape="0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Чтобы добавить рисунок, перетащите его на заполнитель или щелкните значок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8034" y="4827493"/>
            <a:ext cx="7559977" cy="1220881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288741"/>
            <a:ext cx="1865125" cy="365125"/>
          </a:xfrm>
        </p:spPr>
        <p:txBody>
          <a:bodyPr/>
          <a:lstStyle/>
          <a:p>
            <a:fld id="{F27398CE-9DCB-1E4D-B017-F889D82807BD}" type="datetimeFigureOut">
              <a:rPr lang="ru-RU" smtClean="0"/>
              <a:t>02.04.15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5813" y="6288741"/>
            <a:ext cx="5217551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DEA8F-C4DF-8741-BDA9-33C66351754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.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Образец заголовка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398CE-9DCB-1E4D-B017-F889D82807BD}" type="datetimeFigureOut">
              <a:rPr lang="ru-RU" smtClean="0"/>
              <a:t>02.04.15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DEA8F-C4DF-8741-BDA9-33C66351754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. загол.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28646" y="779463"/>
            <a:ext cx="1358153" cy="5268912"/>
          </a:xfrm>
        </p:spPr>
        <p:txBody>
          <a:bodyPr vert="eaVert"/>
          <a:lstStyle/>
          <a:p>
            <a:r>
              <a:rPr lang="en-US" smtClean="0"/>
              <a:t>Образец заголовка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9462" y="779464"/>
            <a:ext cx="6170613" cy="5268911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398CE-9DCB-1E4D-B017-F889D82807BD}" type="datetimeFigureOut">
              <a:rPr lang="ru-RU" smtClean="0"/>
              <a:t>02.04.15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DEA8F-C4DF-8741-BDA9-33C66351754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Образец заголовка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398CE-9DCB-1E4D-B017-F889D82807BD}" type="datetimeFigureOut">
              <a:rPr lang="ru-RU" smtClean="0"/>
              <a:t>02.04.15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DEA8F-C4DF-8741-BDA9-33C66351754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SectionHea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591360"/>
            <a:ext cx="7583487" cy="1362075"/>
          </a:xfrm>
        </p:spPr>
        <p:txBody>
          <a:bodyPr anchor="b" anchorCtr="0">
            <a:noAutofit/>
          </a:bodyPr>
          <a:lstStyle>
            <a:lvl1pPr algn="l">
              <a:defRPr sz="44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Образец заголовка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3950354"/>
            <a:ext cx="7583487" cy="1500187"/>
          </a:xfrm>
        </p:spPr>
        <p:txBody>
          <a:bodyPr anchor="t" anchorCtr="0"/>
          <a:lstStyle>
            <a:lvl1pPr marL="0" indent="0" algn="l">
              <a:spcBef>
                <a:spcPts val="600"/>
              </a:spcBef>
              <a:buNone/>
              <a:defRPr sz="20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02.04.15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Образец заголовка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8541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398CE-9DCB-1E4D-B017-F889D82807BD}" type="datetimeFigureOut">
              <a:rPr lang="ru-RU" smtClean="0"/>
              <a:t>02.04.15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DEA8F-C4DF-8741-BDA9-33C66351754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104438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Образец заголовка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438835"/>
            <a:ext cx="3657600" cy="789828"/>
          </a:xfr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3" y="2362199"/>
            <a:ext cx="3657600" cy="36861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5350" y="1438835"/>
            <a:ext cx="3657600" cy="789828"/>
          </a:xfr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5350" y="2362199"/>
            <a:ext cx="3657600" cy="36861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398CE-9DCB-1E4D-B017-F889D82807BD}" type="datetimeFigureOut">
              <a:rPr lang="ru-RU" smtClean="0"/>
              <a:t>02.04.15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DEA8F-C4DF-8741-BDA9-33C66351754E}" type="slidenum">
              <a:rPr lang="ru-RU" smtClean="0"/>
              <a:t>‹#›</a:t>
            </a:fld>
            <a:endParaRPr lang="ru-RU"/>
          </a:p>
        </p:txBody>
      </p:sp>
      <p:cxnSp>
        <p:nvCxnSpPr>
          <p:cNvPr id="12" name="Straight Connector 11"/>
          <p:cNvCxnSpPr/>
          <p:nvPr/>
        </p:nvCxnSpPr>
        <p:spPr>
          <a:xfrm>
            <a:off x="874059" y="2286000"/>
            <a:ext cx="3563003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815840" y="2286000"/>
            <a:ext cx="356616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874059" y="2286000"/>
            <a:ext cx="3563003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815840" y="2286000"/>
            <a:ext cx="356616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объекта, вверху и вниз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Образец заголовка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28801"/>
            <a:ext cx="7585076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398CE-9DCB-1E4D-B017-F889D82807BD}" type="datetimeFigureOut">
              <a:rPr lang="ru-RU" smtClean="0"/>
              <a:t>02.04.15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DEA8F-C4DF-8741-BDA9-33C66351754E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779462" y="3991816"/>
            <a:ext cx="7585076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Образец заголовка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095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398CE-9DCB-1E4D-B017-F889D82807BD}" type="datetimeFigureOut">
              <a:rPr lang="ru-RU" smtClean="0"/>
              <a:t>02.04.15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DEA8F-C4DF-8741-BDA9-33C66351754E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471095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779462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Образец заголовка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398CE-9DCB-1E4D-B017-F889D82807BD}" type="datetimeFigureOut">
              <a:rPr lang="ru-RU" smtClean="0"/>
              <a:t>02.04.15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DEA8F-C4DF-8741-BDA9-33C66351754E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Content Placeholder 2"/>
          <p:cNvSpPr>
            <a:spLocks noGrp="1"/>
          </p:cNvSpPr>
          <p:nvPr>
            <p:ph sz="half" idx="14"/>
          </p:nvPr>
        </p:nvSpPr>
        <p:spPr>
          <a:xfrm>
            <a:off x="77946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5"/>
          </p:nvPr>
        </p:nvSpPr>
        <p:spPr>
          <a:xfrm>
            <a:off x="77946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"/>
          </p:nvPr>
        </p:nvSpPr>
        <p:spPr>
          <a:xfrm>
            <a:off x="471095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3"/>
          </p:nvPr>
        </p:nvSpPr>
        <p:spPr>
          <a:xfrm>
            <a:off x="471095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Образец заголовка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398CE-9DCB-1E4D-B017-F889D82807BD}" type="datetimeFigureOut">
              <a:rPr lang="ru-RU" smtClean="0"/>
              <a:t>02.04.15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DEA8F-C4DF-8741-BDA9-33C66351754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Diagonal Corner Rectangle 7"/>
          <p:cNvSpPr/>
          <p:nvPr/>
        </p:nvSpPr>
        <p:spPr>
          <a:xfrm>
            <a:off x="189707" y="189707"/>
            <a:ext cx="8764587" cy="6478587"/>
          </a:xfrm>
          <a:prstGeom prst="round2DiagRect">
            <a:avLst>
              <a:gd name="adj1" fmla="val 9416"/>
              <a:gd name="adj2" fmla="val 0"/>
            </a:avLst>
          </a:prstGeom>
          <a:gradFill>
            <a:gsLst>
              <a:gs pos="17000">
                <a:schemeClr val="bg2"/>
              </a:gs>
              <a:gs pos="100000">
                <a:schemeClr val="tx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104438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Образец заголовка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828800"/>
            <a:ext cx="7583487" cy="42089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1000" y="6288741"/>
            <a:ext cx="18875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F27398CE-9DCB-1E4D-B017-F889D82807BD}" type="datetimeFigureOut">
              <a:rPr lang="ru-RU" smtClean="0"/>
              <a:t>02.04.15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04615" y="6288741"/>
            <a:ext cx="52387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4411" y="219635"/>
            <a:ext cx="493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703DEA8F-C4DF-8741-BDA9-33C66351754E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8" r:id="rId1"/>
    <p:sldLayoutId id="2147483899" r:id="rId2"/>
    <p:sldLayoutId id="2147483900" r:id="rId3"/>
    <p:sldLayoutId id="2147483901" r:id="rId4"/>
    <p:sldLayoutId id="2147483902" r:id="rId5"/>
    <p:sldLayoutId id="2147483903" r:id="rId6"/>
    <p:sldLayoutId id="2147483904" r:id="rId7"/>
    <p:sldLayoutId id="2147483905" r:id="rId8"/>
    <p:sldLayoutId id="2147483906" r:id="rId9"/>
    <p:sldLayoutId id="2147483907" r:id="rId10"/>
    <p:sldLayoutId id="2147483908" r:id="rId11"/>
    <p:sldLayoutId id="2147483909" r:id="rId12"/>
    <p:sldLayoutId id="2147483910" r:id="rId13"/>
    <p:sldLayoutId id="2147483911" r:id="rId14"/>
    <p:sldLayoutId id="2147483912" r:id="rId15"/>
    <p:sldLayoutId id="2147483913" r:id="rId16"/>
  </p:sldLayoutIdLst>
  <p:txStyles>
    <p:titleStyle>
      <a:lvl1pPr algn="l" defTabSz="914400" rtl="0" eaLnBrk="1" latinLnBrk="0" hangingPunct="1">
        <a:spcBef>
          <a:spcPct val="0"/>
        </a:spcBef>
        <a:buNone/>
        <a:defRPr sz="3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82575" indent="-282575" algn="l" defTabSz="914400" rtl="0" eaLnBrk="1" latinLnBrk="0" hangingPunct="1">
        <a:spcBef>
          <a:spcPts val="2000"/>
        </a:spcBef>
        <a:buFont typeface="Wingdings 2" pitchFamily="18" charset="2"/>
        <a:buChar char=""/>
        <a:defRPr sz="2200" kern="1200">
          <a:solidFill>
            <a:schemeClr val="bg1"/>
          </a:solidFill>
          <a:latin typeface="+mn-lt"/>
          <a:ea typeface="+mn-ea"/>
          <a:cs typeface="+mn-cs"/>
        </a:defRPr>
      </a:lvl1pPr>
      <a:lvl2pPr marL="577850" indent="-295275" algn="l" defTabSz="914400" rtl="0" eaLnBrk="1" latinLnBrk="0" hangingPunct="1">
        <a:spcBef>
          <a:spcPts val="600"/>
        </a:spcBef>
        <a:buFont typeface="Wingdings 2" pitchFamily="18" charset="2"/>
        <a:buChar char="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86042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143000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142557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1711325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6pPr>
      <a:lvl7pPr marL="2000250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7pPr>
      <a:lvl8pPr marL="2290763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8pPr>
      <a:lvl9pPr marL="2571750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Потоки ввода/вывода в </a:t>
            </a:r>
            <a:r>
              <a:rPr lang="ru-RU" b="1" dirty="0" err="1"/>
              <a:t>Java</a:t>
            </a:r>
            <a:r>
              <a:rPr lang="ru-RU" dirty="0"/>
              <a:t> 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dirty="0"/>
              <a:t>Для ввода данных используется класс </a:t>
            </a:r>
            <a:r>
              <a:rPr lang="ru-RU" dirty="0" err="1"/>
              <a:t>Scanner</a:t>
            </a:r>
            <a:r>
              <a:rPr lang="ru-RU" dirty="0"/>
              <a:t> из библиотеки пакетов </a:t>
            </a:r>
            <a:r>
              <a:rPr lang="ru-RU" dirty="0" err="1"/>
              <a:t>Java</a:t>
            </a:r>
            <a:r>
              <a:rPr lang="ru-RU" dirty="0" smtClean="0"/>
              <a:t>.</a:t>
            </a:r>
            <a:endParaRPr lang="ru-RU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dirty="0"/>
              <a:t>Этот класс надо импортировать в той программе, где он будет использоваться. Это делается до начала открытого класса в коде </a:t>
            </a:r>
            <a:r>
              <a:rPr lang="ru-RU" dirty="0" smtClean="0"/>
              <a:t>программы</a:t>
            </a:r>
            <a:r>
              <a:rPr lang="en-US" dirty="0" smtClean="0"/>
              <a:t>.</a:t>
            </a:r>
            <a:r>
              <a:rPr lang="ru-RU" dirty="0"/>
              <a:t> 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dirty="0"/>
              <a:t>В классе есть методы для чтения очередного символа заданного типа со стандартного потока ввода, а также для проверки существования такого символа.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b="1" dirty="0" smtClean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b="1" dirty="0" err="1" smtClean="0"/>
              <a:t>import</a:t>
            </a:r>
            <a:r>
              <a:rPr lang="ru-RU" dirty="0" smtClean="0"/>
              <a:t> </a:t>
            </a:r>
            <a:r>
              <a:rPr lang="ru-RU" dirty="0" err="1"/>
              <a:t>java.util.Scanner</a:t>
            </a:r>
            <a:r>
              <a:rPr lang="ru-RU" dirty="0"/>
              <a:t>; // Импортируем класс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dirty="0"/>
              <a:t> 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b="1" dirty="0" err="1"/>
              <a:t>public</a:t>
            </a:r>
            <a:r>
              <a:rPr lang="ru-RU" dirty="0"/>
              <a:t> </a:t>
            </a:r>
            <a:r>
              <a:rPr lang="ru-RU" b="1" dirty="0" err="1"/>
              <a:t>class</a:t>
            </a:r>
            <a:r>
              <a:rPr lang="ru-RU" dirty="0"/>
              <a:t> Example3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dirty="0"/>
              <a:t> 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dirty="0"/>
              <a:t>	</a:t>
            </a:r>
            <a:r>
              <a:rPr lang="ru-RU" b="1" dirty="0" err="1"/>
              <a:t>public</a:t>
            </a:r>
            <a:r>
              <a:rPr lang="ru-RU" dirty="0"/>
              <a:t> </a:t>
            </a:r>
            <a:r>
              <a:rPr lang="ru-RU" b="1" dirty="0" err="1"/>
              <a:t>static</a:t>
            </a:r>
            <a:r>
              <a:rPr lang="ru-RU" dirty="0"/>
              <a:t> </a:t>
            </a:r>
            <a:r>
              <a:rPr lang="ru-RU" b="1" dirty="0" err="1"/>
              <a:t>void</a:t>
            </a:r>
            <a:r>
              <a:rPr lang="ru-RU" dirty="0"/>
              <a:t> </a:t>
            </a:r>
            <a:r>
              <a:rPr lang="ru-RU" dirty="0" err="1"/>
              <a:t>main</a:t>
            </a:r>
            <a:r>
              <a:rPr lang="ru-RU" dirty="0"/>
              <a:t>(</a:t>
            </a:r>
            <a:r>
              <a:rPr lang="ru-RU" dirty="0" err="1"/>
              <a:t>String</a:t>
            </a:r>
            <a:r>
              <a:rPr lang="ru-RU" dirty="0"/>
              <a:t>[] </a:t>
            </a:r>
            <a:r>
              <a:rPr lang="ru-RU" dirty="0" err="1"/>
              <a:t>args</a:t>
            </a:r>
            <a:r>
              <a:rPr lang="ru-RU" dirty="0"/>
              <a:t>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dirty="0"/>
              <a:t> 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dirty="0"/>
              <a:t>		</a:t>
            </a:r>
            <a:r>
              <a:rPr lang="ru-RU" dirty="0" err="1"/>
              <a:t>Scanner</a:t>
            </a:r>
            <a:r>
              <a:rPr lang="ru-RU" dirty="0"/>
              <a:t> </a:t>
            </a:r>
            <a:r>
              <a:rPr lang="ru-RU" dirty="0" err="1"/>
              <a:t>in</a:t>
            </a:r>
            <a:r>
              <a:rPr lang="ru-RU" dirty="0"/>
              <a:t> = </a:t>
            </a:r>
            <a:r>
              <a:rPr lang="ru-RU" b="1" dirty="0" err="1"/>
              <a:t>new</a:t>
            </a:r>
            <a:r>
              <a:rPr lang="ru-RU" dirty="0"/>
              <a:t> </a:t>
            </a:r>
            <a:r>
              <a:rPr lang="ru-RU" dirty="0" err="1"/>
              <a:t>Scanner</a:t>
            </a:r>
            <a:r>
              <a:rPr lang="ru-RU" dirty="0"/>
              <a:t>(</a:t>
            </a:r>
            <a:r>
              <a:rPr lang="ru-RU" dirty="0" err="1"/>
              <a:t>System.</a:t>
            </a:r>
            <a:r>
              <a:rPr lang="ru-RU" i="1" dirty="0" err="1"/>
              <a:t>in</a:t>
            </a:r>
            <a:r>
              <a:rPr lang="ru-RU" dirty="0"/>
              <a:t>); // создаём объект класса </a:t>
            </a:r>
            <a:r>
              <a:rPr lang="ru-RU" dirty="0" err="1"/>
              <a:t>Scanner</a:t>
            </a:r>
            <a:endParaRPr lang="ru-RU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dirty="0"/>
              <a:t>		</a:t>
            </a:r>
            <a:r>
              <a:rPr lang="ru-RU" dirty="0" err="1"/>
              <a:t>System.</a:t>
            </a:r>
            <a:r>
              <a:rPr lang="ru-RU" i="1" dirty="0" err="1"/>
              <a:t>out</a:t>
            </a:r>
            <a:r>
              <a:rPr lang="ru-RU" dirty="0" err="1"/>
              <a:t>.println</a:t>
            </a:r>
            <a:r>
              <a:rPr lang="ru-RU" dirty="0"/>
              <a:t>("Введите размеры двумерного массива </a:t>
            </a:r>
            <a:r>
              <a:rPr lang="ru-RU" dirty="0" err="1"/>
              <a:t>NxK</a:t>
            </a:r>
            <a:r>
              <a:rPr lang="ru-RU" dirty="0"/>
              <a:t>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dirty="0"/>
              <a:t>		</a:t>
            </a:r>
            <a:r>
              <a:rPr lang="ru-RU" dirty="0" err="1"/>
              <a:t>System.</a:t>
            </a:r>
            <a:r>
              <a:rPr lang="ru-RU" i="1" dirty="0" err="1"/>
              <a:t>out</a:t>
            </a:r>
            <a:r>
              <a:rPr lang="ru-RU" dirty="0" err="1"/>
              <a:t>.println</a:t>
            </a:r>
            <a:r>
              <a:rPr lang="ru-RU" dirty="0"/>
              <a:t>("Введите величину </a:t>
            </a:r>
            <a:r>
              <a:rPr lang="ru-RU" dirty="0" err="1"/>
              <a:t>N</a:t>
            </a:r>
            <a:r>
              <a:rPr lang="ru-RU" dirty="0"/>
              <a:t>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dirty="0"/>
              <a:t>		</a:t>
            </a:r>
            <a:r>
              <a:rPr lang="ru-RU" b="1" dirty="0" err="1"/>
              <a:t>int</a:t>
            </a:r>
            <a:r>
              <a:rPr lang="ru-RU" dirty="0"/>
              <a:t> </a:t>
            </a:r>
            <a:r>
              <a:rPr lang="ru-RU" dirty="0" err="1"/>
              <a:t>n</a:t>
            </a:r>
            <a:r>
              <a:rPr lang="ru-RU" dirty="0"/>
              <a:t> = </a:t>
            </a:r>
            <a:r>
              <a:rPr lang="ru-RU" dirty="0" err="1"/>
              <a:t>in.nextInt</a:t>
            </a:r>
            <a:r>
              <a:rPr lang="ru-RU" dirty="0"/>
              <a:t>(); // Считываем целочисленное значение </a:t>
            </a:r>
            <a:r>
              <a:rPr lang="ru-RU" dirty="0" err="1"/>
              <a:t>n</a:t>
            </a:r>
            <a:endParaRPr lang="ru-RU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dirty="0"/>
              <a:t>		</a:t>
            </a:r>
            <a:r>
              <a:rPr lang="ru-RU" dirty="0" err="1"/>
              <a:t>System.</a:t>
            </a:r>
            <a:r>
              <a:rPr lang="ru-RU" i="1" dirty="0" err="1"/>
              <a:t>out</a:t>
            </a:r>
            <a:r>
              <a:rPr lang="ru-RU" dirty="0" err="1"/>
              <a:t>.println</a:t>
            </a:r>
            <a:r>
              <a:rPr lang="ru-RU" dirty="0"/>
              <a:t>("Введите величину </a:t>
            </a:r>
            <a:r>
              <a:rPr lang="ru-RU" dirty="0" err="1"/>
              <a:t>K</a:t>
            </a:r>
            <a:r>
              <a:rPr lang="ru-RU" dirty="0"/>
              <a:t>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dirty="0"/>
              <a:t>		</a:t>
            </a:r>
            <a:r>
              <a:rPr lang="ru-RU" b="1" dirty="0" err="1"/>
              <a:t>int</a:t>
            </a:r>
            <a:r>
              <a:rPr lang="ru-RU" dirty="0"/>
              <a:t> </a:t>
            </a:r>
            <a:r>
              <a:rPr lang="ru-RU" dirty="0" err="1"/>
              <a:t>k</a:t>
            </a:r>
            <a:r>
              <a:rPr lang="ru-RU" dirty="0"/>
              <a:t> = </a:t>
            </a:r>
            <a:r>
              <a:rPr lang="ru-RU" dirty="0" err="1"/>
              <a:t>in.nextInt</a:t>
            </a:r>
            <a:r>
              <a:rPr lang="ru-RU" dirty="0"/>
              <a:t>(); // Считываем целочисленное значение </a:t>
            </a:r>
            <a:r>
              <a:rPr lang="ru-RU" dirty="0" err="1" smtClean="0"/>
              <a:t>k</a:t>
            </a:r>
            <a:endParaRPr lang="ru-RU" dirty="0" smtClean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dirty="0" smtClean="0"/>
              <a:t> 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30156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Блоки и локальные </a:t>
            </a:r>
            <a:r>
              <a:rPr lang="ru-RU" b="1" dirty="0" smtClean="0"/>
              <a:t>переменные</a:t>
            </a:r>
            <a:endParaRPr lang="ru-RU" dirty="0"/>
          </a:p>
        </p:txBody>
      </p:sp>
      <p:pic>
        <p:nvPicPr>
          <p:cNvPr id="6" name="Изображение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929356"/>
            <a:ext cx="868680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150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if</a:t>
            </a:r>
            <a:r>
              <a:rPr lang="ru-RU" b="1" dirty="0"/>
              <a:t>, </a:t>
            </a:r>
            <a:r>
              <a:rPr lang="en-US" b="1" dirty="0"/>
              <a:t>else</a:t>
            </a:r>
            <a:r>
              <a:rPr lang="ru-RU" dirty="0"/>
              <a:t> 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36531" y="1428475"/>
            <a:ext cx="4008148" cy="2937361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/>
              <a:t>if</a:t>
            </a:r>
            <a:r>
              <a:rPr lang="ru-RU" dirty="0"/>
              <a:t> ( булевское </a:t>
            </a:r>
            <a:r>
              <a:rPr lang="ru-RU" dirty="0" smtClean="0"/>
              <a:t>выражение</a:t>
            </a:r>
            <a:r>
              <a:rPr lang="en-US" smtClean="0"/>
              <a:t>) </a:t>
            </a:r>
            <a:r>
              <a:rPr lang="ru-RU" dirty="0" smtClean="0"/>
              <a:t>{</a:t>
            </a:r>
            <a:endParaRPr lang="ru-RU" dirty="0"/>
          </a:p>
          <a:p>
            <a:pPr marL="0" indent="0">
              <a:spcBef>
                <a:spcPts val="0"/>
              </a:spcBef>
              <a:buNone/>
            </a:pPr>
            <a:r>
              <a:rPr lang="ru-RU" dirty="0"/>
              <a:t>команда или блок;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}</a:t>
            </a:r>
            <a:endParaRPr lang="ru-RU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if</a:t>
            </a:r>
            <a:r>
              <a:rPr lang="ru-RU" dirty="0"/>
              <a:t> (булевское выражение)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dirty="0"/>
              <a:t>команда или блок;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} else { </a:t>
            </a:r>
            <a:endParaRPr lang="ru-RU" dirty="0"/>
          </a:p>
          <a:p>
            <a:pPr marL="0" indent="0">
              <a:spcBef>
                <a:spcPts val="0"/>
              </a:spcBef>
              <a:buNone/>
            </a:pPr>
            <a:r>
              <a:rPr lang="ru-RU" dirty="0"/>
              <a:t>команда или блок;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}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4206571" y="3502468"/>
            <a:ext cx="4563732" cy="3077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>
                <a:solidFill>
                  <a:schemeClr val="bg1"/>
                </a:solidFill>
              </a:rPr>
              <a:t>int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smtClean="0">
                <a:solidFill>
                  <a:schemeClr val="bg1"/>
                </a:solidFill>
              </a:rPr>
              <a:t>count=8;</a:t>
            </a:r>
            <a:endParaRPr lang="ru-RU" sz="2200" dirty="0">
              <a:solidFill>
                <a:schemeClr val="bg1"/>
              </a:solidFill>
            </a:endParaRPr>
          </a:p>
          <a:p>
            <a:r>
              <a:rPr lang="en-US" sz="2200" dirty="0" smtClean="0">
                <a:solidFill>
                  <a:schemeClr val="bg1"/>
                </a:solidFill>
              </a:rPr>
              <a:t>if </a:t>
            </a:r>
            <a:r>
              <a:rPr lang="en-US" sz="2200" dirty="0">
                <a:solidFill>
                  <a:schemeClr val="bg1"/>
                </a:solidFill>
              </a:rPr>
              <a:t>(count &lt; 0) {</a:t>
            </a:r>
            <a:endParaRPr lang="ru-RU" sz="2200" dirty="0">
              <a:solidFill>
                <a:schemeClr val="bg1"/>
              </a:solidFill>
            </a:endParaRPr>
          </a:p>
          <a:p>
            <a:r>
              <a:rPr lang="en-US" sz="2200" dirty="0">
                <a:solidFill>
                  <a:schemeClr val="bg1"/>
                </a:solidFill>
              </a:rPr>
              <a:t>	</a:t>
            </a:r>
            <a:r>
              <a:rPr lang="en-US" sz="2200" dirty="0" err="1">
                <a:solidFill>
                  <a:schemeClr val="bg1"/>
                </a:solidFill>
              </a:rPr>
              <a:t>System.out.println</a:t>
            </a:r>
            <a:r>
              <a:rPr lang="en-US" sz="2200" dirty="0">
                <a:solidFill>
                  <a:schemeClr val="bg1"/>
                </a:solidFill>
              </a:rPr>
              <a:t>("Error: count value is negative.");</a:t>
            </a:r>
            <a:endParaRPr lang="ru-RU" sz="2200" dirty="0">
              <a:solidFill>
                <a:schemeClr val="bg1"/>
              </a:solidFill>
            </a:endParaRPr>
          </a:p>
          <a:p>
            <a:r>
              <a:rPr lang="en-US" sz="2200" dirty="0">
                <a:solidFill>
                  <a:schemeClr val="bg1"/>
                </a:solidFill>
              </a:rPr>
              <a:t>} else {</a:t>
            </a:r>
            <a:endParaRPr lang="ru-RU" sz="2200" dirty="0">
              <a:solidFill>
                <a:schemeClr val="bg1"/>
              </a:solidFill>
            </a:endParaRPr>
          </a:p>
          <a:p>
            <a:r>
              <a:rPr lang="en-US" sz="2200" dirty="0">
                <a:solidFill>
                  <a:schemeClr val="bg1"/>
                </a:solidFill>
              </a:rPr>
              <a:t>	</a:t>
            </a:r>
            <a:r>
              <a:rPr lang="en-US" sz="2200" dirty="0" err="1">
                <a:solidFill>
                  <a:schemeClr val="bg1"/>
                </a:solidFill>
              </a:rPr>
              <a:t>System.out.println</a:t>
            </a:r>
            <a:r>
              <a:rPr lang="en-US" sz="2200" dirty="0">
                <a:solidFill>
                  <a:schemeClr val="bg1"/>
                </a:solidFill>
              </a:rPr>
              <a:t>("Count: " + count);</a:t>
            </a:r>
            <a:endParaRPr lang="ru-RU" sz="2200" dirty="0">
              <a:solidFill>
                <a:schemeClr val="bg1"/>
              </a:solidFill>
            </a:endParaRPr>
          </a:p>
          <a:p>
            <a:r>
              <a:rPr lang="en-US" sz="2200" dirty="0">
                <a:solidFill>
                  <a:schemeClr val="bg1"/>
                </a:solidFill>
              </a:rPr>
              <a:t>}</a:t>
            </a:r>
            <a:endParaRPr lang="ru-RU" sz="2200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9144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switch (</a:t>
            </a:r>
            <a:r>
              <a:rPr lang="ru-RU" dirty="0"/>
              <a:t>выражение</a:t>
            </a:r>
            <a:r>
              <a:rPr lang="en-US" dirty="0"/>
              <a:t>) {</a:t>
            </a:r>
            <a:endParaRPr lang="ru-RU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case constant1</a:t>
            </a:r>
            <a:r>
              <a:rPr lang="en-US" dirty="0" smtClean="0"/>
              <a:t>:</a:t>
            </a:r>
            <a:r>
              <a:rPr lang="en-US" dirty="0"/>
              <a:t> </a:t>
            </a:r>
            <a:r>
              <a:rPr lang="ru-RU" dirty="0" smtClean="0"/>
              <a:t>команды</a:t>
            </a:r>
            <a:r>
              <a:rPr lang="en-US" dirty="0" smtClean="0"/>
              <a:t>;</a:t>
            </a:r>
            <a:r>
              <a:rPr lang="en-US" dirty="0"/>
              <a:t> </a:t>
            </a:r>
            <a:r>
              <a:rPr lang="en-US" dirty="0" smtClean="0"/>
              <a:t>break</a:t>
            </a:r>
            <a:r>
              <a:rPr lang="en-US" dirty="0"/>
              <a:t>;</a:t>
            </a:r>
            <a:endParaRPr lang="ru-RU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case constant2</a:t>
            </a:r>
            <a:r>
              <a:rPr lang="en-US" dirty="0" smtClean="0"/>
              <a:t>:</a:t>
            </a:r>
            <a:r>
              <a:rPr lang="en-US" dirty="0"/>
              <a:t> </a:t>
            </a:r>
            <a:r>
              <a:rPr lang="ru-RU" dirty="0" smtClean="0"/>
              <a:t>команды</a:t>
            </a:r>
            <a:r>
              <a:rPr lang="en-US" dirty="0" smtClean="0"/>
              <a:t>;</a:t>
            </a:r>
            <a:r>
              <a:rPr lang="en-US" dirty="0"/>
              <a:t> </a:t>
            </a:r>
            <a:r>
              <a:rPr lang="en-US" dirty="0" smtClean="0"/>
              <a:t>break</a:t>
            </a:r>
            <a:r>
              <a:rPr lang="en-US" dirty="0"/>
              <a:t>;</a:t>
            </a:r>
            <a:endParaRPr lang="ru-RU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/>
              <a:t>default: </a:t>
            </a:r>
            <a:r>
              <a:rPr lang="ru-RU" dirty="0" smtClean="0"/>
              <a:t>команды</a:t>
            </a:r>
            <a:r>
              <a:rPr lang="en-US" dirty="0" smtClean="0"/>
              <a:t>;</a:t>
            </a:r>
            <a:r>
              <a:rPr lang="en-US" dirty="0"/>
              <a:t> </a:t>
            </a:r>
            <a:r>
              <a:rPr lang="en-US" dirty="0" smtClean="0"/>
              <a:t>break</a:t>
            </a:r>
            <a:r>
              <a:rPr lang="en-US" dirty="0"/>
              <a:t>;</a:t>
            </a:r>
            <a:endParaRPr lang="ru-RU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}</a:t>
            </a:r>
            <a:endParaRPr lang="ru-RU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ru-RU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dirty="0"/>
              <a:t>Выражение может быть типа </a:t>
            </a:r>
            <a:r>
              <a:rPr lang="ru-RU" dirty="0" err="1"/>
              <a:t>byte</a:t>
            </a:r>
            <a:r>
              <a:rPr lang="ru-RU" dirty="0"/>
              <a:t>, </a:t>
            </a:r>
            <a:r>
              <a:rPr lang="ru-RU" dirty="0" err="1"/>
              <a:t>short</a:t>
            </a:r>
            <a:r>
              <a:rPr lang="ru-RU" dirty="0"/>
              <a:t>, </a:t>
            </a:r>
            <a:r>
              <a:rPr lang="ru-RU" dirty="0" err="1"/>
              <a:t>int</a:t>
            </a:r>
            <a:r>
              <a:rPr lang="en-US" dirty="0"/>
              <a:t>,</a:t>
            </a:r>
            <a:r>
              <a:rPr lang="ru-RU" dirty="0"/>
              <a:t> </a:t>
            </a:r>
            <a:r>
              <a:rPr lang="ru-RU" dirty="0" err="1"/>
              <a:t>char</a:t>
            </a:r>
            <a:r>
              <a:rPr lang="ru-RU" dirty="0"/>
              <a:t> или </a:t>
            </a:r>
            <a:r>
              <a:rPr lang="en-US" dirty="0"/>
              <a:t>String</a:t>
            </a:r>
            <a:r>
              <a:rPr lang="ru-RU" dirty="0"/>
              <a:t>.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dirty="0"/>
              <a:t>Раздел </a:t>
            </a:r>
            <a:r>
              <a:rPr lang="ru-RU" dirty="0" err="1"/>
              <a:t>default</a:t>
            </a:r>
            <a:r>
              <a:rPr lang="ru-RU" dirty="0"/>
              <a:t> – не обязательный.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b</a:t>
            </a:r>
            <a:r>
              <a:rPr lang="ru-RU" dirty="0" err="1"/>
              <a:t>reak</a:t>
            </a:r>
            <a:r>
              <a:rPr lang="ru-RU" dirty="0"/>
              <a:t> </a:t>
            </a:r>
            <a:r>
              <a:rPr lang="en-US" dirty="0"/>
              <a:t>- </a:t>
            </a:r>
            <a:r>
              <a:rPr lang="ru-RU" dirty="0"/>
              <a:t>данное ключевое слово используется для преждевременного выхода из цикла </a:t>
            </a:r>
          </a:p>
        </p:txBody>
      </p:sp>
    </p:spTree>
    <p:extLst>
      <p:ext uri="{BB962C8B-B14F-4D97-AF65-F5344CB8AC3E}">
        <p14:creationId xmlns:p14="http://schemas.microsoft.com/office/powerpoint/2010/main" val="1977706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Задачи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85195" y="1425388"/>
            <a:ext cx="8743847" cy="5202744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ru-RU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dirty="0" smtClean="0"/>
              <a:t>1. Дано </a:t>
            </a:r>
            <a:r>
              <a:rPr lang="ru-RU" dirty="0"/>
              <a:t>целое число. Если оно является положительным, то прибавить к нему 1; в противном случае не изменять его. Вывести полученное число</a:t>
            </a:r>
            <a:r>
              <a:rPr lang="ru-RU" dirty="0" smtClean="0"/>
              <a:t>.</a:t>
            </a:r>
            <a:endParaRPr lang="ru-RU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dirty="0" smtClean="0"/>
              <a:t>2. </a:t>
            </a:r>
            <a:r>
              <a:rPr lang="ru-RU" dirty="0"/>
              <a:t>Дано целое число. Если оно является положительным, то прибавить к нему 1; если отрицательным, то вычесть из него 2; если нулевым, то заменить его на 10. Вывести полученное число</a:t>
            </a:r>
            <a:r>
              <a:rPr lang="ru-RU" dirty="0" smtClean="0"/>
              <a:t>.</a:t>
            </a:r>
            <a:endParaRPr lang="ru-RU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dirty="0"/>
              <a:t>3</a:t>
            </a:r>
            <a:r>
              <a:rPr lang="ru-RU" dirty="0" smtClean="0"/>
              <a:t>. </a:t>
            </a:r>
            <a:r>
              <a:rPr lang="ru-RU" dirty="0"/>
              <a:t>Даны три целых числа. Найти количество положительных чисел в исходном наборе</a:t>
            </a:r>
            <a:r>
              <a:rPr lang="ru-RU" dirty="0" smtClean="0"/>
              <a:t>.</a:t>
            </a:r>
            <a:endParaRPr lang="ru-RU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dirty="0"/>
              <a:t>4</a:t>
            </a:r>
            <a:r>
              <a:rPr lang="ru-RU" dirty="0" smtClean="0"/>
              <a:t>. </a:t>
            </a:r>
            <a:r>
              <a:rPr lang="ru-RU" dirty="0"/>
              <a:t>Даны три целых числа. Найти количество положительных и количество отрицательных чисел в исходном наборе</a:t>
            </a:r>
            <a:r>
              <a:rPr lang="ru-RU" dirty="0" smtClean="0"/>
              <a:t>.</a:t>
            </a:r>
            <a:endParaRPr lang="ru-RU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dirty="0"/>
              <a:t>5</a:t>
            </a:r>
            <a:r>
              <a:rPr lang="ru-RU" dirty="0" smtClean="0"/>
              <a:t>°</a:t>
            </a:r>
            <a:r>
              <a:rPr lang="ru-RU" dirty="0"/>
              <a:t>. Даны три числа. Найти наименьшее из них</a:t>
            </a:r>
            <a:r>
              <a:rPr lang="ru-RU" dirty="0" smtClean="0"/>
              <a:t>.</a:t>
            </a:r>
            <a:endParaRPr lang="ru-RU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dirty="0"/>
              <a:t>6</a:t>
            </a:r>
            <a:r>
              <a:rPr lang="ru-RU" dirty="0" smtClean="0"/>
              <a:t>. </a:t>
            </a:r>
            <a:r>
              <a:rPr lang="ru-RU" dirty="0"/>
              <a:t>Дан номер года (положительное целое число). Определить количество дней в этом году, учитывая, что обычный год насчитывает 365 дней, а високосный — 366 дней. Високосным считается год, делящийся на 4, за исключением тех годов, которые делятся на 100 и не делятся на 400 (например, годы 300, 1300 и 1900 не являются високосными, а 1200 и 2000 — являются)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35763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77793" y="1425389"/>
            <a:ext cx="8717390" cy="5163054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dirty="0"/>
              <a:t>7. Дано целое число, лежащее в диапазоне 1–999. Вывести его строку-описание вида «четное двузначное число», «нечетное трехзначное число» и т. Д.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dirty="0"/>
              <a:t>8. Дано целое число в диапазоне 1–7. Вывести строку — название дня недели, соответствующее данному числу (1 — «понедельник», 2 — «вторник» и т. д.).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dirty="0"/>
              <a:t>9. Дано целое число </a:t>
            </a:r>
            <a:r>
              <a:rPr lang="ru-RU" dirty="0" err="1"/>
              <a:t>K</a:t>
            </a:r>
            <a:r>
              <a:rPr lang="ru-RU" dirty="0"/>
              <a:t>. Вывести строку-описание оценки, соответствующей числу </a:t>
            </a:r>
            <a:r>
              <a:rPr lang="ru-RU" dirty="0" err="1"/>
              <a:t>K</a:t>
            </a:r>
            <a:r>
              <a:rPr lang="ru-RU" dirty="0"/>
              <a:t> (1 — «плохо», 2 — «неудовлетворительно», 3 — «удовлетворительно», 4 — «хорошо», 5 — «отлично»). Если </a:t>
            </a:r>
            <a:r>
              <a:rPr lang="ru-RU" dirty="0" err="1"/>
              <a:t>K</a:t>
            </a:r>
            <a:r>
              <a:rPr lang="ru-RU" dirty="0"/>
              <a:t> не лежит в диапазоне 1–5, то вывести строку «ошибка».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dirty="0"/>
              <a:t>10. Единицы длины пронумерованы следующим образом: 1 — дециметр, 2 — километр, 3 — метр, 4 — миллиметр, 5 — сантиметр. Дан номер единицы длины (целое число в диапазоне 1–5) и длина отрезка в этих единицах (вещественное число). Найти длину отрезка в метрах.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57915439"/>
      </p:ext>
    </p:extLst>
  </p:cSld>
  <p:clrMapOvr>
    <a:masterClrMapping/>
  </p:clrMapOvr>
</p:sld>
</file>

<file path=ppt/theme/theme1.xml><?xml version="1.0" encoding="utf-8"?>
<a:theme xmlns:a="http://schemas.openxmlformats.org/drawingml/2006/main" name="Революция">
  <a:themeElements>
    <a:clrScheme name="Революция">
      <a:dk1>
        <a:sysClr val="windowText" lastClr="000000"/>
      </a:dk1>
      <a:lt1>
        <a:sysClr val="window" lastClr="FFFFFF"/>
      </a:lt1>
      <a:dk2>
        <a:srgbClr val="1B3861"/>
      </a:dk2>
      <a:lt2>
        <a:srgbClr val="38ABED"/>
      </a:lt2>
      <a:accent1>
        <a:srgbClr val="0C5986"/>
      </a:accent1>
      <a:accent2>
        <a:srgbClr val="DDF53D"/>
      </a:accent2>
      <a:accent3>
        <a:srgbClr val="508709"/>
      </a:accent3>
      <a:accent4>
        <a:srgbClr val="BF5E00"/>
      </a:accent4>
      <a:accent5>
        <a:srgbClr val="9C0001"/>
      </a:accent5>
      <a:accent6>
        <a:srgbClr val="660075"/>
      </a:accent6>
      <a:hlink>
        <a:srgbClr val="ABF24D"/>
      </a:hlink>
      <a:folHlink>
        <a:srgbClr val="A0E7FB"/>
      </a:folHlink>
    </a:clrScheme>
    <a:fontScheme name="Революция">
      <a:maj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Революция">
      <a: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0800000">
              <a:srgbClr val="808080">
                <a:alpha val="75000"/>
              </a:srgbClr>
            </a:innerShdw>
          </a:effectLst>
        </a:effectStyle>
        <a:effectStyle>
          <a:effectLst>
            <a:innerShdw blurRad="50800" dist="25400" dir="13500000">
              <a:srgbClr val="808080">
                <a:alpha val="75000"/>
              </a:srgbClr>
            </a:innerShdw>
            <a:outerShdw blurRad="63500" dist="50800" dir="5400000" algn="br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1400000"/>
            </a:lightRig>
          </a:scene3d>
          <a:sp3d contourW="12700" prstMaterial="softmetal">
            <a:bevelT w="63500" h="254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Революция.thmx</Template>
  <TotalTime>58</TotalTime>
  <Words>535</Words>
  <Application>Microsoft Macintosh PowerPoint</Application>
  <PresentationFormat>Экран (4:3)</PresentationFormat>
  <Paragraphs>58</Paragraphs>
  <Slides>6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Революция</vt:lpstr>
      <vt:lpstr>Потоки ввода/вывода в Java </vt:lpstr>
      <vt:lpstr>Блоки и локальные переменные</vt:lpstr>
      <vt:lpstr>if, else </vt:lpstr>
      <vt:lpstr>switch</vt:lpstr>
      <vt:lpstr>Задачи</vt:lpstr>
      <vt:lpstr>Задачи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Блоки и локальные переменные</dc:title>
  <dc:creator>Иван</dc:creator>
  <cp:lastModifiedBy>Иван</cp:lastModifiedBy>
  <cp:revision>6</cp:revision>
  <dcterms:created xsi:type="dcterms:W3CDTF">2015-04-02T12:30:25Z</dcterms:created>
  <dcterms:modified xsi:type="dcterms:W3CDTF">2015-04-02T17:33:28Z</dcterms:modified>
</cp:coreProperties>
</file>