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9" r:id="rId2"/>
    <p:sldId id="260" r:id="rId3"/>
    <p:sldId id="256" r:id="rId4"/>
    <p:sldId id="257" r:id="rId5"/>
    <p:sldId id="263" r:id="rId6"/>
    <p:sldId id="258" r:id="rId7"/>
    <p:sldId id="261" r:id="rId8"/>
    <p:sldId id="262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ru-R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Full" cryptAlgorithmClass="hash" cryptAlgorithmType="typeAny" cryptAlgorithmSid="4" spinCount="100000" saltData="JnEzuP75yJaQZPgrVxAS+w==" hashData="MRatKYqR+Zdpwc1SbsRejGA+808=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59" d="100"/>
          <a:sy n="59" d="100"/>
        </p:scale>
        <p:origin x="-139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6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Title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93E81-B171-7D47-AA6A-ED6086387096}" type="slidenum">
              <a:rPr lang="ru-RU" smtClean="0"/>
              <a:t>‹#›</a:t>
            </a:fld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492375"/>
            <a:ext cx="6762749" cy="1470025"/>
          </a:xfrm>
        </p:spPr>
        <p:txBody>
          <a:bodyPr/>
          <a:lstStyle>
            <a:lvl1pPr algn="r">
              <a:defRPr sz="4400"/>
            </a:lvl1pPr>
          </a:lstStyle>
          <a:p>
            <a:r>
              <a:rPr lang="en-US" smtClean="0"/>
              <a:t>Образец заголовка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1" y="3966882"/>
            <a:ext cx="6762749" cy="1752600"/>
          </a:xfrm>
        </p:spPr>
        <p:txBody>
          <a:bodyPr>
            <a:normAutofit/>
          </a:bodyPr>
          <a:lstStyle>
            <a:lvl1pPr marL="0" indent="0" algn="r"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Образец подзаголовка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B8565-A299-D243-93E8-0B9FBB4DC8C5}" type="datetimeFigureOut">
              <a:rPr lang="ru-RU" smtClean="0"/>
              <a:t>14.04.15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B8565-A299-D243-93E8-0B9FBB4DC8C5}" type="datetimeFigureOut">
              <a:rPr lang="ru-RU" smtClean="0"/>
              <a:t>14.04.15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93E81-B171-7D47-AA6A-ED608638709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Cap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4" y="590550"/>
            <a:ext cx="365760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Образец заголовка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3023" y="739588"/>
            <a:ext cx="3657600" cy="53087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464" y="1816100"/>
            <a:ext cx="3657600" cy="3822700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B8565-A299-D243-93E8-0B9FBB4DC8C5}" type="datetimeFigureOut">
              <a:rPr lang="ru-RU" smtClean="0"/>
              <a:t>14.04.15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93E81-B171-7D47-AA6A-ED608638709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PictureCap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977" y="187452"/>
            <a:ext cx="853665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0" y="533400"/>
            <a:ext cx="4476750" cy="125253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US" smtClean="0"/>
              <a:t>Образец заголовка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6124" y="1828800"/>
            <a:ext cx="4474539" cy="38100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6124" y="6288741"/>
            <a:ext cx="1887537" cy="365125"/>
          </a:xfrm>
        </p:spPr>
        <p:txBody>
          <a:bodyPr/>
          <a:lstStyle/>
          <a:p>
            <a:fld id="{FBCB8565-A299-D243-93E8-0B9FBB4DC8C5}" type="datetimeFigureOut">
              <a:rPr lang="ru-RU" smtClean="0"/>
              <a:t>14.04.15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67399" y="6288741"/>
            <a:ext cx="2675965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93E81-B171-7D47-AA6A-ED6086387096}" type="slidenum">
              <a:rPr lang="ru-RU" smtClean="0"/>
              <a:t>‹#›</a:t>
            </a:fld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188253" y="179292"/>
            <a:ext cx="3281087" cy="6483096"/>
          </a:xfrm>
          <a:prstGeom prst="round1Rect">
            <a:avLst>
              <a:gd name="adj" fmla="val 17325"/>
            </a:avLst>
          </a:prstGeom>
          <a:blipFill dpi="0" rotWithShape="0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Чтобы добавить рисунок, перетащите его на заполнитель или щелкните значок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 (другой вариант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-PictureCaption-Extra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0953" y="533400"/>
            <a:ext cx="3657600" cy="125253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US" smtClean="0"/>
              <a:t>Образец заголовка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596153" y="1600199"/>
            <a:ext cx="3657600" cy="3657601"/>
          </a:xfrm>
          <a:prstGeom prst="ellipse">
            <a:avLst/>
          </a:prstGeom>
          <a:blipFill dpi="0" rotWithShape="0">
            <a:blip r:embed="rId3" cstate="print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Чтобы добавить рисунок, перетащите его на заполнитель или щелкните значок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0412" y="1828800"/>
            <a:ext cx="3657600" cy="38100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288741"/>
            <a:ext cx="1865125" cy="365125"/>
          </a:xfrm>
        </p:spPr>
        <p:txBody>
          <a:bodyPr/>
          <a:lstStyle/>
          <a:p>
            <a:fld id="{FBCB8565-A299-D243-93E8-0B9FBB4DC8C5}" type="datetimeFigureOut">
              <a:rPr lang="ru-RU" smtClean="0"/>
              <a:t>14.04.15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5813" y="6288741"/>
            <a:ext cx="5217551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93E81-B171-7D47-AA6A-ED608638709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над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-PictureCaption-Extra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038" y="3778624"/>
            <a:ext cx="7560515" cy="110265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US" smtClean="0"/>
              <a:t>Образец заголовка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871584" y="762000"/>
            <a:ext cx="7427726" cy="2989730"/>
          </a:xfrm>
          <a:prstGeom prst="roundRect">
            <a:avLst>
              <a:gd name="adj" fmla="val 7476"/>
            </a:avLst>
          </a:prstGeom>
          <a:blipFill dpi="0" rotWithShape="0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Чтобы добавить рисунок, перетащите его на заполнитель или щелкните значок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8034" y="4827493"/>
            <a:ext cx="7559977" cy="1220881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288741"/>
            <a:ext cx="1865125" cy="365125"/>
          </a:xfrm>
        </p:spPr>
        <p:txBody>
          <a:bodyPr/>
          <a:lstStyle/>
          <a:p>
            <a:fld id="{FBCB8565-A299-D243-93E8-0B9FBB4DC8C5}" type="datetimeFigureOut">
              <a:rPr lang="ru-RU" smtClean="0"/>
              <a:t>14.04.15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5813" y="6288741"/>
            <a:ext cx="5217551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93E81-B171-7D47-AA6A-ED608638709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.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Образец заголовка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B8565-A299-D243-93E8-0B9FBB4DC8C5}" type="datetimeFigureOut">
              <a:rPr lang="ru-RU" smtClean="0"/>
              <a:t>14.04.15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93E81-B171-7D47-AA6A-ED608638709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. загол.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28646" y="779463"/>
            <a:ext cx="1358153" cy="5268912"/>
          </a:xfrm>
        </p:spPr>
        <p:txBody>
          <a:bodyPr vert="eaVert"/>
          <a:lstStyle/>
          <a:p>
            <a:r>
              <a:rPr lang="en-US" smtClean="0"/>
              <a:t>Образец заголовка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9462" y="779464"/>
            <a:ext cx="6170613" cy="5268911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B8565-A299-D243-93E8-0B9FBB4DC8C5}" type="datetimeFigureOut">
              <a:rPr lang="ru-RU" smtClean="0"/>
              <a:t>14.04.15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93E81-B171-7D47-AA6A-ED608638709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Образец заголовка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B8565-A299-D243-93E8-0B9FBB4DC8C5}" type="datetimeFigureOut">
              <a:rPr lang="ru-RU" smtClean="0"/>
              <a:t>14.04.15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93E81-B171-7D47-AA6A-ED608638709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SectionHea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591360"/>
            <a:ext cx="7583487" cy="1362075"/>
          </a:xfrm>
        </p:spPr>
        <p:txBody>
          <a:bodyPr anchor="b" anchorCtr="0">
            <a:noAutofit/>
          </a:bodyPr>
          <a:lstStyle>
            <a:lvl1pPr algn="l">
              <a:defRPr sz="44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Образец заголовка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3950354"/>
            <a:ext cx="7583487" cy="1500187"/>
          </a:xfrm>
        </p:spPr>
        <p:txBody>
          <a:bodyPr anchor="t" anchorCtr="0"/>
          <a:lstStyle>
            <a:lvl1pPr marL="0" indent="0" algn="l">
              <a:spcBef>
                <a:spcPts val="600"/>
              </a:spcBef>
              <a:buNone/>
              <a:defRPr sz="20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B8565-A299-D243-93E8-0B9FBB4DC8C5}" type="datetimeFigureOut">
              <a:rPr lang="ru-RU" smtClean="0"/>
              <a:t>14.04.15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93E81-B171-7D47-AA6A-ED608638709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Образец заголовка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8541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B8565-A299-D243-93E8-0B9FBB4DC8C5}" type="datetimeFigureOut">
              <a:rPr lang="ru-RU" smtClean="0"/>
              <a:t>14.04.15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93E81-B171-7D47-AA6A-ED608638709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104438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Образец заголовка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438835"/>
            <a:ext cx="3657600" cy="789828"/>
          </a:xfr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3" y="2362199"/>
            <a:ext cx="3657600" cy="36861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5350" y="1438835"/>
            <a:ext cx="3657600" cy="789828"/>
          </a:xfr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5350" y="2362199"/>
            <a:ext cx="3657600" cy="36861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B8565-A299-D243-93E8-0B9FBB4DC8C5}" type="datetimeFigureOut">
              <a:rPr lang="ru-RU" smtClean="0"/>
              <a:t>14.04.15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93E81-B171-7D47-AA6A-ED6086387096}" type="slidenum">
              <a:rPr lang="ru-RU" smtClean="0"/>
              <a:t>‹#›</a:t>
            </a:fld>
            <a:endParaRPr lang="ru-RU"/>
          </a:p>
        </p:txBody>
      </p:sp>
      <p:cxnSp>
        <p:nvCxnSpPr>
          <p:cNvPr id="12" name="Straight Connector 11"/>
          <p:cNvCxnSpPr/>
          <p:nvPr/>
        </p:nvCxnSpPr>
        <p:spPr>
          <a:xfrm>
            <a:off x="874059" y="2286000"/>
            <a:ext cx="3563003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815840" y="2286000"/>
            <a:ext cx="356616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874059" y="2286000"/>
            <a:ext cx="3563003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815840" y="2286000"/>
            <a:ext cx="356616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объекта, вверху и вниз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Образец заголовка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28801"/>
            <a:ext cx="7585076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B8565-A299-D243-93E8-0B9FBB4DC8C5}" type="datetimeFigureOut">
              <a:rPr lang="ru-RU" smtClean="0"/>
              <a:t>14.04.15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93E81-B171-7D47-AA6A-ED6086387096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779462" y="3991816"/>
            <a:ext cx="7585076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Образец заголовка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095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B8565-A299-D243-93E8-0B9FBB4DC8C5}" type="datetimeFigureOut">
              <a:rPr lang="ru-RU" smtClean="0"/>
              <a:t>14.04.15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93E81-B171-7D47-AA6A-ED6086387096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471095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779462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Образец заголовка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B8565-A299-D243-93E8-0B9FBB4DC8C5}" type="datetimeFigureOut">
              <a:rPr lang="ru-RU" smtClean="0"/>
              <a:t>14.04.15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93E81-B171-7D47-AA6A-ED6086387096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Content Placeholder 2"/>
          <p:cNvSpPr>
            <a:spLocks noGrp="1"/>
          </p:cNvSpPr>
          <p:nvPr>
            <p:ph sz="half" idx="14"/>
          </p:nvPr>
        </p:nvSpPr>
        <p:spPr>
          <a:xfrm>
            <a:off x="77946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5"/>
          </p:nvPr>
        </p:nvSpPr>
        <p:spPr>
          <a:xfrm>
            <a:off x="77946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"/>
          </p:nvPr>
        </p:nvSpPr>
        <p:spPr>
          <a:xfrm>
            <a:off x="471095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3"/>
          </p:nvPr>
        </p:nvSpPr>
        <p:spPr>
          <a:xfrm>
            <a:off x="471095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Образец заголовка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B8565-A299-D243-93E8-0B9FBB4DC8C5}" type="datetimeFigureOut">
              <a:rPr lang="ru-RU" smtClean="0"/>
              <a:t>14.04.15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93E81-B171-7D47-AA6A-ED608638709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Diagonal Corner Rectangle 7"/>
          <p:cNvSpPr/>
          <p:nvPr/>
        </p:nvSpPr>
        <p:spPr>
          <a:xfrm>
            <a:off x="189707" y="189707"/>
            <a:ext cx="8764587" cy="6478587"/>
          </a:xfrm>
          <a:prstGeom prst="round2DiagRect">
            <a:avLst>
              <a:gd name="adj1" fmla="val 9416"/>
              <a:gd name="adj2" fmla="val 0"/>
            </a:avLst>
          </a:prstGeom>
          <a:gradFill>
            <a:gsLst>
              <a:gs pos="17000">
                <a:schemeClr val="bg2"/>
              </a:gs>
              <a:gs pos="100000">
                <a:schemeClr val="tx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104438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Образец заголовка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828800"/>
            <a:ext cx="7583487" cy="42089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1000" y="6288741"/>
            <a:ext cx="18875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FBCB8565-A299-D243-93E8-0B9FBB4DC8C5}" type="datetimeFigureOut">
              <a:rPr lang="ru-RU" smtClean="0"/>
              <a:t>14.04.15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04615" y="6288741"/>
            <a:ext cx="52387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4411" y="219635"/>
            <a:ext cx="493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F193E81-B171-7D47-AA6A-ED6086387096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914400" rtl="0" eaLnBrk="1" latinLnBrk="0" hangingPunct="1">
        <a:spcBef>
          <a:spcPct val="0"/>
        </a:spcBef>
        <a:buNone/>
        <a:defRPr sz="3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82575" indent="-282575" algn="l" defTabSz="914400" rtl="0" eaLnBrk="1" latinLnBrk="0" hangingPunct="1">
        <a:spcBef>
          <a:spcPts val="2000"/>
        </a:spcBef>
        <a:buFont typeface="Wingdings 2" pitchFamily="18" charset="2"/>
        <a:buChar char=""/>
        <a:defRPr sz="2200" kern="1200">
          <a:solidFill>
            <a:schemeClr val="bg1"/>
          </a:solidFill>
          <a:latin typeface="+mn-lt"/>
          <a:ea typeface="+mn-ea"/>
          <a:cs typeface="+mn-cs"/>
        </a:defRPr>
      </a:lvl1pPr>
      <a:lvl2pPr marL="577850" indent="-295275" algn="l" defTabSz="914400" rtl="0" eaLnBrk="1" latinLnBrk="0" hangingPunct="1">
        <a:spcBef>
          <a:spcPts val="600"/>
        </a:spcBef>
        <a:buFont typeface="Wingdings 2" pitchFamily="18" charset="2"/>
        <a:buChar char="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86042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143000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142557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1711325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6pPr>
      <a:lvl7pPr marL="2000250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7pPr>
      <a:lvl8pPr marL="2290763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8pPr>
      <a:lvl9pPr marL="2571750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gi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gi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Изменение размеров массива</a:t>
            </a:r>
            <a:r>
              <a:rPr lang="ru-RU" dirty="0"/>
              <a:t> 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163" y="1425388"/>
            <a:ext cx="8532194" cy="5229204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dirty="0"/>
              <a:t>Размер массива изменить НЕЛЬЗЯ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dirty="0"/>
              <a:t>Но можно создать новый массив, скопировать в него элементы из старого и использовать ту же ссылочную переменную</a:t>
            </a:r>
            <a:r>
              <a:rPr lang="ru-RU" dirty="0" smtClean="0"/>
              <a:t>:</a:t>
            </a:r>
            <a:endParaRPr lang="ru-RU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dirty="0"/>
              <a:t> 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public class </a:t>
            </a:r>
            <a:r>
              <a:rPr lang="en-US" dirty="0" err="1"/>
              <a:t>Ara</a:t>
            </a:r>
            <a:r>
              <a:rPr lang="en-US" dirty="0"/>
              <a:t>{ 	</a:t>
            </a:r>
            <a:endParaRPr lang="ru-RU" dirty="0" smtClean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/>
              <a:t>public </a:t>
            </a:r>
            <a:r>
              <a:rPr lang="en-US" dirty="0"/>
              <a:t>static void main(String[] </a:t>
            </a:r>
            <a:r>
              <a:rPr lang="en-US" dirty="0" err="1"/>
              <a:t>args</a:t>
            </a:r>
            <a:r>
              <a:rPr lang="en-US" dirty="0"/>
              <a:t>) { 	 	</a:t>
            </a:r>
            <a:endParaRPr lang="ru-RU" dirty="0" smtClean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dirty="0" smtClean="0"/>
              <a:t>	</a:t>
            </a:r>
            <a:r>
              <a:rPr lang="en-US" dirty="0" err="1" smtClean="0"/>
              <a:t>int</a:t>
            </a:r>
            <a:r>
              <a:rPr lang="en-US" dirty="0"/>
              <a:t>[] elements = {1, 2, 3, 4, 5}; //</a:t>
            </a:r>
            <a:r>
              <a:rPr lang="en-US" dirty="0" err="1"/>
              <a:t>массив</a:t>
            </a:r>
            <a:r>
              <a:rPr lang="en-US" dirty="0"/>
              <a:t> </a:t>
            </a:r>
            <a:r>
              <a:rPr lang="en-US" dirty="0" err="1"/>
              <a:t>из</a:t>
            </a:r>
            <a:r>
              <a:rPr lang="en-US" dirty="0"/>
              <a:t> 5 </a:t>
            </a:r>
            <a:r>
              <a:rPr lang="en-US" dirty="0" err="1"/>
              <a:t>элементов</a:t>
            </a:r>
            <a:r>
              <a:rPr lang="en-US" dirty="0"/>
              <a:t>	</a:t>
            </a:r>
            <a:endParaRPr lang="ru-RU" dirty="0" smtClean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dirty="0" smtClean="0"/>
              <a:t>	</a:t>
            </a:r>
            <a:r>
              <a:rPr lang="en-US" dirty="0" err="1" smtClean="0"/>
              <a:t>int</a:t>
            </a:r>
            <a:r>
              <a:rPr lang="en-US" dirty="0"/>
              <a:t>[] </a:t>
            </a:r>
            <a:r>
              <a:rPr lang="en-US" dirty="0" err="1"/>
              <a:t>tmp</a:t>
            </a:r>
            <a:r>
              <a:rPr lang="en-US" dirty="0"/>
              <a:t> = new </a:t>
            </a:r>
            <a:r>
              <a:rPr lang="en-US" dirty="0" err="1"/>
              <a:t>int</a:t>
            </a:r>
            <a:r>
              <a:rPr lang="en-US" dirty="0"/>
              <a:t>[10];		</a:t>
            </a:r>
            <a:endParaRPr lang="ru-RU" dirty="0" smtClean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dirty="0" smtClean="0"/>
              <a:t>	</a:t>
            </a:r>
            <a:r>
              <a:rPr lang="en-US" dirty="0" err="1" smtClean="0"/>
              <a:t>System.arraycopy</a:t>
            </a:r>
            <a:r>
              <a:rPr lang="en-US" dirty="0"/>
              <a:t>(elements, 0, </a:t>
            </a:r>
            <a:r>
              <a:rPr lang="en-US" dirty="0" err="1"/>
              <a:t>tmp</a:t>
            </a:r>
            <a:r>
              <a:rPr lang="en-US" dirty="0"/>
              <a:t>, 0, </a:t>
            </a:r>
            <a:r>
              <a:rPr lang="en-US" dirty="0" err="1"/>
              <a:t>elements.length</a:t>
            </a:r>
            <a:r>
              <a:rPr lang="en-US" dirty="0"/>
              <a:t>);		</a:t>
            </a:r>
            <a:endParaRPr lang="ru-RU" dirty="0" smtClean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dirty="0" smtClean="0"/>
              <a:t>	</a:t>
            </a:r>
            <a:r>
              <a:rPr lang="en-US" dirty="0" smtClean="0"/>
              <a:t>elements </a:t>
            </a:r>
            <a:r>
              <a:rPr lang="en-US" dirty="0"/>
              <a:t>= </a:t>
            </a:r>
            <a:r>
              <a:rPr lang="en-US" dirty="0" err="1"/>
              <a:t>tmp</a:t>
            </a:r>
            <a:r>
              <a:rPr lang="en-US" dirty="0"/>
              <a:t>; 		</a:t>
            </a:r>
            <a:endParaRPr lang="ru-RU" dirty="0" smtClean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dirty="0" smtClean="0"/>
              <a:t>	</a:t>
            </a:r>
            <a:r>
              <a:rPr lang="en-US" dirty="0" smtClean="0"/>
              <a:t>for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i:elements</a:t>
            </a:r>
            <a:r>
              <a:rPr lang="en-US" dirty="0"/>
              <a:t>) {			</a:t>
            </a:r>
            <a:endParaRPr lang="ru-RU" dirty="0" smtClean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dirty="0" smtClean="0"/>
              <a:t>		</a:t>
            </a:r>
            <a:r>
              <a:rPr lang="en-US" dirty="0" err="1" smtClean="0"/>
              <a:t>System.out.println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);		</a:t>
            </a:r>
            <a:endParaRPr lang="ru-RU" dirty="0" smtClean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dirty="0" smtClean="0"/>
              <a:t>		</a:t>
            </a:r>
            <a:r>
              <a:rPr lang="en-US" dirty="0" smtClean="0"/>
              <a:t>} </a:t>
            </a:r>
            <a:r>
              <a:rPr lang="en-US" dirty="0"/>
              <a:t>	</a:t>
            </a:r>
            <a:endParaRPr lang="ru-RU" dirty="0" smtClean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dirty="0" smtClean="0"/>
              <a:t>	</a:t>
            </a:r>
            <a:r>
              <a:rPr lang="en-US" dirty="0" smtClean="0"/>
              <a:t>}</a:t>
            </a:r>
            <a:endParaRPr lang="ru-RU" dirty="0" smtClean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/>
              <a:t>}</a:t>
            </a:r>
            <a:endParaRPr lang="ru-RU" dirty="0" smtClean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err="1" smtClean="0"/>
              <a:t>В</a:t>
            </a:r>
            <a:r>
              <a:rPr lang="en-US" dirty="0" smtClean="0"/>
              <a:t> </a:t>
            </a:r>
            <a:r>
              <a:rPr lang="en-US" dirty="0" err="1"/>
              <a:t>аргументах</a:t>
            </a:r>
            <a:r>
              <a:rPr lang="en-US" dirty="0"/>
              <a:t> </a:t>
            </a:r>
            <a:r>
              <a:rPr lang="en-US" dirty="0" err="1"/>
              <a:t>arraycopy</a:t>
            </a:r>
            <a:r>
              <a:rPr lang="en-US" dirty="0"/>
              <a:t>() </a:t>
            </a:r>
            <a:r>
              <a:rPr lang="en-US" dirty="0" err="1"/>
              <a:t>передается</a:t>
            </a:r>
            <a:r>
              <a:rPr lang="en-US" dirty="0"/>
              <a:t> </a:t>
            </a:r>
            <a:r>
              <a:rPr lang="en-US" dirty="0" err="1"/>
              <a:t>исходный</a:t>
            </a:r>
            <a:r>
              <a:rPr lang="en-US" dirty="0"/>
              <a:t> </a:t>
            </a:r>
            <a:r>
              <a:rPr lang="en-US" dirty="0" err="1"/>
              <a:t>массив</a:t>
            </a:r>
            <a:r>
              <a:rPr lang="en-US" dirty="0"/>
              <a:t>, </a:t>
            </a:r>
            <a:r>
              <a:rPr lang="en-US" dirty="0" err="1"/>
              <a:t>начальная</a:t>
            </a:r>
            <a:r>
              <a:rPr lang="en-US" dirty="0"/>
              <a:t> </a:t>
            </a:r>
            <a:r>
              <a:rPr lang="en-US" dirty="0" err="1"/>
              <a:t>позиция</a:t>
            </a:r>
            <a:r>
              <a:rPr lang="en-US" dirty="0"/>
              <a:t> </a:t>
            </a:r>
            <a:r>
              <a:rPr lang="en-US" dirty="0" err="1"/>
              <a:t>копирования</a:t>
            </a:r>
            <a:r>
              <a:rPr lang="en-US" dirty="0"/>
              <a:t> </a:t>
            </a:r>
            <a:r>
              <a:rPr lang="en-US" dirty="0" err="1"/>
              <a:t>в</a:t>
            </a:r>
            <a:r>
              <a:rPr lang="en-US" dirty="0"/>
              <a:t> </a:t>
            </a:r>
            <a:r>
              <a:rPr lang="en-US" dirty="0" err="1"/>
              <a:t>исходном</a:t>
            </a:r>
            <a:r>
              <a:rPr lang="en-US" dirty="0"/>
              <a:t> </a:t>
            </a:r>
            <a:r>
              <a:rPr lang="en-US" dirty="0" err="1"/>
              <a:t>массиве</a:t>
            </a:r>
            <a:r>
              <a:rPr lang="en-US" dirty="0"/>
              <a:t>, </a:t>
            </a:r>
            <a:r>
              <a:rPr lang="en-US" dirty="0" err="1"/>
              <a:t>приемный</a:t>
            </a:r>
            <a:r>
              <a:rPr lang="en-US" dirty="0"/>
              <a:t> </a:t>
            </a:r>
            <a:r>
              <a:rPr lang="en-US" dirty="0" err="1"/>
              <a:t>массив</a:t>
            </a:r>
            <a:r>
              <a:rPr lang="en-US" dirty="0"/>
              <a:t>, </a:t>
            </a:r>
            <a:r>
              <a:rPr lang="en-US" dirty="0" err="1"/>
              <a:t>начальная</a:t>
            </a:r>
            <a:r>
              <a:rPr lang="en-US" dirty="0"/>
              <a:t> </a:t>
            </a:r>
            <a:r>
              <a:rPr lang="en-US" dirty="0" err="1"/>
              <a:t>позиция</a:t>
            </a:r>
            <a:r>
              <a:rPr lang="en-US" dirty="0"/>
              <a:t> </a:t>
            </a:r>
            <a:r>
              <a:rPr lang="en-US" dirty="0" err="1"/>
              <a:t>копирования</a:t>
            </a:r>
            <a:r>
              <a:rPr lang="en-US" dirty="0"/>
              <a:t> </a:t>
            </a:r>
            <a:r>
              <a:rPr lang="en-US" dirty="0" err="1"/>
              <a:t>в</a:t>
            </a:r>
            <a:r>
              <a:rPr lang="en-US" dirty="0"/>
              <a:t> </a:t>
            </a:r>
            <a:r>
              <a:rPr lang="en-US" dirty="0" err="1"/>
              <a:t>приемном</a:t>
            </a:r>
            <a:r>
              <a:rPr lang="en-US" dirty="0"/>
              <a:t> </a:t>
            </a:r>
            <a:r>
              <a:rPr lang="en-US" dirty="0" err="1"/>
              <a:t>массиве</a:t>
            </a:r>
            <a:r>
              <a:rPr lang="en-US" dirty="0"/>
              <a:t> </a:t>
            </a:r>
            <a:r>
              <a:rPr lang="en-US" dirty="0" err="1"/>
              <a:t>и</a:t>
            </a:r>
            <a:r>
              <a:rPr lang="en-US" dirty="0"/>
              <a:t> </a:t>
            </a:r>
            <a:r>
              <a:rPr lang="en-US" dirty="0" err="1"/>
              <a:t>количество</a:t>
            </a:r>
            <a:r>
              <a:rPr lang="en-US" dirty="0"/>
              <a:t> </a:t>
            </a:r>
            <a:r>
              <a:rPr lang="en-US" dirty="0" err="1"/>
              <a:t>копируемых</a:t>
            </a:r>
            <a:r>
              <a:rPr lang="en-US" dirty="0"/>
              <a:t> </a:t>
            </a:r>
            <a:r>
              <a:rPr lang="en-US" dirty="0" err="1"/>
              <a:t>элементов</a:t>
            </a:r>
            <a:r>
              <a:rPr lang="en-US" dirty="0"/>
              <a:t>.</a:t>
            </a:r>
            <a:r>
              <a:rPr lang="ru-R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160283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 Шелла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dirty="0"/>
              <a:t>При сортировке Шелла сначала сравниваются и сортируются между собой значения, стоящие один от другого на некотором расстоянии </a:t>
            </a:r>
            <a:r>
              <a:rPr lang="ru-RU" dirty="0" err="1"/>
              <a:t>d</a:t>
            </a:r>
            <a:r>
              <a:rPr lang="ru-RU" dirty="0"/>
              <a:t> (о выборе значения </a:t>
            </a:r>
            <a:r>
              <a:rPr lang="ru-RU" dirty="0" err="1"/>
              <a:t>d</a:t>
            </a:r>
            <a:r>
              <a:rPr lang="ru-RU" dirty="0"/>
              <a:t> см. ниже). После этого процедура повторяется для некоторых меньших значений </a:t>
            </a:r>
            <a:r>
              <a:rPr lang="ru-RU" dirty="0" err="1"/>
              <a:t>d</a:t>
            </a:r>
            <a:r>
              <a:rPr lang="ru-RU" dirty="0"/>
              <a:t>, а завершается сортировка Шелла упорядочиванием элементов при </a:t>
            </a:r>
            <a:r>
              <a:rPr lang="ru-RU" dirty="0" err="1"/>
              <a:t>d</a:t>
            </a:r>
            <a:r>
              <a:rPr lang="ru-RU" dirty="0"/>
              <a:t>=1 (то есть обычной сортировкой вставками). Эффективность сортировки Шелла в определённых случаях обеспечивается тем, что элементы «быстрее» встают на свои места (в простых методах сортировки, например, пузырьковой, каждая перестановка двух элементов уменьшает количество инверсий в списке максимум на 1, а при сортировке Шелла это число может быть больше</a:t>
            </a:r>
            <a:r>
              <a:rPr lang="ru-RU" dirty="0" smtClean="0"/>
              <a:t>).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dirty="0" smtClean="0"/>
              <a:t>Пусть </a:t>
            </a:r>
            <a:r>
              <a:rPr lang="ru-RU" dirty="0"/>
              <a:t>дан список </a:t>
            </a:r>
            <a:r>
              <a:rPr lang="ru-RU" dirty="0" err="1"/>
              <a:t>A</a:t>
            </a:r>
            <a:r>
              <a:rPr lang="ru-RU" dirty="0"/>
              <a:t> = (32, 95, 16, 82, 24, 66, 35, 19, 75, 54, 40, 43, 93, 68) и выполняется его сортировка методом Шелла, а в качестве значений </a:t>
            </a:r>
            <a:r>
              <a:rPr lang="ru-RU" dirty="0" err="1"/>
              <a:t>d</a:t>
            </a:r>
            <a:r>
              <a:rPr lang="ru-RU" dirty="0"/>
              <a:t> выбраны 5, 3, 1</a:t>
            </a:r>
            <a:r>
              <a:rPr lang="ru-RU" dirty="0" smtClean="0"/>
              <a:t>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dirty="0" smtClean="0"/>
              <a:t>Пример:</a:t>
            </a:r>
            <a:endParaRPr lang="ru-RU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dirty="0"/>
              <a:t>На первом шаге сортируются подсписки </a:t>
            </a:r>
            <a:r>
              <a:rPr lang="ru-RU" dirty="0" err="1"/>
              <a:t>A</a:t>
            </a:r>
            <a:r>
              <a:rPr lang="ru-RU" dirty="0"/>
              <a:t>, составленные из всех элементов </a:t>
            </a:r>
            <a:r>
              <a:rPr lang="ru-RU" dirty="0" err="1"/>
              <a:t>A</a:t>
            </a:r>
            <a:r>
              <a:rPr lang="ru-RU" dirty="0"/>
              <a:t>, различающихся на 5 позиций, то есть подсписки </a:t>
            </a:r>
            <a:r>
              <a:rPr lang="ru-RU" dirty="0" err="1"/>
              <a:t>A</a:t>
            </a:r>
            <a:r>
              <a:rPr lang="ru-RU" dirty="0"/>
              <a:t>_{5,1} = (32, 66, 40), </a:t>
            </a:r>
            <a:r>
              <a:rPr lang="ru-RU" dirty="0" err="1"/>
              <a:t>A</a:t>
            </a:r>
            <a:r>
              <a:rPr lang="ru-RU" dirty="0"/>
              <a:t>_{5, 2} = (95, 35, 43), </a:t>
            </a:r>
            <a:r>
              <a:rPr lang="ru-RU" dirty="0" err="1"/>
              <a:t>A</a:t>
            </a:r>
            <a:r>
              <a:rPr lang="ru-RU" dirty="0"/>
              <a:t>_{5, 3} = (16, 19, 93), </a:t>
            </a:r>
            <a:r>
              <a:rPr lang="ru-RU" dirty="0" err="1"/>
              <a:t>A</a:t>
            </a:r>
            <a:r>
              <a:rPr lang="ru-RU" dirty="0"/>
              <a:t>_{5, 4} = (82, 75, 68), </a:t>
            </a:r>
            <a:r>
              <a:rPr lang="ru-RU" dirty="0" err="1"/>
              <a:t>A</a:t>
            </a:r>
            <a:r>
              <a:rPr lang="ru-RU" dirty="0"/>
              <a:t>_{5, 5} = (24, 54)</a:t>
            </a:r>
            <a:r>
              <a:rPr lang="ru-RU" dirty="0" smtClean="0"/>
              <a:t>.</a:t>
            </a:r>
            <a:endParaRPr lang="ru-RU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dirty="0"/>
              <a:t>В полученном списке на втором шаге вновь сортируются подсписки из отстоящих на 3 позиции элементов</a:t>
            </a:r>
            <a:r>
              <a:rPr lang="ru-RU" dirty="0" smtClean="0"/>
              <a:t>.</a:t>
            </a:r>
            <a:endParaRPr lang="ru-RU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dirty="0"/>
              <a:t>Процесс завершается обычной сортировкой </a:t>
            </a:r>
            <a:r>
              <a:rPr lang="ru-RU" dirty="0" smtClean="0"/>
              <a:t>вставками получившегося </a:t>
            </a:r>
            <a:r>
              <a:rPr lang="ru-RU" dirty="0"/>
              <a:t>списка</a:t>
            </a:r>
            <a:r>
              <a:rPr lang="ru-RU" dirty="0" smtClean="0"/>
              <a:t>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dirty="0" smtClean="0"/>
              <a:t>Выбор </a:t>
            </a:r>
            <a:r>
              <a:rPr lang="en-US" dirty="0" smtClean="0"/>
              <a:t>d – </a:t>
            </a:r>
            <a:r>
              <a:rPr lang="ru-RU" dirty="0" smtClean="0"/>
              <a:t>как последовательность чисел Фибоначчи. </a:t>
            </a:r>
          </a:p>
        </p:txBody>
      </p:sp>
    </p:spTree>
    <p:extLst>
      <p:ext uri="{BB962C8B-B14F-4D97-AF65-F5344CB8AC3E}">
        <p14:creationId xmlns:p14="http://schemas.microsoft.com/office/powerpoint/2010/main" val="13509699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 сортировки вставками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779463" y="1828800"/>
            <a:ext cx="5528229" cy="420893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dirty="0"/>
              <a:t>На каждом шаге алгоритма мы выбираем один из элементов входных данных и вставляем его на нужную позицию в уже отсортированном списке до тех пор, пока набор входных данных не будет исчерпан. Метод выбора очередного элемента из исходного массива произволен; может использоваться практически любой алгоритм выбора. Обычно (и с целью получения устойчивого алгоритма сортировки), элементы вставляются по порядку их появления во входном массиве. </a:t>
            </a:r>
          </a:p>
        </p:txBody>
      </p:sp>
      <p:pic>
        <p:nvPicPr>
          <p:cNvPr id="4" name="Изображение 3" descr="220px-Insertion-sort-example-300px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7081" y="2820836"/>
            <a:ext cx="279400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2922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79863" y="1828799"/>
            <a:ext cx="8864137" cy="4757463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uk-UA" sz="2800" dirty="0"/>
              <a:t> </a:t>
            </a:r>
            <a:r>
              <a:rPr lang="en-US" sz="2800" b="1" dirty="0" smtClean="0"/>
              <a:t>1. </a:t>
            </a:r>
            <a:r>
              <a:rPr lang="ru-RU" sz="2800" b="1" dirty="0"/>
              <a:t>Дан массив размера </a:t>
            </a:r>
            <a:r>
              <a:rPr lang="ru-RU" sz="2800" b="1" dirty="0" err="1"/>
              <a:t>N</a:t>
            </a:r>
            <a:r>
              <a:rPr lang="ru-RU" sz="2800" b="1" dirty="0"/>
              <a:t>. Обнулить элементы массива, расположенные между его минимальным и максимальным элементами (не включая минимальный и максимальный элементы).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ru-RU" sz="2800" b="1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800" b="1" dirty="0" smtClean="0"/>
              <a:t>2</a:t>
            </a:r>
            <a:r>
              <a:rPr lang="ru-RU" sz="2800" b="1" dirty="0" smtClean="0"/>
              <a:t>. </a:t>
            </a:r>
            <a:r>
              <a:rPr lang="ru-RU" sz="2800" b="1" dirty="0"/>
              <a:t>Дан массив размера </a:t>
            </a:r>
            <a:r>
              <a:rPr lang="ru-RU" sz="2800" b="1" dirty="0" err="1"/>
              <a:t>N</a:t>
            </a:r>
            <a:r>
              <a:rPr lang="ru-RU" sz="2800" b="1" dirty="0"/>
              <a:t> и два целых числа </a:t>
            </a:r>
            <a:r>
              <a:rPr lang="ru-RU" sz="2800" b="1" dirty="0" err="1"/>
              <a:t>K</a:t>
            </a:r>
            <a:r>
              <a:rPr lang="ru-RU" sz="2800" b="1" dirty="0"/>
              <a:t> и </a:t>
            </a:r>
            <a:r>
              <a:rPr lang="ru-RU" sz="2800" b="1" dirty="0" err="1"/>
              <a:t>M</a:t>
            </a:r>
            <a:r>
              <a:rPr lang="ru-RU" sz="2800" b="1" dirty="0"/>
              <a:t> (1 ≤ </a:t>
            </a:r>
            <a:r>
              <a:rPr lang="ru-RU" sz="2800" b="1" dirty="0" err="1"/>
              <a:t>K</a:t>
            </a:r>
            <a:r>
              <a:rPr lang="ru-RU" sz="2800" b="1" dirty="0"/>
              <a:t> ≤ </a:t>
            </a:r>
            <a:r>
              <a:rPr lang="ru-RU" sz="2800" b="1" dirty="0" err="1"/>
              <a:t>N</a:t>
            </a:r>
            <a:r>
              <a:rPr lang="ru-RU" sz="2800" b="1" dirty="0"/>
              <a:t>, 1 ≤ </a:t>
            </a:r>
            <a:r>
              <a:rPr lang="ru-RU" sz="2800" b="1" dirty="0" err="1"/>
              <a:t>M</a:t>
            </a:r>
            <a:r>
              <a:rPr lang="ru-RU" sz="2800" b="1" dirty="0"/>
              <a:t> ≤ 10). После элемента массива с номером </a:t>
            </a:r>
            <a:r>
              <a:rPr lang="ru-RU" sz="2800" b="1" dirty="0" err="1"/>
              <a:t>K</a:t>
            </a:r>
            <a:r>
              <a:rPr lang="ru-RU" sz="2800" b="1" dirty="0"/>
              <a:t> вставить </a:t>
            </a:r>
            <a:r>
              <a:rPr lang="ru-RU" sz="2800" b="1" dirty="0" err="1"/>
              <a:t>M</a:t>
            </a:r>
            <a:r>
              <a:rPr lang="ru-RU" sz="2800" b="1" dirty="0"/>
              <a:t> новых </a:t>
            </a:r>
            <a:r>
              <a:rPr lang="ru-RU" sz="2800" b="1" dirty="0" smtClean="0"/>
              <a:t>элементов </a:t>
            </a:r>
            <a:r>
              <a:rPr lang="ru-RU" sz="2800" b="1" dirty="0"/>
              <a:t>с нулевыми значениями.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545379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 сортировки выбором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29705" y="1550974"/>
            <a:ext cx="7398246" cy="4586114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2800" dirty="0"/>
              <a:t>Шаги алгоритма</a:t>
            </a:r>
            <a:r>
              <a:rPr lang="ru-RU" sz="2800" dirty="0" smtClean="0"/>
              <a:t>:</a:t>
            </a:r>
            <a:endParaRPr lang="ru-RU" sz="28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2800" dirty="0" smtClean="0"/>
              <a:t>1. находим </a:t>
            </a:r>
            <a:r>
              <a:rPr lang="ru-RU" sz="2800" dirty="0"/>
              <a:t>номер минимального значения в текущем списке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2800" dirty="0" smtClean="0"/>
              <a:t>2. производим </a:t>
            </a:r>
            <a:r>
              <a:rPr lang="ru-RU" sz="2800" dirty="0"/>
              <a:t>обмен этого значения со значением первой неотсортированной позиции (обмен не нужен, если минимальный элемент уже находится на данной позиции)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2800" dirty="0" smtClean="0"/>
              <a:t>3. теперь </a:t>
            </a:r>
            <a:r>
              <a:rPr lang="ru-RU" sz="2800" dirty="0"/>
              <a:t>сортируем хвост списка, исключив из рассмотрения уже отсортированные элементы</a:t>
            </a:r>
          </a:p>
        </p:txBody>
      </p:sp>
      <p:pic>
        <p:nvPicPr>
          <p:cNvPr id="4" name="Изображение 3" descr="Selection-Sort-Animation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7950" y="1425388"/>
            <a:ext cx="1270000" cy="471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9593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Сортировка выбором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63563" y="1425388"/>
            <a:ext cx="8705163" cy="5189514"/>
          </a:xfrm>
        </p:spPr>
        <p:txBody>
          <a:bodyPr>
            <a:normAutofit fontScale="62500" lnSpcReduction="20000"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b="1" dirty="0" smtClean="0"/>
              <a:t>       </a:t>
            </a:r>
            <a:r>
              <a:rPr lang="ru-RU" b="1" dirty="0" err="1" smtClean="0"/>
              <a:t>int</a:t>
            </a:r>
            <a:r>
              <a:rPr lang="ru-RU" b="1" dirty="0"/>
              <a:t>[] </a:t>
            </a:r>
            <a:r>
              <a:rPr lang="ru-RU" b="1" dirty="0" err="1" smtClean="0"/>
              <a:t>arr</a:t>
            </a:r>
            <a:r>
              <a:rPr lang="ru-RU" b="1" dirty="0"/>
              <a:t> </a:t>
            </a:r>
            <a:r>
              <a:rPr lang="ru-RU" b="1" dirty="0" smtClean="0"/>
              <a:t>= </a:t>
            </a:r>
            <a:r>
              <a:rPr lang="en-US" b="1" dirty="0" smtClean="0"/>
              <a:t>{</a:t>
            </a:r>
            <a:r>
              <a:rPr lang="ru-RU" b="1" dirty="0" smtClean="0"/>
              <a:t>4, 4, 9, 2, 3</a:t>
            </a:r>
            <a:r>
              <a:rPr lang="en-US" b="1" dirty="0" smtClean="0"/>
              <a:t>};</a:t>
            </a:r>
            <a:endParaRPr lang="ru-RU" b="1" dirty="0"/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ru-RU" b="1" dirty="0"/>
              <a:t>    /*По очереди будем просматривать все подмножества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ru-RU" b="1" dirty="0"/>
              <a:t>      элементов массива (0 - последний, 1-последний,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ru-RU" b="1" dirty="0"/>
              <a:t>      2-последний,...)*/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ru-RU" b="1" dirty="0"/>
              <a:t>    </a:t>
            </a:r>
            <a:r>
              <a:rPr lang="ru-RU" b="1" dirty="0" err="1"/>
              <a:t>for</a:t>
            </a:r>
            <a:r>
              <a:rPr lang="ru-RU" b="1" dirty="0"/>
              <a:t> (</a:t>
            </a:r>
            <a:r>
              <a:rPr lang="ru-RU" b="1" dirty="0" err="1"/>
              <a:t>int</a:t>
            </a:r>
            <a:r>
              <a:rPr lang="ru-RU" b="1" dirty="0"/>
              <a:t> </a:t>
            </a:r>
            <a:r>
              <a:rPr lang="ru-RU" b="1" dirty="0" err="1"/>
              <a:t>i</a:t>
            </a:r>
            <a:r>
              <a:rPr lang="ru-RU" b="1" dirty="0"/>
              <a:t> = 0; </a:t>
            </a:r>
            <a:r>
              <a:rPr lang="ru-RU" b="1" dirty="0" err="1"/>
              <a:t>i</a:t>
            </a:r>
            <a:r>
              <a:rPr lang="ru-RU" b="1" dirty="0"/>
              <a:t> &lt; </a:t>
            </a:r>
            <a:r>
              <a:rPr lang="ru-RU" b="1" dirty="0" err="1"/>
              <a:t>arr.length</a:t>
            </a:r>
            <a:r>
              <a:rPr lang="ru-RU" b="1" dirty="0"/>
              <a:t>; </a:t>
            </a:r>
            <a:r>
              <a:rPr lang="ru-RU" b="1" dirty="0" err="1"/>
              <a:t>i</a:t>
            </a:r>
            <a:r>
              <a:rPr lang="ru-RU" b="1" dirty="0"/>
              <a:t>++) 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ru-RU" b="1" dirty="0"/>
              <a:t>        /*Предполагаем, что первый элемент (в каждом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ru-RU" b="1" dirty="0"/>
              <a:t>           подмножестве элементов) является минимальным */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ru-RU" b="1" dirty="0"/>
              <a:t>        </a:t>
            </a:r>
            <a:r>
              <a:rPr lang="ru-RU" b="1" dirty="0" err="1"/>
              <a:t>int</a:t>
            </a:r>
            <a:r>
              <a:rPr lang="ru-RU" b="1" dirty="0"/>
              <a:t> </a:t>
            </a:r>
            <a:r>
              <a:rPr lang="ru-RU" b="1" dirty="0" err="1"/>
              <a:t>min</a:t>
            </a:r>
            <a:r>
              <a:rPr lang="ru-RU" b="1" dirty="0"/>
              <a:t> = </a:t>
            </a:r>
            <a:r>
              <a:rPr lang="ru-RU" b="1" dirty="0" err="1"/>
              <a:t>arr</a:t>
            </a:r>
            <a:r>
              <a:rPr lang="ru-RU" b="1" dirty="0"/>
              <a:t>[</a:t>
            </a:r>
            <a:r>
              <a:rPr lang="ru-RU" b="1" dirty="0" err="1"/>
              <a:t>i</a:t>
            </a:r>
            <a:r>
              <a:rPr lang="ru-RU" b="1" dirty="0"/>
              <a:t>];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ru-RU" b="1" dirty="0"/>
              <a:t>        </a:t>
            </a:r>
            <a:r>
              <a:rPr lang="ru-RU" b="1" dirty="0" err="1"/>
              <a:t>int</a:t>
            </a:r>
            <a:r>
              <a:rPr lang="ru-RU" b="1" dirty="0"/>
              <a:t> </a:t>
            </a:r>
            <a:r>
              <a:rPr lang="ru-RU" b="1" dirty="0" err="1"/>
              <a:t>min_i</a:t>
            </a:r>
            <a:r>
              <a:rPr lang="ru-RU" b="1" dirty="0"/>
              <a:t> = </a:t>
            </a:r>
            <a:r>
              <a:rPr lang="ru-RU" b="1" dirty="0" err="1"/>
              <a:t>i</a:t>
            </a:r>
            <a:r>
              <a:rPr lang="ru-RU" b="1" dirty="0"/>
              <a:t>;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ru-RU" b="1" dirty="0"/>
              <a:t>        /*В оставшейся части подмножества ищем элемент,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ru-RU" b="1" dirty="0"/>
              <a:t>           который меньше предположенного минимума*/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ru-RU" b="1" dirty="0"/>
              <a:t>        </a:t>
            </a:r>
            <a:r>
              <a:rPr lang="ru-RU" b="1" dirty="0" err="1"/>
              <a:t>for</a:t>
            </a:r>
            <a:r>
              <a:rPr lang="ru-RU" b="1" dirty="0"/>
              <a:t> (</a:t>
            </a:r>
            <a:r>
              <a:rPr lang="ru-RU" b="1" dirty="0" err="1"/>
              <a:t>int</a:t>
            </a:r>
            <a:r>
              <a:rPr lang="ru-RU" b="1" dirty="0"/>
              <a:t> </a:t>
            </a:r>
            <a:r>
              <a:rPr lang="ru-RU" b="1" dirty="0" err="1"/>
              <a:t>j</a:t>
            </a:r>
            <a:r>
              <a:rPr lang="ru-RU" b="1" dirty="0"/>
              <a:t> = i+1; </a:t>
            </a:r>
            <a:r>
              <a:rPr lang="ru-RU" b="1" dirty="0" err="1"/>
              <a:t>j</a:t>
            </a:r>
            <a:r>
              <a:rPr lang="ru-RU" b="1" dirty="0"/>
              <a:t> &lt; </a:t>
            </a:r>
            <a:r>
              <a:rPr lang="ru-RU" b="1" dirty="0" err="1"/>
              <a:t>arr.length</a:t>
            </a:r>
            <a:r>
              <a:rPr lang="ru-RU" b="1" dirty="0"/>
              <a:t>; </a:t>
            </a:r>
            <a:r>
              <a:rPr lang="ru-RU" b="1" dirty="0" err="1"/>
              <a:t>j</a:t>
            </a:r>
            <a:r>
              <a:rPr lang="ru-RU" b="1" dirty="0"/>
              <a:t>++) 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ru-RU" b="1" dirty="0"/>
              <a:t>            //Если находим, запоминаем его индекс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ru-RU" b="1" dirty="0"/>
              <a:t>            </a:t>
            </a:r>
            <a:r>
              <a:rPr lang="ru-RU" b="1" dirty="0" err="1"/>
              <a:t>if</a:t>
            </a:r>
            <a:r>
              <a:rPr lang="ru-RU" b="1" dirty="0"/>
              <a:t> (</a:t>
            </a:r>
            <a:r>
              <a:rPr lang="ru-RU" b="1" dirty="0" err="1"/>
              <a:t>arr</a:t>
            </a:r>
            <a:r>
              <a:rPr lang="ru-RU" b="1" dirty="0"/>
              <a:t>[</a:t>
            </a:r>
            <a:r>
              <a:rPr lang="ru-RU" b="1" dirty="0" err="1"/>
              <a:t>j</a:t>
            </a:r>
            <a:r>
              <a:rPr lang="ru-RU" b="1" dirty="0"/>
              <a:t>] &lt; </a:t>
            </a:r>
            <a:r>
              <a:rPr lang="ru-RU" b="1" dirty="0" err="1"/>
              <a:t>min</a:t>
            </a:r>
            <a:r>
              <a:rPr lang="ru-RU" b="1" dirty="0"/>
              <a:t>) 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ru-RU" b="1" dirty="0"/>
              <a:t>                </a:t>
            </a:r>
            <a:r>
              <a:rPr lang="ru-RU" b="1" dirty="0" err="1"/>
              <a:t>min</a:t>
            </a:r>
            <a:r>
              <a:rPr lang="ru-RU" b="1" dirty="0"/>
              <a:t> = </a:t>
            </a:r>
            <a:r>
              <a:rPr lang="ru-RU" b="1" dirty="0" err="1"/>
              <a:t>arr</a:t>
            </a:r>
            <a:r>
              <a:rPr lang="ru-RU" b="1" dirty="0"/>
              <a:t>[</a:t>
            </a:r>
            <a:r>
              <a:rPr lang="ru-RU" b="1" dirty="0" err="1"/>
              <a:t>j</a:t>
            </a:r>
            <a:r>
              <a:rPr lang="ru-RU" b="1" dirty="0"/>
              <a:t>];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ru-RU" b="1" dirty="0"/>
              <a:t>                </a:t>
            </a:r>
            <a:r>
              <a:rPr lang="ru-RU" b="1" dirty="0" err="1"/>
              <a:t>min_i</a:t>
            </a:r>
            <a:r>
              <a:rPr lang="ru-RU" b="1" dirty="0"/>
              <a:t> = </a:t>
            </a:r>
            <a:r>
              <a:rPr lang="ru-RU" b="1" dirty="0" err="1"/>
              <a:t>j</a:t>
            </a:r>
            <a:r>
              <a:rPr lang="ru-RU" b="1" dirty="0"/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ru-RU" b="1" dirty="0"/>
              <a:t>            }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ru-RU" b="1" dirty="0"/>
              <a:t>        }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ru-RU" b="1" dirty="0"/>
              <a:t>        /*Если нашелся элемент, меньший, чем на текущей позиции,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ru-RU" b="1" dirty="0"/>
              <a:t>          меняем их местами*/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ru-RU" b="1" dirty="0"/>
              <a:t>        </a:t>
            </a:r>
            <a:r>
              <a:rPr lang="ru-RU" b="1" dirty="0" err="1"/>
              <a:t>if</a:t>
            </a:r>
            <a:r>
              <a:rPr lang="ru-RU" b="1" dirty="0"/>
              <a:t> (</a:t>
            </a:r>
            <a:r>
              <a:rPr lang="ru-RU" b="1" dirty="0" err="1"/>
              <a:t>i</a:t>
            </a:r>
            <a:r>
              <a:rPr lang="ru-RU" b="1" dirty="0"/>
              <a:t> != </a:t>
            </a:r>
            <a:r>
              <a:rPr lang="ru-RU" b="1" dirty="0" err="1"/>
              <a:t>min_i</a:t>
            </a:r>
            <a:r>
              <a:rPr lang="ru-RU" b="1" dirty="0"/>
              <a:t>) 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ru-RU" b="1" dirty="0"/>
              <a:t>            </a:t>
            </a:r>
            <a:r>
              <a:rPr lang="ru-RU" b="1" dirty="0" err="1"/>
              <a:t>int</a:t>
            </a:r>
            <a:r>
              <a:rPr lang="ru-RU" b="1" dirty="0"/>
              <a:t> </a:t>
            </a:r>
            <a:r>
              <a:rPr lang="ru-RU" b="1" dirty="0" err="1"/>
              <a:t>tmp</a:t>
            </a:r>
            <a:r>
              <a:rPr lang="ru-RU" b="1" dirty="0"/>
              <a:t> = </a:t>
            </a:r>
            <a:r>
              <a:rPr lang="ru-RU" b="1" dirty="0" err="1"/>
              <a:t>arr</a:t>
            </a:r>
            <a:r>
              <a:rPr lang="ru-RU" b="1" dirty="0"/>
              <a:t>[</a:t>
            </a:r>
            <a:r>
              <a:rPr lang="ru-RU" b="1" dirty="0" err="1"/>
              <a:t>i</a:t>
            </a:r>
            <a:r>
              <a:rPr lang="ru-RU" b="1" dirty="0"/>
              <a:t>];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ru-RU" b="1" dirty="0"/>
              <a:t>            </a:t>
            </a:r>
            <a:r>
              <a:rPr lang="ru-RU" b="1" dirty="0" err="1"/>
              <a:t>arr</a:t>
            </a:r>
            <a:r>
              <a:rPr lang="ru-RU" b="1" dirty="0"/>
              <a:t>[</a:t>
            </a:r>
            <a:r>
              <a:rPr lang="ru-RU" b="1" dirty="0" err="1"/>
              <a:t>i</a:t>
            </a:r>
            <a:r>
              <a:rPr lang="ru-RU" b="1" dirty="0"/>
              <a:t>] = </a:t>
            </a:r>
            <a:r>
              <a:rPr lang="ru-RU" b="1" dirty="0" err="1"/>
              <a:t>arr</a:t>
            </a:r>
            <a:r>
              <a:rPr lang="ru-RU" b="1" dirty="0"/>
              <a:t>[</a:t>
            </a:r>
            <a:r>
              <a:rPr lang="ru-RU" b="1" dirty="0" err="1"/>
              <a:t>min_i</a:t>
            </a:r>
            <a:r>
              <a:rPr lang="ru-RU" b="1" dirty="0"/>
              <a:t>];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ru-RU" b="1" dirty="0"/>
              <a:t>            </a:t>
            </a:r>
            <a:r>
              <a:rPr lang="ru-RU" b="1" dirty="0" err="1"/>
              <a:t>arr</a:t>
            </a:r>
            <a:r>
              <a:rPr lang="ru-RU" b="1" dirty="0"/>
              <a:t>[</a:t>
            </a:r>
            <a:r>
              <a:rPr lang="ru-RU" b="1" dirty="0" err="1"/>
              <a:t>min_i</a:t>
            </a:r>
            <a:r>
              <a:rPr lang="ru-RU" b="1" dirty="0"/>
              <a:t>] = </a:t>
            </a:r>
            <a:r>
              <a:rPr lang="ru-RU" b="1" dirty="0" err="1"/>
              <a:t>tmp</a:t>
            </a:r>
            <a:r>
              <a:rPr lang="ru-RU" b="1" dirty="0"/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ru-RU" b="1" dirty="0"/>
              <a:t>        }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ru-RU" b="1" dirty="0"/>
              <a:t>     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709489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 smtClean="0"/>
              <a:t>Модифицировать алгоритм таким образом, чтобы одновременно искать максимальное и минимальное значения массива и расставлять их на необходимые позиции. 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1268275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Алгоритм сортировки «пузырьком»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91021" y="1746334"/>
            <a:ext cx="7136124" cy="4895028"/>
          </a:xfrm>
        </p:spPr>
        <p:txBody>
          <a:bodyPr>
            <a:normAutofit fontScale="92500"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ru-RU" sz="2400" dirty="0"/>
              <a:t>Алгоритм состоит из повторяющихся проходов по сортируемому массиву. За каждый проход элементы последовательно сравниваются попарно и, если порядок в паре неверный, выполняется обмен элементов. Проходы по массиву повторяются N-1 раз или до тех пор, пока на очередном проходе не окажется, что обмены больше не нужны, что означает — массив отсортирован. При каждом проходе алгоритма по внутреннему циклу, очередной наибольший элемент массива ставится на своё место в конце массива рядом с предыдущим «наибольшим элементом», а наименьший элемент перемещается на одну позицию к началу массива («всплывает» до нужной позиции как пузырёк в воде, отсюда и название алгоритма).</a:t>
            </a:r>
          </a:p>
        </p:txBody>
      </p:sp>
    </p:spTree>
    <p:extLst>
      <p:ext uri="{BB962C8B-B14F-4D97-AF65-F5344CB8AC3E}">
        <p14:creationId xmlns:p14="http://schemas.microsoft.com/office/powerpoint/2010/main" val="15759195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Сортировка пузырьком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36809" y="1425388"/>
            <a:ext cx="8907192" cy="5432612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for(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</a:t>
            </a:r>
            <a:r>
              <a:rPr lang="en-US" dirty="0" err="1"/>
              <a:t>a.length</a:t>
            </a:r>
            <a:r>
              <a:rPr lang="en-US" dirty="0"/>
              <a:t> - 1;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for(</a:t>
            </a:r>
            <a:r>
              <a:rPr lang="en-US" dirty="0" err="1"/>
              <a:t>int</a:t>
            </a:r>
            <a:r>
              <a:rPr lang="en-US" dirty="0"/>
              <a:t> j = 0; j &lt; </a:t>
            </a:r>
            <a:r>
              <a:rPr lang="en-US" dirty="0" err="1"/>
              <a:t>a.length</a:t>
            </a:r>
            <a:r>
              <a:rPr lang="en-US" dirty="0"/>
              <a:t> - </a:t>
            </a:r>
            <a:r>
              <a:rPr lang="en-US" dirty="0" err="1"/>
              <a:t>i</a:t>
            </a:r>
            <a:r>
              <a:rPr lang="en-US" dirty="0"/>
              <a:t> - 1; j++)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  if(a[j] &gt; a[j + 1]</a:t>
            </a:r>
            <a:r>
              <a:rPr lang="en-US" dirty="0" smtClean="0"/>
              <a:t>)</a:t>
            </a:r>
            <a:endParaRPr lang="ru-RU" dirty="0" smtClean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/>
              <a:t>	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/>
              <a:t>		</a:t>
            </a:r>
            <a:r>
              <a:rPr lang="en-US" dirty="0" err="1" smtClean="0"/>
              <a:t>Int</a:t>
            </a:r>
            <a:r>
              <a:rPr lang="en-US" dirty="0" smtClean="0"/>
              <a:t> temp=a</a:t>
            </a:r>
            <a:r>
              <a:rPr lang="en-US" dirty="0"/>
              <a:t>[j</a:t>
            </a:r>
            <a:r>
              <a:rPr lang="en-US" dirty="0" smtClean="0"/>
              <a:t>];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/>
              <a:t>		a[j] = a</a:t>
            </a:r>
            <a:r>
              <a:rPr lang="en-US" dirty="0"/>
              <a:t>[j + 1</a:t>
            </a:r>
            <a:r>
              <a:rPr lang="en-US" dirty="0" smtClean="0"/>
              <a:t>];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/>
              <a:t>		a[j+1]=temp;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/>
              <a:t>	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330713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Задани</a:t>
            </a:r>
            <a:r>
              <a:rPr lang="uk-UA" dirty="0"/>
              <a:t>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20000"/>
              </a:lnSpc>
              <a:spcBef>
                <a:spcPts val="0"/>
              </a:spcBef>
              <a:buAutoNum type="arabicPeriod"/>
            </a:pPr>
            <a:r>
              <a:rPr lang="uk-UA" sz="3600" dirty="0" smtClean="0"/>
              <a:t>В предидущем алгоритме избавиться от “холостых” проработок алгоритма.</a:t>
            </a:r>
          </a:p>
          <a:p>
            <a:pPr marL="457200" indent="-457200">
              <a:lnSpc>
                <a:spcPct val="120000"/>
              </a:lnSpc>
              <a:spcBef>
                <a:spcPts val="0"/>
              </a:spcBef>
              <a:buAutoNum type="arabicPeriod"/>
            </a:pPr>
            <a:r>
              <a:rPr lang="uk-UA" sz="3600" smtClean="0"/>
              <a:t>Отсортировать </a:t>
            </a:r>
            <a:r>
              <a:rPr lang="uk-UA" sz="3600" dirty="0" smtClean="0"/>
              <a:t>массив с помощью алгоритма Шелла (смотреть слайд 10)</a:t>
            </a:r>
          </a:p>
          <a:p>
            <a:pPr marL="457200" indent="-457200">
              <a:lnSpc>
                <a:spcPct val="120000"/>
              </a:lnSpc>
              <a:spcBef>
                <a:spcPts val="0"/>
              </a:spcBef>
              <a:buAutoNum type="arabicPeriod"/>
            </a:pPr>
            <a:endParaRPr lang="ru-RU" sz="3600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57736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sort </a:t>
            </a:r>
            <a:r>
              <a:rPr lang="ru-RU" dirty="0" smtClean="0"/>
              <a:t>для сортировки по возрастанию	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44447" y="1425389"/>
            <a:ext cx="8611183" cy="51608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Метод </a:t>
            </a:r>
            <a:r>
              <a:rPr lang="ru-RU" sz="2400" dirty="0" err="1"/>
              <a:t>sort</a:t>
            </a:r>
            <a:r>
              <a:rPr lang="ru-RU" sz="2400" dirty="0"/>
              <a:t>() из класса </a:t>
            </a:r>
            <a:r>
              <a:rPr lang="ru-RU" sz="2400" dirty="0" err="1"/>
              <a:t>Arrays</a:t>
            </a:r>
            <a:r>
              <a:rPr lang="ru-RU" sz="2400" dirty="0"/>
              <a:t> использует усовершенствованный алгоритм Быстрой сортировки (</a:t>
            </a:r>
            <a:r>
              <a:rPr lang="ru-RU" sz="2400" dirty="0" err="1"/>
              <a:t>Quicksort</a:t>
            </a:r>
            <a:r>
              <a:rPr lang="ru-RU" sz="2400" dirty="0"/>
              <a:t>), который эффективен в большинстве случаев. Для того чтобы отсортировать массив, необходимо написать всего одну строку</a:t>
            </a:r>
            <a:r>
              <a:rPr lang="ru-RU" sz="2400" dirty="0" smtClean="0"/>
              <a:t>.</a:t>
            </a:r>
            <a:endParaRPr lang="ru-RU" sz="2400" dirty="0"/>
          </a:p>
          <a:p>
            <a:pPr marL="0" indent="0">
              <a:buNone/>
            </a:pPr>
            <a:r>
              <a:rPr lang="ru-RU" sz="2400" dirty="0" err="1"/>
              <a:t>Arrays.sort</a:t>
            </a:r>
            <a:r>
              <a:rPr lang="ru-RU" sz="2400" dirty="0"/>
              <a:t>(</a:t>
            </a:r>
            <a:r>
              <a:rPr lang="ru-RU" sz="2400" dirty="0" err="1"/>
              <a:t>arr</a:t>
            </a:r>
            <a:r>
              <a:rPr lang="ru-RU" sz="2400" dirty="0"/>
              <a:t>);// где </a:t>
            </a:r>
            <a:r>
              <a:rPr lang="ru-RU" sz="2400" dirty="0" err="1"/>
              <a:t>arr</a:t>
            </a:r>
            <a:r>
              <a:rPr lang="ru-RU" sz="2400" dirty="0"/>
              <a:t> это имя массива</a:t>
            </a:r>
          </a:p>
          <a:p>
            <a:pPr marL="0" indent="0">
              <a:buNone/>
            </a:pPr>
            <a:r>
              <a:rPr lang="ru-RU" sz="2400" dirty="0"/>
              <a:t>Примечание: в начале файла предварительно нужно подключить библиотеку  </a:t>
            </a:r>
            <a:r>
              <a:rPr lang="ru-RU" sz="2400" dirty="0" err="1"/>
              <a:t>java.util</a:t>
            </a:r>
            <a:r>
              <a:rPr lang="ru-RU" sz="2400" dirty="0" smtClean="0"/>
              <a:t>.</a:t>
            </a:r>
            <a:endParaRPr lang="ru-RU" sz="2400" dirty="0"/>
          </a:p>
          <a:p>
            <a:pPr marL="0" indent="0">
              <a:buNone/>
            </a:pPr>
            <a:r>
              <a:rPr lang="ru-RU" sz="2400" dirty="0" err="1"/>
              <a:t>import</a:t>
            </a:r>
            <a:r>
              <a:rPr lang="ru-RU" sz="2400" dirty="0"/>
              <a:t> </a:t>
            </a:r>
            <a:r>
              <a:rPr lang="ru-RU" sz="2400" dirty="0" err="1"/>
              <a:t>java.util</a:t>
            </a:r>
            <a:r>
              <a:rPr lang="ru-RU" sz="2400" dirty="0"/>
              <a:t>.*;</a:t>
            </a:r>
          </a:p>
        </p:txBody>
      </p:sp>
    </p:spTree>
    <p:extLst>
      <p:ext uri="{BB962C8B-B14F-4D97-AF65-F5344CB8AC3E}">
        <p14:creationId xmlns:p14="http://schemas.microsoft.com/office/powerpoint/2010/main" val="2847665401"/>
      </p:ext>
    </p:extLst>
  </p:cSld>
  <p:clrMapOvr>
    <a:masterClrMapping/>
  </p:clrMapOvr>
</p:sld>
</file>

<file path=ppt/theme/theme1.xml><?xml version="1.0" encoding="utf-8"?>
<a:theme xmlns:a="http://schemas.openxmlformats.org/drawingml/2006/main" name="Революция">
  <a:themeElements>
    <a:clrScheme name="Революция">
      <a:dk1>
        <a:sysClr val="windowText" lastClr="000000"/>
      </a:dk1>
      <a:lt1>
        <a:sysClr val="window" lastClr="FFFFFF"/>
      </a:lt1>
      <a:dk2>
        <a:srgbClr val="1B3861"/>
      </a:dk2>
      <a:lt2>
        <a:srgbClr val="38ABED"/>
      </a:lt2>
      <a:accent1>
        <a:srgbClr val="0C5986"/>
      </a:accent1>
      <a:accent2>
        <a:srgbClr val="DDF53D"/>
      </a:accent2>
      <a:accent3>
        <a:srgbClr val="508709"/>
      </a:accent3>
      <a:accent4>
        <a:srgbClr val="BF5E00"/>
      </a:accent4>
      <a:accent5>
        <a:srgbClr val="9C0001"/>
      </a:accent5>
      <a:accent6>
        <a:srgbClr val="660075"/>
      </a:accent6>
      <a:hlink>
        <a:srgbClr val="ABF24D"/>
      </a:hlink>
      <a:folHlink>
        <a:srgbClr val="A0E7FB"/>
      </a:folHlink>
    </a:clrScheme>
    <a:fontScheme name="Революция">
      <a:maj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Революция">
      <a: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0800000">
              <a:srgbClr val="808080">
                <a:alpha val="75000"/>
              </a:srgbClr>
            </a:innerShdw>
          </a:effectLst>
        </a:effectStyle>
        <a:effectStyle>
          <a:effectLst>
            <a:innerShdw blurRad="50800" dist="25400" dir="13500000">
              <a:srgbClr val="808080">
                <a:alpha val="75000"/>
              </a:srgbClr>
            </a:innerShdw>
            <a:outerShdw blurRad="63500" dist="50800" dir="5400000" algn="br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1400000"/>
            </a:lightRig>
          </a:scene3d>
          <a:sp3d contourW="12700" prstMaterial="softmetal">
            <a:bevelT w="63500" h="254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Революция.thmx</Template>
  <TotalTime>289</TotalTime>
  <Words>966</Words>
  <Application>Microsoft Macintosh PowerPoint</Application>
  <PresentationFormat>Экран (4:3)</PresentationFormat>
  <Paragraphs>83</Paragraphs>
  <Slides>11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Революция</vt:lpstr>
      <vt:lpstr>Изменение размеров массива </vt:lpstr>
      <vt:lpstr>Задачи</vt:lpstr>
      <vt:lpstr>Алгоритм сортировки выбором</vt:lpstr>
      <vt:lpstr>Сортировка выбором</vt:lpstr>
      <vt:lpstr>Задание</vt:lpstr>
      <vt:lpstr>Алгоритм сортировки «пузырьком»</vt:lpstr>
      <vt:lpstr>Сортировка пузырьком</vt:lpstr>
      <vt:lpstr>Задания</vt:lpstr>
      <vt:lpstr>Array sort для сортировки по возрастанию </vt:lpstr>
      <vt:lpstr>Алгоритм Шелла</vt:lpstr>
      <vt:lpstr>Алгоритм сортировки вставками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while </dc:title>
  <dc:creator>Иван</dc:creator>
  <cp:lastModifiedBy>Иван</cp:lastModifiedBy>
  <cp:revision>17</cp:revision>
  <dcterms:created xsi:type="dcterms:W3CDTF">2015-04-02T12:47:48Z</dcterms:created>
  <dcterms:modified xsi:type="dcterms:W3CDTF">2015-04-14T17:56:18Z</dcterms:modified>
</cp:coreProperties>
</file>