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720263" cy="64801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E266"/>
    <a:srgbClr val="CC66FF"/>
    <a:srgbClr val="DE0000"/>
    <a:srgbClr val="00CC00"/>
    <a:srgbClr val="00FF00"/>
    <a:srgbClr val="6DF4FB"/>
    <a:srgbClr val="CC3300"/>
    <a:srgbClr val="FF33CC"/>
    <a:srgbClr val="4CF2F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9" autoAdjust="0"/>
    <p:restoredTop sz="81883" autoAdjust="0"/>
  </p:normalViewPr>
  <p:slideViewPr>
    <p:cSldViewPr>
      <p:cViewPr varScale="1">
        <p:scale>
          <a:sx n="65" d="100"/>
          <a:sy n="65" d="100"/>
        </p:scale>
        <p:origin x="996" y="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5425" y="812800"/>
            <a:ext cx="710723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uk-UA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F5D21752-4EE3-4FA0-B69D-67CA844BB8C9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66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96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11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0001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12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921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575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603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712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42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350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55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557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926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650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10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382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0B1727-5FA6-4306-84AB-ED54A074DBE6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53E999-329A-4168-8ED2-687FC7158B8D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1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21550" y="258763"/>
            <a:ext cx="1911350" cy="5013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82738" y="258763"/>
            <a:ext cx="5586412" cy="50133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D1A349-9E5C-4A20-B8FC-64CFD8C63C41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8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8372D6-682E-46C1-A285-85C98A98E75D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0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B03506-57CA-41E7-BCE8-2FB342C3E310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0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8273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8638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3CE440-316B-4AED-A28C-711A54B8941D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49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AE4C38-B440-4367-8603-467D6D6C2D93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66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5CFCE2-F08B-4718-817A-6B63E7BA1D6F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9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F1C832-92F8-432F-BE55-73282944129E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3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C00E3DE-2A55-45C3-BC08-B3F048750470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2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B3D408-3E72-42E3-A8D5-5EAED9FF2E00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5025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258763"/>
            <a:ext cx="76501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516063"/>
            <a:ext cx="74549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52717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844925" y="5902325"/>
            <a:ext cx="3079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96912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19C9D381-8801-447B-9AEC-FF6AC3DA3FD3}" type="slidenum">
              <a:rPr lang="ru-RU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213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50505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97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50505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725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50505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8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143743"/>
            <a:ext cx="7650162" cy="461044"/>
          </a:xfrm>
        </p:spPr>
        <p:txBody>
          <a:bodyPr/>
          <a:lstStyle/>
          <a:p>
            <a:r>
              <a:rPr lang="ru-RU" smtClean="0"/>
              <a:t>Методы</a:t>
            </a:r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04787"/>
            <a:ext cx="7650162" cy="447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	</a:t>
            </a:r>
            <a:r>
              <a:rPr lang="ru-RU" b="1" smtClean="0"/>
              <a:t>Функция</a:t>
            </a:r>
            <a:r>
              <a:rPr lang="ru-RU" smtClean="0"/>
              <a:t> </a:t>
            </a:r>
            <a:r>
              <a:rPr lang="ru-RU"/>
              <a:t>— часть программы, имеющая собственное имя. Это имя можно использовать в программе как команду (такая команда называется вызовом функции). При вызове функции выполняются команды, из которых она состоит. Вызов функции может возвращать значение (аналогично операции) и поэтому может использоваться в выражении наряду с операциями.</a:t>
            </a:r>
          </a:p>
          <a:p>
            <a:pPr algn="just"/>
            <a:r>
              <a:rPr lang="ru-RU" smtClean="0"/>
              <a:t>	Функции </a:t>
            </a:r>
            <a:r>
              <a:rPr lang="ru-RU"/>
              <a:t>используются в программировании, чтобы уменьшить его сложность: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/>
              <a:t>Вместо </a:t>
            </a:r>
            <a:r>
              <a:rPr lang="ru-RU" smtClean="0"/>
              <a:t>непрерывной последовательности команд, </a:t>
            </a:r>
            <a:r>
              <a:rPr lang="ru-RU"/>
              <a:t>программу разбивают на подпрограммы, каждая из которых решает небольшую законченную задачу, а потом большая программа составляется из </a:t>
            </a:r>
            <a:r>
              <a:rPr lang="ru-RU" smtClean="0"/>
              <a:t>вызовов этих </a:t>
            </a:r>
            <a:r>
              <a:rPr lang="ru-RU"/>
              <a:t>подпрограмм </a:t>
            </a:r>
            <a:endParaRPr lang="ru-RU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Уменьшается </a:t>
            </a:r>
            <a:r>
              <a:rPr lang="ru-RU"/>
              <a:t>общее количество кода, потому что, как правило, одна функция используется в программе несколько </a:t>
            </a:r>
            <a:r>
              <a:rPr lang="ru-RU" smtClean="0"/>
              <a:t>раз.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Написанная однажды функция</a:t>
            </a:r>
            <a:r>
              <a:rPr lang="ru-RU"/>
              <a:t>, может быть включена в библиотеку функций и использоваться в других программах </a:t>
            </a:r>
            <a:r>
              <a:rPr lang="ru-RU" smtClean="0"/>
              <a:t>(например System.out.println() - входит </a:t>
            </a:r>
            <a:r>
              <a:rPr lang="ru-RU"/>
              <a:t>в </a:t>
            </a:r>
            <a:r>
              <a:rPr lang="ru-RU" smtClean="0"/>
              <a:t>библиотеку </a:t>
            </a:r>
            <a:r>
              <a:rPr lang="en-US" smtClean="0"/>
              <a:t>System</a:t>
            </a:r>
            <a:r>
              <a:rPr lang="ru-RU" smtClean="0"/>
              <a:t>).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5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10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1095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2800" smtClean="0"/>
              <a:t>Методы с переменным числом аргументов</a:t>
            </a:r>
            <a:endParaRPr lang="ru-RU" sz="2800"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82738" y="746393"/>
            <a:ext cx="7648575" cy="498739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badWay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</a:t>
            </a:r>
            <a:endParaRPr lang="ru-RU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Кол-во арг.: "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+</a:t>
            </a:r>
            <a:r>
              <a:rPr lang="ru-RU" smtClean="0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+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"Содержимое пусто"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);}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badWay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arg1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</a:t>
            </a:r>
            <a:endParaRPr lang="ru-RU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ru-RU" b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Кол-во арг:"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+</a:t>
            </a:r>
            <a:r>
              <a:rPr lang="ru-RU" smtClean="0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+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" 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Содержимое: 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+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arg1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badWay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arg1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arg2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arg3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ru-RU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ru-RU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"Количество аргументов: 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ru-RU">
                <a:solidFill>
                  <a:srgbClr val="FFFF00"/>
                </a:solidFill>
                <a:latin typeface="Consolas" panose="020B0609020204030204" pitchFamily="49" charset="0"/>
              </a:rPr>
              <a:t>3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" Содержимое: </a:t>
            </a:r>
            <a:r>
              <a:rPr lang="ru-RU" smtClean="0">
                <a:solidFill>
                  <a:srgbClr val="DC78DC"/>
                </a:solidFill>
                <a:latin typeface="Consolas" panose="020B0609020204030204" pitchFamily="49" charset="0"/>
              </a:rPr>
              <a:t>["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arg1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"] ["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arg2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"] ["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arg3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smtClean="0">
                <a:solidFill>
                  <a:srgbClr val="DC78DC"/>
                </a:solidFill>
                <a:latin typeface="Consolas" panose="020B0609020204030204" pitchFamily="49" charset="0"/>
              </a:rPr>
              <a:t>"]"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mtClean="0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//-- до 1.5</a:t>
            </a:r>
            <a:endParaRPr lang="ru-RU"/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oldWay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old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.print(</a:t>
            </a:r>
            <a:r>
              <a:rPr lang="en-US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Количество аргументов: 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old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length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" Содержимое: 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i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: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old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"["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"]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61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11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1095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2800" smtClean="0"/>
              <a:t>Методы с переменным числом аргументов</a:t>
            </a:r>
            <a:endParaRPr lang="ru-RU" sz="280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84325" y="791815"/>
            <a:ext cx="7648575" cy="31839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varargsWay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...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varargs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Количество аргументов: 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u="sng">
                <a:solidFill>
                  <a:srgbClr val="79ABFF"/>
                </a:solidFill>
                <a:latin typeface="Consolas" panose="020B0609020204030204" pitchFamily="49" charset="0"/>
              </a:rPr>
              <a:t>varargs</a:t>
            </a:r>
            <a:r>
              <a:rPr lang="en-US" u="sng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u="sng">
                <a:solidFill>
                  <a:srgbClr val="BED6FF"/>
                </a:solidFill>
                <a:latin typeface="Consolas" panose="020B0609020204030204" pitchFamily="49" charset="0"/>
              </a:rPr>
              <a:t>length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ru-RU">
                <a:solidFill>
                  <a:srgbClr val="DC78DC"/>
                </a:solidFill>
                <a:latin typeface="Consolas" panose="020B0609020204030204" pitchFamily="49" charset="0"/>
              </a:rPr>
              <a:t>" Содержимое: "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for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en-US" b="1" u="sng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u="sng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u="sng">
                <a:solidFill>
                  <a:srgbClr val="BED6FF"/>
                </a:solidFill>
                <a:latin typeface="Consolas" panose="020B0609020204030204" pitchFamily="49" charset="0"/>
              </a:rPr>
              <a:t>i</a:t>
            </a:r>
            <a:r>
              <a:rPr lang="en-US" b="1" u="sng">
                <a:solidFill>
                  <a:srgbClr val="D0D0D0"/>
                </a:solidFill>
                <a:latin typeface="Consolas" panose="020B0609020204030204" pitchFamily="49" charset="0"/>
              </a:rPr>
              <a:t> : </a:t>
            </a:r>
            <a:r>
              <a:rPr lang="en-US" b="1" u="sng">
                <a:solidFill>
                  <a:srgbClr val="79ABFF"/>
                </a:solidFill>
                <a:latin typeface="Consolas" panose="020B0609020204030204" pitchFamily="49" charset="0"/>
              </a:rPr>
              <a:t>varargs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"["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"] 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varargsWay2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u="sng" smtClean="0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 u="sng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u="sng" smtClean="0">
                <a:solidFill>
                  <a:srgbClr val="79ABFF"/>
                </a:solidFill>
                <a:latin typeface="Consolas" panose="020B0609020204030204" pitchFamily="49" charset="0"/>
              </a:rPr>
              <a:t>arg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... </a:t>
            </a:r>
            <a:r>
              <a:rPr lang="en-US" b="1" smtClean="0">
                <a:solidFill>
                  <a:srgbClr val="79ABFF"/>
                </a:solidFill>
                <a:latin typeface="Consolas" panose="020B0609020204030204" pitchFamily="49" charset="0"/>
              </a:rPr>
              <a:t>varargs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smtClean="0">
                <a:solidFill>
                  <a:srgbClr val="79ABFF"/>
                </a:solidFill>
                <a:latin typeface="Consolas" panose="020B0609020204030204" pitchFamily="49" charset="0"/>
              </a:rPr>
              <a:t>arg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i="1" smtClean="0">
                <a:solidFill>
                  <a:srgbClr val="BED6FF"/>
                </a:solidFill>
                <a:latin typeface="Consolas" panose="020B0609020204030204" pitchFamily="49" charset="0"/>
              </a:rPr>
              <a:t>	</a:t>
            </a:r>
            <a:r>
              <a:rPr lang="en-US" i="1" smtClean="0">
                <a:solidFill>
                  <a:srgbClr val="BED6FF"/>
                </a:solidFill>
                <a:latin typeface="Consolas" panose="020B0609020204030204" pitchFamily="49" charset="0"/>
              </a:rPr>
              <a:t>varargsWay</a:t>
            </a:r>
            <a:r>
              <a:rPr lang="en-US" i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i="1" smtClean="0">
                <a:solidFill>
                  <a:srgbClr val="79ABFF"/>
                </a:solidFill>
                <a:latin typeface="Consolas" panose="020B0609020204030204" pitchFamily="49" charset="0"/>
              </a:rPr>
              <a:t>varargs</a:t>
            </a:r>
            <a:r>
              <a:rPr lang="en-US" i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77044" y="4048995"/>
            <a:ext cx="7648575" cy="16381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BED6FF"/>
                </a:solidFill>
                <a:latin typeface="Consolas" panose="020B0609020204030204" pitchFamily="49" charset="0"/>
              </a:rPr>
              <a:t>varargsWay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i="1">
                <a:solidFill>
                  <a:srgbClr val="BED6FF"/>
                </a:solidFill>
                <a:latin typeface="Consolas" panose="020B0609020204030204" pitchFamily="49" charset="0"/>
              </a:rPr>
              <a:t>varargsWay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i="1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i="1">
                <a:solidFill>
                  <a:srgbClr val="FFFF00"/>
                </a:solidFill>
                <a:latin typeface="Consolas" panose="020B0609020204030204" pitchFamily="49" charset="0"/>
              </a:rPr>
              <a:t>56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i="1">
                <a:solidFill>
                  <a:srgbClr val="FFFF00"/>
                </a:solidFill>
                <a:latin typeface="Consolas" panose="020B0609020204030204" pitchFamily="49" charset="0"/>
              </a:rPr>
              <a:t>90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i="1">
                <a:solidFill>
                  <a:srgbClr val="BED6FF"/>
                </a:solidFill>
                <a:latin typeface="Consolas" panose="020B0609020204030204" pitchFamily="49" charset="0"/>
              </a:rPr>
              <a:t>varargsWay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i="1">
                <a:solidFill>
                  <a:srgbClr val="FFFF00"/>
                </a:solidFill>
                <a:latin typeface="Consolas" panose="020B0609020204030204" pitchFamily="49" charset="0"/>
              </a:rPr>
              <a:t>89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i="1">
                <a:solidFill>
                  <a:srgbClr val="FFFF00"/>
                </a:solidFill>
                <a:latin typeface="Consolas" panose="020B0609020204030204" pitchFamily="49" charset="0"/>
              </a:rPr>
              <a:t>34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i="1">
                <a:solidFill>
                  <a:srgbClr val="FFFF00"/>
                </a:solidFill>
                <a:latin typeface="Consolas" panose="020B0609020204030204" pitchFamily="49" charset="0"/>
              </a:rPr>
              <a:t>77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i="1">
                <a:solidFill>
                  <a:srgbClr val="FFFF00"/>
                </a:solidFill>
                <a:latin typeface="Consolas" panose="020B0609020204030204" pitchFamily="49" charset="0"/>
              </a:rPr>
              <a:t>44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b="1" i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i="1">
                <a:solidFill>
                  <a:srgbClr val="BED6FF"/>
                </a:solidFill>
                <a:latin typeface="Consolas" panose="020B0609020204030204" pitchFamily="49" charset="0"/>
              </a:rPr>
              <a:t>varargsWay2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i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i="1">
                <a:solidFill>
                  <a:srgbClr val="DC78DC"/>
                </a:solidFill>
                <a:latin typeface="Consolas" panose="020B0609020204030204" pitchFamily="49" charset="0"/>
              </a:rPr>
              <a:t>Превед"</a:t>
            </a:r>
            <a:r>
              <a:rPr lang="ru-RU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i="1">
                <a:solidFill>
                  <a:srgbClr val="BED6FF"/>
                </a:solidFill>
                <a:latin typeface="Consolas" panose="020B0609020204030204" pitchFamily="49" charset="0"/>
              </a:rPr>
              <a:t>varargsWay2</a:t>
            </a:r>
            <a:r>
              <a:rPr lang="en-US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i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i="1">
                <a:solidFill>
                  <a:srgbClr val="DC78DC"/>
                </a:solidFill>
                <a:latin typeface="Consolas" panose="020B0609020204030204" pitchFamily="49" charset="0"/>
              </a:rPr>
              <a:t>Превед"</a:t>
            </a:r>
            <a:r>
              <a:rPr lang="ru-RU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ru-RU" i="1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ru-RU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ru-RU" i="1">
                <a:solidFill>
                  <a:srgbClr val="FFFF00"/>
                </a:solidFill>
                <a:latin typeface="Consolas" panose="020B0609020204030204" pitchFamily="49" charset="0"/>
              </a:rPr>
              <a:t>23</a:t>
            </a:r>
            <a:r>
              <a:rPr lang="ru-RU" i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ru-RU" i="1">
                <a:solidFill>
                  <a:srgbClr val="FFFF00"/>
                </a:solidFill>
                <a:latin typeface="Consolas" panose="020B0609020204030204" pitchFamily="49" charset="0"/>
              </a:rPr>
              <a:t>45</a:t>
            </a:r>
            <a:r>
              <a:rPr lang="ru-RU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8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12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1095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2800" smtClean="0"/>
              <a:t>Методы с переменным числом аргументов</a:t>
            </a:r>
            <a:endParaRPr lang="ru-RU" sz="280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84325" y="791815"/>
            <a:ext cx="7648575" cy="16381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varargsWay3</a:t>
            </a:r>
            <a:r>
              <a:rPr lang="ru-RU" b="1" smtClean="0">
                <a:solidFill>
                  <a:srgbClr val="BED6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arg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... </a:t>
            </a:r>
            <a:r>
              <a:rPr lang="en-US" b="1" smtClean="0">
                <a:solidFill>
                  <a:srgbClr val="79ABFF"/>
                </a:solidFill>
                <a:latin typeface="Consolas" panose="020B0609020204030204" pitchFamily="49" charset="0"/>
              </a:rPr>
              <a:t>varargs</a:t>
            </a:r>
            <a:r>
              <a:rPr lang="ru-RU" b="1" smtClean="0">
                <a:solidFill>
                  <a:srgbClr val="79ABFF"/>
                </a:solidFill>
                <a:latin typeface="Consolas" panose="020B0609020204030204" pitchFamily="49" charset="0"/>
              </a:rPr>
              <a:t> </a:t>
            </a:r>
            <a:r>
              <a:rPr lang="en-US" b="1" strike="sngStrike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ru-RU" b="1" strike="sngStrike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strike="sngStrike" smtClean="0">
                <a:solidFill>
                  <a:srgbClr val="FF0000"/>
                </a:solidFill>
                <a:latin typeface="Consolas" panose="020B0609020204030204" pitchFamily="49" charset="0"/>
              </a:rPr>
              <a:t>boolean </a:t>
            </a:r>
            <a:r>
              <a:rPr lang="en-US" b="1" strike="sngStrike">
                <a:solidFill>
                  <a:srgbClr val="FF0000"/>
                </a:solidFill>
                <a:latin typeface="Consolas" panose="020B0609020204030204" pitchFamily="49" charset="0"/>
              </a:rPr>
              <a:t>arg2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{}</a:t>
            </a:r>
          </a:p>
          <a:p>
            <a:endParaRPr lang="en-US" b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varargsWay3</a:t>
            </a:r>
            <a:endParaRPr lang="ru-RU" b="1" smtClean="0">
              <a:solidFill>
                <a:srgbClr val="BED6FF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arg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 u="sng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ru-RU" b="1" u="sng" smtClean="0">
                <a:solidFill>
                  <a:srgbClr val="00D0D0"/>
                </a:solidFill>
                <a:latin typeface="Consolas" panose="020B0609020204030204" pitchFamily="49" charset="0"/>
              </a:rPr>
              <a:t> </a:t>
            </a:r>
            <a:r>
              <a:rPr lang="en-US" b="1" u="sng" smtClean="0">
                <a:solidFill>
                  <a:srgbClr val="D0D0D0"/>
                </a:solidFill>
                <a:latin typeface="Consolas" panose="020B0609020204030204" pitchFamily="49" charset="0"/>
              </a:rPr>
              <a:t>... </a:t>
            </a:r>
            <a:r>
              <a:rPr lang="en-US" b="1" u="sng" smtClean="0">
                <a:solidFill>
                  <a:srgbClr val="79ABFF"/>
                </a:solidFill>
                <a:latin typeface="Consolas" panose="020B0609020204030204" pitchFamily="49" charset="0"/>
              </a:rPr>
              <a:t>varargs</a:t>
            </a:r>
            <a:r>
              <a:rPr lang="ru-RU" b="1" u="sng" smtClean="0">
                <a:solidFill>
                  <a:srgbClr val="79ABFF"/>
                </a:solidFill>
                <a:latin typeface="Consolas" panose="020B0609020204030204" pitchFamily="49" charset="0"/>
              </a:rPr>
              <a:t> </a:t>
            </a:r>
            <a:r>
              <a:rPr lang="en-US" b="1" strike="sngStrike" smtClean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b="1" strike="sngStrike">
                <a:solidFill>
                  <a:srgbClr val="FF0000"/>
                </a:solidFill>
                <a:latin typeface="Consolas" panose="020B0609020204030204" pitchFamily="49" charset="0"/>
              </a:rPr>
              <a:t>float ... arg2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{}</a:t>
            </a:r>
          </a:p>
        </p:txBody>
      </p:sp>
    </p:spTree>
    <p:extLst>
      <p:ext uri="{BB962C8B-B14F-4D97-AF65-F5344CB8AC3E}">
        <p14:creationId xmlns:p14="http://schemas.microsoft.com/office/powerpoint/2010/main" val="228608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Практика</a:t>
            </a:r>
            <a:endParaRPr lang="ru-RU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58522" y="670646"/>
            <a:ext cx="7674378" cy="472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mtClean="0"/>
              <a:t>Создать метод вывода на консоль погодных условий. В метод передаётся температура (в градусах Цельсия) и скорость ветра. На консоль выдаётся строки типа: «Холодно, небольшой ветер», «Тепло, безветренно» и т.п.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mtClean="0"/>
              <a:t>Создать метод проверяющий, что у переданного числа первая цифра равна последней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mtClean="0"/>
              <a:t>Создать метод, вычисляющий факториал числа (</a:t>
            </a:r>
            <a:r>
              <a:rPr lang="en-US" smtClean="0"/>
              <a:t>n!= 1 * 2 * 3 * 4….* n)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mtClean="0"/>
              <a:t>Создать метод, подсчитывающий количество вхождения подстрок в строку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mtClean="0"/>
              <a:t>Создать метод вычисляющий количество дней в месяце определённого года (с учётом високосности года)</a:t>
            </a:r>
            <a:endParaRPr lang="en-US" smtClean="0"/>
          </a:p>
          <a:p>
            <a:pPr marL="342900" indent="-342900" algn="just">
              <a:buFont typeface="+mj-lt"/>
              <a:buAutoNum type="arabicPeriod"/>
            </a:pPr>
            <a:r>
              <a:rPr lang="ru-RU"/>
              <a:t>Путешественник проходит каждый день несколько километров. Создать метод, выводящий на экран его путь с начала путешествия(в виде "День №1 : 10км; День №2 : 7км; День №3 : 13км; "). Метод должен работать для любого количества дней путешествия. </a:t>
            </a:r>
            <a:endParaRPr lang="en-US" smtClean="0"/>
          </a:p>
          <a:p>
            <a:pPr marL="342900" indent="-342900" algn="just">
              <a:buFont typeface="+mj-lt"/>
              <a:buAutoNum type="arabicPeriod"/>
            </a:pPr>
            <a:r>
              <a:rPr lang="ru-RU"/>
              <a:t>Создать </a:t>
            </a:r>
            <a:r>
              <a:rPr lang="ru-RU" smtClean="0"/>
              <a:t>метод</a:t>
            </a:r>
            <a:r>
              <a:rPr lang="en-US" smtClean="0"/>
              <a:t> </a:t>
            </a:r>
            <a:r>
              <a:rPr lang="ru-RU" smtClean="0"/>
              <a:t>сравнивающий (лексиграфически) две строки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63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Практика</a:t>
            </a:r>
            <a:endParaRPr lang="ru-RU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58522" y="670646"/>
            <a:ext cx="7674378" cy="447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8"/>
            </a:pPr>
            <a:r>
              <a:rPr lang="ru-RU"/>
              <a:t>Создать метод, возвращающий true, если заданное число находится "повсюду" в целочисленном массиве. Под "повсюду" подразумевается, что при рассмотрении любой пары рядом стоящих элементов массива, одним из элементов будет искомое число, т.е.</a:t>
            </a:r>
          </a:p>
          <a:p>
            <a:pPr algn="just"/>
            <a:r>
              <a:rPr lang="ru-RU"/>
              <a:t>	</a:t>
            </a:r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isEverywhere({1, 2, 1, 3}, 1) → true</a:t>
            </a:r>
          </a:p>
          <a:p>
            <a:pPr algn="just"/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	isEverywhere({1, 2, 1, 3}, 2) → false</a:t>
            </a:r>
          </a:p>
          <a:p>
            <a:pPr algn="just"/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	isEverywhere({1, 2, 1, 3, 4}, 1) → false</a:t>
            </a:r>
          </a:p>
          <a:p>
            <a:pPr marL="342900" indent="-342900" algn="just">
              <a:buFont typeface="+mj-lt"/>
              <a:buAutoNum type="arabicPeriod" startAt="9"/>
            </a:pPr>
            <a:r>
              <a:rPr lang="ru-RU"/>
              <a:t>Создать метод, проверяющий, может ли массив быть "сбалансированным", т.е. разделённым на две части в каком-то месте, таким образом, чтобы сумма элементов одной части равнялась </a:t>
            </a:r>
            <a:r>
              <a:rPr lang="ru-RU" smtClean="0"/>
              <a:t>с</a:t>
            </a:r>
            <a:r>
              <a:rPr lang="ru-RU"/>
              <a:t>у</a:t>
            </a:r>
            <a:r>
              <a:rPr lang="ru-RU" smtClean="0"/>
              <a:t>мме </a:t>
            </a:r>
            <a:r>
              <a:rPr lang="ru-RU"/>
              <a:t>элементов </a:t>
            </a:r>
            <a:r>
              <a:rPr lang="ru-RU" smtClean="0"/>
              <a:t>второй. Т.е</a:t>
            </a:r>
            <a:r>
              <a:rPr lang="ru-RU"/>
              <a:t>. </a:t>
            </a:r>
          </a:p>
          <a:p>
            <a:pPr algn="just"/>
            <a:r>
              <a:rPr lang="ru-RU"/>
              <a:t>	</a:t>
            </a:r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{ 1, 1, 1, 2, 1 }; // true</a:t>
            </a:r>
          </a:p>
          <a:p>
            <a:pPr algn="just"/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	{ 1, 2, 3, 1, 0, 1, 3 }; // false</a:t>
            </a:r>
          </a:p>
          <a:p>
            <a:pPr algn="just"/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	{ 1, 1, 1, 1, 4 }; // true</a:t>
            </a:r>
          </a:p>
          <a:p>
            <a:pPr marL="342900" indent="-342900" algn="just">
              <a:buFont typeface="+mj-lt"/>
              <a:buAutoNum type="arabicPeriod" startAt="10"/>
            </a:pPr>
            <a:r>
              <a:rPr lang="ru-RU" smtClean="0"/>
              <a:t>Реализовать </a:t>
            </a:r>
            <a:r>
              <a:rPr lang="ru-RU"/>
              <a:t>метод быстрой сортировки одномерного массива с помощью рекурсивного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32074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143743"/>
            <a:ext cx="7650162" cy="461044"/>
          </a:xfrm>
        </p:spPr>
        <p:txBody>
          <a:bodyPr/>
          <a:lstStyle/>
          <a:p>
            <a:r>
              <a:rPr lang="ru-RU" smtClean="0"/>
              <a:t>Методы</a:t>
            </a:r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300291" y="757187"/>
            <a:ext cx="1981249" cy="215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command1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command2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>
                <a:solidFill>
                  <a:schemeClr val="accent2"/>
                </a:solidFill>
              </a:rPr>
              <a:t>myFunction()</a:t>
            </a:r>
            <a:r>
              <a:rPr lang="en-US" i="1">
                <a:solidFill>
                  <a:schemeClr val="accent2"/>
                </a:solidFill>
              </a:rPr>
              <a:t> </a:t>
            </a:r>
            <a:r>
              <a:rPr lang="en-US" smtClean="0"/>
              <a:t>command6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>
                <a:solidFill>
                  <a:schemeClr val="accent2"/>
                </a:solidFill>
              </a:rPr>
              <a:t>myFunction()</a:t>
            </a:r>
            <a:r>
              <a:rPr lang="en-US" i="1">
                <a:solidFill>
                  <a:schemeClr val="accent2"/>
                </a:solidFill>
              </a:rPr>
              <a:t> </a:t>
            </a:r>
            <a:r>
              <a:rPr lang="en-US" smtClean="0"/>
              <a:t>command7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command8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>
                <a:solidFill>
                  <a:schemeClr val="accent2"/>
                </a:solidFill>
              </a:rPr>
              <a:t>myFunction()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039655" y="757187"/>
            <a:ext cx="1872208" cy="1380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smtClean="0">
                <a:solidFill>
                  <a:schemeClr val="accent2"/>
                </a:solidFill>
              </a:rPr>
              <a:t>myFunction()</a:t>
            </a:r>
            <a:r>
              <a:rPr lang="en-US" i="1" smtClean="0">
                <a:solidFill>
                  <a:schemeClr val="accent2"/>
                </a:solidFill>
              </a:rPr>
              <a:t> {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smtClean="0">
                <a:solidFill>
                  <a:schemeClr val="accent2"/>
                </a:solidFill>
              </a:rPr>
              <a:t>command3</a:t>
            </a:r>
            <a:endParaRPr lang="en-US" i="1">
              <a:solidFill>
                <a:schemeClr val="accent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>
                <a:solidFill>
                  <a:schemeClr val="accent2"/>
                </a:solidFill>
              </a:rPr>
              <a:t>command4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smtClean="0">
                <a:solidFill>
                  <a:schemeClr val="accent2"/>
                </a:solidFill>
              </a:rPr>
              <a:t>command5</a:t>
            </a:r>
          </a:p>
          <a:p>
            <a:pPr algn="just"/>
            <a:r>
              <a:rPr lang="en-US" i="1">
                <a:solidFill>
                  <a:schemeClr val="accent2"/>
                </a:solidFill>
              </a:rPr>
              <a:t>}</a:t>
            </a:r>
            <a:endParaRPr lang="en-US" i="1">
              <a:solidFill>
                <a:schemeClr val="accent2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35138" y="757187"/>
            <a:ext cx="1981249" cy="395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command1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command2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 smtClean="0"/>
              <a:t>command3</a:t>
            </a:r>
            <a:endParaRPr lang="en-US" b="1" i="1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 smtClean="0"/>
              <a:t>command4</a:t>
            </a:r>
            <a:endParaRPr lang="en-US" b="1" i="1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 smtClean="0"/>
              <a:t>command5</a:t>
            </a:r>
            <a:endParaRPr lang="en-US" b="1" i="1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command6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/>
              <a:t>command3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/>
              <a:t>command4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/>
              <a:t>command5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command7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command8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/>
              <a:t>command3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/>
              <a:t>command4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/>
              <a:t>command5</a:t>
            </a:r>
          </a:p>
          <a:p>
            <a:pPr algn="just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83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mtClean="0"/>
              <a:t>Методы</a:t>
            </a: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600176" y="676817"/>
            <a:ext cx="7650162" cy="447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mtClean="0"/>
              <a:t>	</a:t>
            </a:r>
            <a:r>
              <a:rPr lang="ru-RU" b="1" smtClean="0"/>
              <a:t>Метод</a:t>
            </a:r>
            <a:r>
              <a:rPr lang="ru-RU" smtClean="0"/>
              <a:t> </a:t>
            </a:r>
            <a:r>
              <a:rPr lang="ru-RU"/>
              <a:t>— это функция, являющаяся частью некоторого класса, которая может выполнять операции над данными этого класса. В языке Java вся программа состоит только из классов и функции могут описываться только внутри них. </a:t>
            </a:r>
            <a:r>
              <a:rPr lang="ru-RU" smtClean="0"/>
              <a:t>Поэтому </a:t>
            </a:r>
            <a:r>
              <a:rPr lang="ru-RU"/>
              <a:t>все функции в языке Java являются методами</a:t>
            </a:r>
            <a:r>
              <a:rPr lang="ru-RU" smtClean="0"/>
              <a:t>.</a:t>
            </a:r>
          </a:p>
          <a:p>
            <a:pPr algn="just"/>
            <a:endParaRPr lang="ru-RU"/>
          </a:p>
          <a:p>
            <a:pPr algn="just"/>
            <a:r>
              <a:rPr lang="ru-RU" smtClean="0"/>
              <a:t>	Для </a:t>
            </a:r>
            <a:r>
              <a:rPr lang="ru-RU"/>
              <a:t>того, чтобы использовать в программе собственный метод, его необходимо объявить.</a:t>
            </a:r>
          </a:p>
          <a:p>
            <a:pPr algn="just"/>
            <a:r>
              <a:rPr lang="ru-RU"/>
              <a:t>При объявлении метода </a:t>
            </a:r>
            <a:r>
              <a:rPr lang="ru-RU" smtClean="0"/>
              <a:t>указывается: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Модификаторы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smtClean="0"/>
              <a:t>Тип </a:t>
            </a:r>
            <a:r>
              <a:rPr lang="ru-RU" b="1"/>
              <a:t>значения</a:t>
            </a:r>
            <a:r>
              <a:rPr lang="ru-RU"/>
              <a:t>, которое будет возвращено после выполнения метода в программу. Если значение возвращать не нужно, указывается ключевое слово </a:t>
            </a:r>
            <a:r>
              <a:rPr lang="ru-RU" i="1"/>
              <a:t>void</a:t>
            </a:r>
            <a:r>
              <a:rPr lang="ru-RU"/>
              <a:t>. </a:t>
            </a:r>
            <a:endParaRPr lang="ru-RU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smtClean="0"/>
              <a:t>Имя </a:t>
            </a:r>
            <a:r>
              <a:rPr lang="ru-RU" b="1"/>
              <a:t>метода</a:t>
            </a:r>
            <a:r>
              <a:rPr lang="ru-RU"/>
              <a:t>. После имени метода в </a:t>
            </a:r>
            <a:r>
              <a:rPr lang="ru-RU" b="1"/>
              <a:t>круглых скобках</a:t>
            </a:r>
            <a:r>
              <a:rPr lang="ru-RU"/>
              <a:t> указывается список параметров (может быть пустым</a:t>
            </a:r>
            <a:r>
              <a:rPr lang="ru-RU" smtClean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Тело метода — </a:t>
            </a:r>
            <a:r>
              <a:rPr lang="ru-RU"/>
              <a:t>в </a:t>
            </a:r>
            <a:r>
              <a:rPr lang="ru-RU" b="1"/>
              <a:t>фигурных скобках </a:t>
            </a:r>
            <a:r>
              <a:rPr lang="ru-RU"/>
              <a:t>— команды, </a:t>
            </a:r>
            <a:r>
              <a:rPr lang="ru-RU" smtClean="0"/>
              <a:t>выполняющиеся при вызове метода</a:t>
            </a: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600176" y="5155110"/>
            <a:ext cx="7704856" cy="865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i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myM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ethod</a:t>
            </a:r>
            <a:r>
              <a:rPr lang="ru-RU" b="1" smtClean="0">
                <a:solidFill>
                  <a:srgbClr val="BED6FF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par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…</a:t>
            </a:r>
            <a:endParaRPr lang="en-US" b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/>
          </a:p>
        </p:txBody>
      </p:sp>
      <p:sp>
        <p:nvSpPr>
          <p:cNvPr id="7" name="Скругленная прямоугольная выноска 6"/>
          <p:cNvSpPr/>
          <p:nvPr/>
        </p:nvSpPr>
        <p:spPr bwMode="auto">
          <a:xfrm>
            <a:off x="3194785" y="3996171"/>
            <a:ext cx="2016224" cy="288032"/>
          </a:xfrm>
          <a:prstGeom prst="wedgeRoundRectCallout">
            <a:avLst>
              <a:gd name="adj1" fmla="val -83902"/>
              <a:gd name="adj2" fmla="val 376551"/>
              <a:gd name="adj3" fmla="val 16667"/>
            </a:avLst>
          </a:prstGeom>
          <a:solidFill>
            <a:srgbClr val="00B8FF">
              <a:alpha val="6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</a:rPr>
              <a:t>модификаторы</a:t>
            </a:r>
          </a:p>
        </p:txBody>
      </p:sp>
      <p:sp>
        <p:nvSpPr>
          <p:cNvPr id="8" name="Скругленная прямоугольная выноска 7"/>
          <p:cNvSpPr/>
          <p:nvPr/>
        </p:nvSpPr>
        <p:spPr bwMode="auto">
          <a:xfrm>
            <a:off x="5220171" y="2592015"/>
            <a:ext cx="2016224" cy="936104"/>
          </a:xfrm>
          <a:prstGeom prst="wedgeRoundRectCallout">
            <a:avLst>
              <a:gd name="adj1" fmla="val -107310"/>
              <a:gd name="adj2" fmla="val 222939"/>
              <a:gd name="adj3" fmla="val 16667"/>
            </a:avLst>
          </a:prstGeom>
          <a:solidFill>
            <a:srgbClr val="00B8FF">
              <a:alpha val="6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ru-RU" smtClean="0"/>
              <a:t>тип возвращаемого значения</a:t>
            </a: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 bwMode="auto">
          <a:xfrm>
            <a:off x="5940251" y="3633046"/>
            <a:ext cx="2016224" cy="363125"/>
          </a:xfrm>
          <a:prstGeom prst="wedgeRoundRectCallout">
            <a:avLst>
              <a:gd name="adj1" fmla="val -97557"/>
              <a:gd name="adj2" fmla="val 375299"/>
              <a:gd name="adj3" fmla="val 16667"/>
            </a:avLst>
          </a:prstGeom>
          <a:solidFill>
            <a:srgbClr val="00B8FF">
              <a:alpha val="6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ru-RU" smtClean="0"/>
              <a:t>имя метода</a:t>
            </a: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 bwMode="auto">
          <a:xfrm>
            <a:off x="6588323" y="4299120"/>
            <a:ext cx="2016224" cy="363125"/>
          </a:xfrm>
          <a:prstGeom prst="wedgeRoundRectCallout">
            <a:avLst>
              <a:gd name="adj1" fmla="val -77563"/>
              <a:gd name="adj2" fmla="val 180346"/>
              <a:gd name="adj3" fmla="val 16667"/>
            </a:avLst>
          </a:prstGeom>
          <a:solidFill>
            <a:srgbClr val="00B8FF">
              <a:alpha val="6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ru-RU" smtClean="0"/>
              <a:t>параметры</a:t>
            </a: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 bwMode="auto">
          <a:xfrm>
            <a:off x="6959151" y="5256289"/>
            <a:ext cx="2016224" cy="561787"/>
          </a:xfrm>
          <a:prstGeom prst="wedgeRoundRectCallout">
            <a:avLst>
              <a:gd name="adj1" fmla="val -281404"/>
              <a:gd name="adj2" fmla="val -6923"/>
              <a:gd name="adj3" fmla="val 16667"/>
            </a:avLst>
          </a:prstGeom>
          <a:solidFill>
            <a:srgbClr val="00B8FF">
              <a:alpha val="6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ru-RU" smtClean="0"/>
              <a:t>тело метода (команды)</a:t>
            </a: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83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143743"/>
            <a:ext cx="7650162" cy="461044"/>
          </a:xfrm>
        </p:spPr>
        <p:txBody>
          <a:bodyPr/>
          <a:lstStyle/>
          <a:p>
            <a:r>
              <a:rPr lang="ru-RU" smtClean="0"/>
              <a:t>Методы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604787"/>
            <a:ext cx="7650161" cy="318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	</a:t>
            </a:r>
            <a:r>
              <a:rPr lang="ru-RU" b="1" smtClean="0"/>
              <a:t>Параметры</a:t>
            </a:r>
            <a:r>
              <a:rPr lang="ru-RU" smtClean="0"/>
              <a:t> </a:t>
            </a:r>
            <a:r>
              <a:rPr lang="ru-RU"/>
              <a:t>— это данные, которые нужны методу для работы. Например, метод, рисующий круг, должен получить радиус и координаты центра круга. </a:t>
            </a:r>
            <a:endParaRPr lang="ru-RU" smtClean="0"/>
          </a:p>
          <a:p>
            <a:pPr algn="just"/>
            <a:r>
              <a:rPr lang="ru-RU"/>
              <a:t>	</a:t>
            </a:r>
            <a:r>
              <a:rPr lang="ru-RU" smtClean="0"/>
              <a:t>Описание </a:t>
            </a:r>
            <a:r>
              <a:rPr lang="ru-RU"/>
              <a:t>каждого параметра аналогично объявлению переменной (тип, а затем идентификатор — имя параметра). Параметры перечисляются через запятую.</a:t>
            </a:r>
          </a:p>
          <a:p>
            <a:pPr algn="just"/>
            <a:endParaRPr lang="ru-RU" smtClean="0"/>
          </a:p>
          <a:p>
            <a:pPr algn="just"/>
            <a:r>
              <a:rPr lang="ru-RU"/>
              <a:t>	</a:t>
            </a:r>
            <a:r>
              <a:rPr lang="ru-RU" smtClean="0"/>
              <a:t>В </a:t>
            </a:r>
            <a:r>
              <a:rPr lang="ru-RU"/>
              <a:t>теле метода, возвращающего значение, должна быть команда </a:t>
            </a:r>
            <a:r>
              <a:rPr lang="ru-RU" b="1"/>
              <a:t>return</a:t>
            </a:r>
            <a:r>
              <a:rPr lang="ru-RU"/>
              <a:t>, после которой через пробел указывается выражение соответствующего типа. Эта команда заканчивает работу метода и передает указанное выражение в качестве возвращаемого значения основной программе — в то место, откуда метод был </a:t>
            </a:r>
            <a:r>
              <a:rPr lang="ru-RU" smtClean="0"/>
              <a:t>вызван.</a:t>
            </a: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606620" y="3744143"/>
            <a:ext cx="7626279" cy="13805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00D0D0"/>
                </a:solidFill>
                <a:highlight>
                  <a:srgbClr val="202030"/>
                </a:highlight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highlight>
                  <a:srgbClr val="202030"/>
                </a:highlight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highlight>
                  <a:srgbClr val="202030"/>
                </a:highlight>
                <a:latin typeface="Consolas" panose="020B0609020204030204" pitchFamily="49" charset="0"/>
              </a:rPr>
              <a:t>returnIntValueMethod</a:t>
            </a:r>
            <a:r>
              <a:rPr lang="en-US" b="1">
                <a:solidFill>
                  <a:srgbClr val="D0D0D0"/>
                </a:solidFill>
                <a:highlight>
                  <a:srgbClr val="202030"/>
                </a:highlight>
                <a:latin typeface="Consolas" panose="020B0609020204030204" pitchFamily="49" charset="0"/>
              </a:rPr>
              <a:t>() {</a:t>
            </a:r>
            <a:endParaRPr lang="ru-RU"/>
          </a:p>
          <a:p>
            <a:endParaRPr lang="ru-RU" b="1" smtClean="0">
              <a:solidFill>
                <a:srgbClr val="00D0D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returnStrinMethod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par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  <a:endParaRPr lang="ru-RU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massivMin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mass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</a:t>
            </a: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606620" y="5256311"/>
            <a:ext cx="7626279" cy="865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154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"the string with parameter 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par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endParaRPr lang="ru-RU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b="1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mass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minin</a:t>
            </a:r>
            <a:r>
              <a:rPr lang="en-US" b="1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];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71735"/>
            <a:ext cx="7650162" cy="461044"/>
          </a:xfrm>
        </p:spPr>
        <p:txBody>
          <a:bodyPr/>
          <a:lstStyle/>
          <a:p>
            <a:r>
              <a:rPr lang="ru-RU" smtClean="0"/>
              <a:t>Методы</a:t>
            </a:r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532779"/>
            <a:ext cx="7650162" cy="57602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u="sng" smtClean="0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noReturnMethod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"Do something</a:t>
            </a:r>
            <a:r>
              <a:rPr lang="en-US" b="1" i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r>
              <a:rPr lang="ru-RU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 u="sng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returnIntValueMethod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  <a:r>
              <a:rPr lang="en-US" b="1" u="sng" smtClean="0">
                <a:solidFill>
                  <a:srgbClr val="00D0D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154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 b="1" smtClean="0">
              <a:solidFill>
                <a:srgbClr val="00D0D0"/>
              </a:solidFill>
              <a:latin typeface="Consolas" panose="020B0609020204030204" pitchFamily="49" charset="0"/>
            </a:endParaRPr>
          </a:p>
          <a:p>
            <a:r>
              <a:rPr lang="en-US" b="1" u="sng" smtClean="0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returnStringValueParametersMethod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par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		 {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"the string with parameter 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par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 u="sng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massivMin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 smtClean="0">
                <a:solidFill>
                  <a:srgbClr val="79ABFF"/>
                </a:solidFill>
                <a:latin typeface="Consolas" panose="020B0609020204030204" pitchFamily="49" charset="0"/>
              </a:rPr>
              <a:t>mass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min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mass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minin</a:t>
            </a:r>
            <a:r>
              <a:rPr lang="ru-RU" b="1" smtClean="0">
                <a:solidFill>
                  <a:srgbClr val="BED6FF"/>
                </a:solidFill>
                <a:latin typeface="Consolas" panose="020B0609020204030204" pitchFamily="49" charset="0"/>
              </a:rPr>
              <a:t>=0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endParaRPr lang="en-US" b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nn-NO" b="1" smtClean="0">
                <a:solidFill>
                  <a:srgbClr val="00D0D0"/>
                </a:solidFill>
                <a:latin typeface="Consolas" panose="020B0609020204030204" pitchFamily="49" charset="0"/>
              </a:rPr>
              <a:t>for</a:t>
            </a:r>
            <a:r>
              <a:rPr lang="nn-NO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nn-NO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nn-NO" b="1">
                <a:solidFill>
                  <a:srgbClr val="BED6FF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nn-NO" b="1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nn-NO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&lt; </a:t>
            </a:r>
            <a:r>
              <a:rPr lang="nn-NO" b="1">
                <a:solidFill>
                  <a:srgbClr val="79ABFF"/>
                </a:solidFill>
                <a:latin typeface="Consolas" panose="020B0609020204030204" pitchFamily="49" charset="0"/>
              </a:rPr>
              <a:t>mass.length</a:t>
            </a:r>
            <a:r>
              <a:rPr lang="nn-NO" b="1" smtClean="0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nn-NO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mass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] &lt;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min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79ABFF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min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mass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 smtClean="0">
                <a:solidFill>
                  <a:srgbClr val="79ABFF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minin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}}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mass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minin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];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b="1" smtClean="0">
              <a:solidFill>
                <a:srgbClr val="00D0D0"/>
              </a:solidFill>
              <a:latin typeface="Consolas" panose="020B0609020204030204" pitchFamily="49" charset="0"/>
            </a:endParaRPr>
          </a:p>
          <a:p>
            <a:r>
              <a:rPr lang="en-US" b="1" u="sng" smtClean="0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 u="sng" smtClean="0">
                <a:solidFill>
                  <a:srgbClr val="D0D0D0"/>
                </a:solidFill>
                <a:latin typeface="Consolas" panose="020B0609020204030204" pitchFamily="49" charset="0"/>
              </a:rPr>
              <a:t>[]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getAmassiv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j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mas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j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Scanner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vvod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Scanner(</a:t>
            </a:r>
            <a:r>
              <a:rPr lang="en-US" b="1">
                <a:solidFill>
                  <a:srgbClr val="FF808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b="1" i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nn-NO" b="1">
                <a:solidFill>
                  <a:srgbClr val="00D0D0"/>
                </a:solidFill>
                <a:latin typeface="Consolas" panose="020B0609020204030204" pitchFamily="49" charset="0"/>
              </a:rPr>
              <a:t>for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nn-NO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nn-NO" b="1">
                <a:solidFill>
                  <a:srgbClr val="BED6FF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nn-NO" b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nn-NO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&lt; </a:t>
            </a:r>
            <a:r>
              <a:rPr lang="nn-NO" b="1">
                <a:solidFill>
                  <a:srgbClr val="79ABFF"/>
                </a:solidFill>
                <a:latin typeface="Consolas" panose="020B0609020204030204" pitchFamily="49" charset="0"/>
              </a:rPr>
              <a:t>j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nn-NO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ru-RU">
                <a:solidFill>
                  <a:srgbClr val="FF808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	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mas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] =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vvod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.nextLine();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ru-RU" b="1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mas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143743"/>
            <a:ext cx="7650162" cy="461044"/>
          </a:xfrm>
        </p:spPr>
        <p:txBody>
          <a:bodyPr/>
          <a:lstStyle/>
          <a:p>
            <a:r>
              <a:rPr lang="ru-RU" smtClean="0"/>
              <a:t>Методы</a:t>
            </a: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735138" y="3485933"/>
            <a:ext cx="7626279" cy="21534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methodOne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mass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79ABFF"/>
                </a:solidFill>
                <a:latin typeface="Consolas" panose="020B0609020204030204" pitchFamily="49" charset="0"/>
              </a:rPr>
              <a:t>n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,</a:t>
            </a:r>
            <a:r>
              <a:rPr lang="en-US" b="1" smtClean="0">
                <a:solidFill>
                  <a:srgbClr val="FF8080"/>
                </a:solidFill>
                <a:latin typeface="Consolas" panose="020B0609020204030204" pitchFamily="49" charset="0"/>
              </a:rPr>
              <a:t> 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79ABFF"/>
                </a:solidFill>
                <a:latin typeface="Consolas" panose="020B0609020204030204" pitchFamily="49" charset="0"/>
              </a:rPr>
              <a:t>str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  <a:endParaRPr lang="ru-RU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 b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</a:p>
          <a:p>
            <a:endParaRPr lang="ru-RU" b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methodOne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massiv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7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the </a:t>
            </a:r>
            <a:r>
              <a:rPr lang="en-US" b="1" smtClean="0">
                <a:solidFill>
                  <a:srgbClr val="DC78DC"/>
                </a:solidFill>
                <a:latin typeface="Consolas" panose="020B0609020204030204" pitchFamily="49" charset="0"/>
              </a:rPr>
              <a:t>string"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endParaRPr lang="en-US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//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 initializing when calling method 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methodOne</a:t>
            </a:r>
            <a:endParaRPr lang="en-US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</a:t>
            </a:r>
            <a:r>
              <a:rPr lang="en-US" smtClean="0">
                <a:solidFill>
                  <a:srgbClr val="00E00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79ABFF"/>
                </a:solidFill>
                <a:latin typeface="Consolas" panose="020B0609020204030204" pitchFamily="49" charset="0"/>
              </a:rPr>
              <a:t>mass=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massiv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;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 n=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7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; </a:t>
            </a:r>
            <a:r>
              <a:rPr lang="en-US" b="1" smtClean="0">
                <a:solidFill>
                  <a:srgbClr val="79ABFF"/>
                </a:solidFill>
                <a:latin typeface="Consolas" panose="020B0609020204030204" pitchFamily="49" charset="0"/>
              </a:rPr>
              <a:t>str=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"the string"</a:t>
            </a: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735138" y="757187"/>
            <a:ext cx="7650161" cy="292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mtClean="0"/>
              <a:t>Формальные и фактические параметры</a:t>
            </a:r>
          </a:p>
          <a:p>
            <a:pPr algn="just"/>
            <a:endParaRPr 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smtClean="0"/>
              <a:t>Формальные параметры </a:t>
            </a:r>
            <a:r>
              <a:rPr lang="ru-RU" smtClean="0"/>
              <a:t>– используются при описании алгоритма метода. У них есть только имена и типы. До вызова метода они не имеют значений – это только резервирование места для фактических параметров, определяя их число и тип данных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smtClean="0"/>
              <a:t>Фактические параметры</a:t>
            </a:r>
            <a:r>
              <a:rPr lang="ru-RU" smtClean="0"/>
              <a:t> – те величины, для которых будет исполнен метод. На место формальных параметров в алгоритме метода подставляются реальные значения, переданные при вызове метода.</a:t>
            </a:r>
          </a:p>
          <a:p>
            <a:pPr algn="just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85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143743"/>
            <a:ext cx="7650162" cy="461044"/>
          </a:xfrm>
        </p:spPr>
        <p:txBody>
          <a:bodyPr/>
          <a:lstStyle/>
          <a:p>
            <a:r>
              <a:rPr lang="ru-RU" smtClean="0"/>
              <a:t>Методы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66356" y="604787"/>
            <a:ext cx="7650161" cy="1895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mtClean="0"/>
              <a:t>Вызов метода</a:t>
            </a:r>
          </a:p>
          <a:p>
            <a:pPr algn="just"/>
            <a:endParaRPr lang="ru-RU"/>
          </a:p>
          <a:p>
            <a:pPr algn="just"/>
            <a:r>
              <a:rPr lang="ru-RU" smtClean="0"/>
              <a:t>	Вызов метода осуществляется в теле другого метода, путём написания(обычно) </a:t>
            </a:r>
            <a:r>
              <a:rPr lang="ru-RU" b="1" i="1" smtClean="0"/>
              <a:t>имени</a:t>
            </a:r>
            <a:r>
              <a:rPr lang="en-US" b="1" i="1" smtClean="0"/>
              <a:t>_</a:t>
            </a:r>
            <a:r>
              <a:rPr lang="ru-RU" b="1" i="1" smtClean="0"/>
              <a:t>объекта.имени</a:t>
            </a:r>
            <a:r>
              <a:rPr lang="en-US" b="1" i="1" smtClean="0"/>
              <a:t>_</a:t>
            </a:r>
            <a:r>
              <a:rPr lang="ru-RU" b="1" i="1" smtClean="0"/>
              <a:t>метода</a:t>
            </a:r>
            <a:r>
              <a:rPr lang="ru-RU" smtClean="0"/>
              <a:t>. </a:t>
            </a:r>
            <a:endParaRPr lang="en-US" smtClean="0"/>
          </a:p>
          <a:p>
            <a:pPr algn="just"/>
            <a:r>
              <a:rPr lang="en-US"/>
              <a:t>	</a:t>
            </a:r>
            <a:r>
              <a:rPr lang="ru-RU" smtClean="0"/>
              <a:t>Если метод объявлен в том же классе, то имени объекта писать не требуется. Если метод возвращает какое-то значение, то оно может быть присвоено переменной.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2592015"/>
            <a:ext cx="7650162" cy="2926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obj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hashCode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  <a:endParaRPr lang="ru-RU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noReturnMethod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допустимая, но довольно бессмысленная запись.</a:t>
            </a: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результат вызова метода, возвращающего значение, </a:t>
            </a: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// хорошо бы кому-то присвоить</a:t>
            </a:r>
            <a:endParaRPr lang="ru-RU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methodOne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massiv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7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"the string"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value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methodOne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massiv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7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"the string"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5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mtClean="0"/>
              <a:t>Методы</a:t>
            </a:r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791815"/>
            <a:ext cx="7650162" cy="3699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i="1" smtClean="0">
                <a:solidFill>
                  <a:srgbClr val="BED6FF"/>
                </a:solidFill>
                <a:latin typeface="Consolas" panose="020B0609020204030204" pitchFamily="49" charset="0"/>
              </a:rPr>
              <a:t>noReturnMethod</a:t>
            </a:r>
            <a:r>
              <a:rPr lang="en-US" i="1" smtClean="0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  <a:endParaRPr lang="ru-RU" i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en-US" i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val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 i="1">
                <a:solidFill>
                  <a:srgbClr val="BED6FF"/>
                </a:solidFill>
                <a:latin typeface="Consolas" panose="020B0609020204030204" pitchFamily="49" charset="0"/>
              </a:rPr>
              <a:t>returnIntValueMethod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smtClean="0">
                <a:solidFill>
                  <a:srgbClr val="79ABFF"/>
                </a:solidFill>
                <a:latin typeface="Consolas" panose="020B0609020204030204" pitchFamily="49" charset="0"/>
              </a:rPr>
              <a:t>val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smtClean="0">
                <a:solidFill>
                  <a:srgbClr val="FFFF00"/>
                </a:solidFill>
                <a:latin typeface="Consolas" panose="020B0609020204030204" pitchFamily="49" charset="0"/>
              </a:rPr>
              <a:t>30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en-US" b="1" i="1">
                <a:solidFill>
                  <a:srgbClr val="BED6FF"/>
                </a:solidFill>
                <a:latin typeface="Consolas" panose="020B0609020204030204" pitchFamily="49" charset="0"/>
              </a:rPr>
              <a:t>returnIntValueMethod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BED6FF"/>
                </a:solidFill>
                <a:latin typeface="Consolas" panose="020B0609020204030204" pitchFamily="49" charset="0"/>
              </a:rPr>
              <a:t>returnStringValueParametersMethod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48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massiv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{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23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45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67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768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6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-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446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475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i="1" smtClean="0">
                <a:solidFill>
                  <a:srgbClr val="BED6FF"/>
                </a:solidFill>
                <a:latin typeface="Consolas" panose="020B0609020204030204" pitchFamily="49" charset="0"/>
              </a:rPr>
              <a:t>massivMin</a:t>
            </a:r>
            <a:r>
              <a:rPr lang="en-US" i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i="1" smtClean="0">
                <a:solidFill>
                  <a:srgbClr val="79ABFF"/>
                </a:solidFill>
                <a:latin typeface="Consolas" panose="020B0609020204030204" pitchFamily="49" charset="0"/>
              </a:rPr>
              <a:t>massiv</a:t>
            </a:r>
            <a:r>
              <a:rPr lang="en-US" i="1" smtClean="0">
                <a:solidFill>
                  <a:srgbClr val="D0D0D0"/>
                </a:solidFill>
                <a:latin typeface="Consolas" panose="020B0609020204030204" pitchFamily="49" charset="0"/>
              </a:rPr>
              <a:t>));</a:t>
            </a:r>
            <a:endParaRPr lang="en-US" i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mas2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 i="1">
                <a:solidFill>
                  <a:srgbClr val="BED6FF"/>
                </a:solidFill>
                <a:latin typeface="Consolas" panose="020B0609020204030204" pitchFamily="49" charset="0"/>
              </a:rPr>
              <a:t>getAmassiv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FFFF00"/>
                </a:solidFill>
                <a:latin typeface="Consolas" panose="020B0609020204030204" pitchFamily="49" charset="0"/>
              </a:rPr>
              <a:t>5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for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str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: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mas2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smtClean="0">
                <a:solidFill>
                  <a:srgbClr val="79ABFF"/>
                </a:solidFill>
                <a:latin typeface="Consolas" panose="020B0609020204030204" pitchFamily="49" charset="0"/>
              </a:rPr>
              <a:t>str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en-US" b="1" i="1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Рекурсивные методы</a:t>
            </a:r>
            <a:endParaRPr lang="en-US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2411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mtClean="0"/>
              <a:t>Расчёт факториала числа </a:t>
            </a:r>
            <a:r>
              <a:rPr lang="en-US" smtClean="0"/>
              <a:t>N</a:t>
            </a:r>
          </a:p>
          <a:p>
            <a:endParaRPr lang="en-US" smtClean="0"/>
          </a:p>
          <a:p>
            <a:pPr algn="ctr"/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N!= 1 * 2 * 3 * 4 * 5 * … * (N-2) * (N-1) * N</a:t>
            </a:r>
          </a:p>
          <a:p>
            <a:pPr algn="ctr"/>
            <a:r>
              <a:rPr lang="ru-RU" b="1" smtClean="0">
                <a:latin typeface="Consolas" panose="020B0609020204030204" pitchFamily="49" charset="0"/>
                <a:cs typeface="Consolas" panose="020B0609020204030204" pitchFamily="49" charset="0"/>
              </a:rPr>
              <a:t>или</a:t>
            </a:r>
            <a:endParaRPr lang="en-US" b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N!=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N * </a:t>
            </a:r>
            <a:r>
              <a:rPr lang="ru-RU" b="1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N-1) * (N-2) * … * 5 * 4 * 3 * 2 * 1</a:t>
            </a:r>
          </a:p>
          <a:p>
            <a:pPr algn="ctr"/>
            <a:endParaRPr lang="en-US" b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/>
              <a:t>1! =  1;</a:t>
            </a:r>
          </a:p>
          <a:p>
            <a:r>
              <a:rPr lang="en-US" smtClean="0"/>
              <a:t>2! = 2 * 1! * 2 = 2</a:t>
            </a:r>
          </a:p>
          <a:p>
            <a:r>
              <a:rPr lang="en-US" smtClean="0"/>
              <a:t>3! = 3 * 2! = 6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82738" y="3081691"/>
            <a:ext cx="4857750" cy="189577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factorial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int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result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i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	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	result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factorial(</a:t>
            </a:r>
            <a:r>
              <a:rPr lang="en-US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- </a:t>
            </a:r>
            <a:r>
              <a:rPr lang="en-US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 * </a:t>
            </a:r>
            <a:r>
              <a:rPr lang="en-US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result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66926" y="4977466"/>
            <a:ext cx="7665974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factorial(5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)=factorial(4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)*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5=factorial(3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)*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4*5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=factorial(2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)*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3*4*5=factorial(1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)*2*3*4*5=1*2*3*4*5=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120</a:t>
            </a:r>
            <a:endParaRPr lang="ru-RU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012259" y="1885850"/>
            <a:ext cx="3528392" cy="3699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/>
              <a:t>1.	Вызов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ru-RU" smtClean="0"/>
              <a:t>(5</a:t>
            </a:r>
            <a:r>
              <a:rPr lang="ru-RU"/>
              <a:t>)</a:t>
            </a:r>
          </a:p>
          <a:p>
            <a:r>
              <a:rPr lang="ru-RU"/>
              <a:t>2.	 Вызов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ru-RU" smtClean="0"/>
              <a:t>(4</a:t>
            </a:r>
            <a:r>
              <a:rPr lang="ru-RU"/>
              <a:t>)</a:t>
            </a:r>
          </a:p>
          <a:p>
            <a:r>
              <a:rPr lang="ru-RU"/>
              <a:t>3.	  Вызов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ru-RU" smtClean="0"/>
              <a:t>(3</a:t>
            </a:r>
            <a:r>
              <a:rPr lang="ru-RU"/>
              <a:t>)</a:t>
            </a:r>
          </a:p>
          <a:p>
            <a:r>
              <a:rPr lang="ru-RU"/>
              <a:t>4.	   Вызов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ru-RU" smtClean="0"/>
              <a:t>(2</a:t>
            </a:r>
            <a:r>
              <a:rPr lang="ru-RU"/>
              <a:t>)</a:t>
            </a:r>
          </a:p>
          <a:p>
            <a:r>
              <a:rPr lang="ru-RU"/>
              <a:t>5.	    Вызов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ru-RU" smtClean="0"/>
              <a:t>(1</a:t>
            </a:r>
            <a:r>
              <a:rPr lang="ru-RU"/>
              <a:t>)</a:t>
            </a:r>
          </a:p>
          <a:p>
            <a:r>
              <a:rPr lang="ru-RU"/>
              <a:t>6.	    Вернули 1</a:t>
            </a:r>
          </a:p>
          <a:p>
            <a:r>
              <a:rPr lang="ru-RU"/>
              <a:t>7.	   Вычислили 1*2=2</a:t>
            </a:r>
          </a:p>
          <a:p>
            <a:r>
              <a:rPr lang="ru-RU"/>
              <a:t>8.	   Вернули 2</a:t>
            </a:r>
          </a:p>
          <a:p>
            <a:r>
              <a:rPr lang="ru-RU"/>
              <a:t>9.	  Вычислили 2*3=6</a:t>
            </a:r>
          </a:p>
          <a:p>
            <a:r>
              <a:rPr lang="ru-RU"/>
              <a:t>10.	  Вернули 6</a:t>
            </a:r>
          </a:p>
          <a:p>
            <a:r>
              <a:rPr lang="ru-RU"/>
              <a:t>11.	 Вычислили 6*4=24</a:t>
            </a:r>
          </a:p>
          <a:p>
            <a:r>
              <a:rPr lang="ru-RU"/>
              <a:t>12.	 Вернули 24</a:t>
            </a:r>
          </a:p>
          <a:p>
            <a:r>
              <a:rPr lang="ru-RU"/>
              <a:t>13.	Вычислили 24*5=120</a:t>
            </a:r>
          </a:p>
          <a:p>
            <a:r>
              <a:rPr lang="ru-RU"/>
              <a:t>14.	Вернули 120</a:t>
            </a:r>
          </a:p>
        </p:txBody>
      </p:sp>
    </p:spTree>
    <p:extLst>
      <p:ext uri="{BB962C8B-B14F-4D97-AF65-F5344CB8AC3E}">
        <p14:creationId xmlns:p14="http://schemas.microsoft.com/office/powerpoint/2010/main" val="158299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Другая 1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DNA</Template>
  <TotalTime>11837</TotalTime>
  <Words>818</Words>
  <Application>Microsoft Office PowerPoint</Application>
  <PresentationFormat>Произвольный</PresentationFormat>
  <Paragraphs>239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Consolas</vt:lpstr>
      <vt:lpstr>DejaVu Sans</vt:lpstr>
      <vt:lpstr>Droid Sans Fallback</vt:lpstr>
      <vt:lpstr>Times New Roman</vt:lpstr>
      <vt:lpstr>Тема Office</vt:lpstr>
      <vt:lpstr>Методы</vt:lpstr>
      <vt:lpstr>Методы</vt:lpstr>
      <vt:lpstr>Методы</vt:lpstr>
      <vt:lpstr>Методы</vt:lpstr>
      <vt:lpstr>Методы</vt:lpstr>
      <vt:lpstr>Методы</vt:lpstr>
      <vt:lpstr>Методы</vt:lpstr>
      <vt:lpstr>Методы</vt:lpstr>
      <vt:lpstr>Рекурсивные методы</vt:lpstr>
      <vt:lpstr>Методы с переменным числом аргументов</vt:lpstr>
      <vt:lpstr>Методы с переменным числом аргументов</vt:lpstr>
      <vt:lpstr>Методы с переменным числом аргументов</vt:lpstr>
      <vt:lpstr>Практика</vt:lpstr>
      <vt:lpstr>Практика</vt:lpstr>
    </vt:vector>
  </TitlesOfParts>
  <Company>Univerpulse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 part I</dc:title>
  <dc:subject>Java</dc:subject>
  <dc:creator>sql.coach.kiev@gmail.com</dc:creator>
  <cp:keywords>Java, Programming</cp:keywords>
  <dc:description>Java Course slides</dc:description>
  <cp:lastModifiedBy>Danny Briskin</cp:lastModifiedBy>
  <cp:revision>898</cp:revision>
  <cp:lastPrinted>1601-01-01T00:00:00Z</cp:lastPrinted>
  <dcterms:created xsi:type="dcterms:W3CDTF">2013-02-04T11:19:10Z</dcterms:created>
  <dcterms:modified xsi:type="dcterms:W3CDTF">2016-10-27T09:38:32Z</dcterms:modified>
  <cp:category>Java</cp:category>
</cp:coreProperties>
</file>