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720263" cy="64801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E266"/>
    <a:srgbClr val="CC66FF"/>
    <a:srgbClr val="DE0000"/>
    <a:srgbClr val="00CC00"/>
    <a:srgbClr val="00FF00"/>
    <a:srgbClr val="6DF4FB"/>
    <a:srgbClr val="CC3300"/>
    <a:srgbClr val="FF33CC"/>
    <a:srgbClr val="4CF2F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1883" autoAdjust="0"/>
  </p:normalViewPr>
  <p:slideViewPr>
    <p:cSldViewPr>
      <p:cViewPr varScale="1">
        <p:scale>
          <a:sx n="65" d="100"/>
          <a:sy n="65" d="100"/>
        </p:scale>
        <p:origin x="996"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225425" y="812800"/>
            <a:ext cx="710723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uk-UA"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endParaRPr lang="ru-RU"/>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endParaRPr lang="ru-RU"/>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endParaRPr lang="ru-RU"/>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fld id="{F5D21752-4EE3-4FA0-B69D-67CA844BB8C9}" type="slidenum">
              <a:rPr lang="ru-RU"/>
              <a:pPr/>
              <a:t>‹#›</a:t>
            </a:fld>
            <a:endParaRPr lang="ru-RU"/>
          </a:p>
        </p:txBody>
      </p:sp>
    </p:spTree>
    <p:extLst>
      <p:ext uri="{BB962C8B-B14F-4D97-AF65-F5344CB8AC3E}">
        <p14:creationId xmlns:p14="http://schemas.microsoft.com/office/powerpoint/2010/main" val="89666738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1</a:t>
            </a:fld>
            <a:endParaRPr lang="ru-RU"/>
          </a:p>
        </p:txBody>
      </p:sp>
    </p:spTree>
    <p:extLst>
      <p:ext uri="{BB962C8B-B14F-4D97-AF65-F5344CB8AC3E}">
        <p14:creationId xmlns:p14="http://schemas.microsoft.com/office/powerpoint/2010/main" val="64470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2</a:t>
            </a:fld>
            <a:endParaRPr lang="ru-RU"/>
          </a:p>
        </p:txBody>
      </p:sp>
    </p:spTree>
    <p:extLst>
      <p:ext uri="{BB962C8B-B14F-4D97-AF65-F5344CB8AC3E}">
        <p14:creationId xmlns:p14="http://schemas.microsoft.com/office/powerpoint/2010/main" val="38225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3</a:t>
            </a:fld>
            <a:endParaRPr lang="ru-RU"/>
          </a:p>
        </p:txBody>
      </p:sp>
    </p:spTree>
    <p:extLst>
      <p:ext uri="{BB962C8B-B14F-4D97-AF65-F5344CB8AC3E}">
        <p14:creationId xmlns:p14="http://schemas.microsoft.com/office/powerpoint/2010/main" val="294723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4</a:t>
            </a:fld>
            <a:endParaRPr lang="ru-RU"/>
          </a:p>
        </p:txBody>
      </p:sp>
    </p:spTree>
    <p:extLst>
      <p:ext uri="{BB962C8B-B14F-4D97-AF65-F5344CB8AC3E}">
        <p14:creationId xmlns:p14="http://schemas.microsoft.com/office/powerpoint/2010/main" val="239007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5</a:t>
            </a:fld>
            <a:endParaRPr lang="ru-RU"/>
          </a:p>
        </p:txBody>
      </p:sp>
    </p:spTree>
    <p:extLst>
      <p:ext uri="{BB962C8B-B14F-4D97-AF65-F5344CB8AC3E}">
        <p14:creationId xmlns:p14="http://schemas.microsoft.com/office/powerpoint/2010/main" val="106074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6</a:t>
            </a:fld>
            <a:endParaRPr lang="ru-RU"/>
          </a:p>
        </p:txBody>
      </p:sp>
    </p:spTree>
    <p:extLst>
      <p:ext uri="{BB962C8B-B14F-4D97-AF65-F5344CB8AC3E}">
        <p14:creationId xmlns:p14="http://schemas.microsoft.com/office/powerpoint/2010/main" val="297751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773113" y="812800"/>
            <a:ext cx="6011862" cy="4006850"/>
          </a:xfrm>
        </p:spPr>
      </p:sp>
      <p:sp>
        <p:nvSpPr>
          <p:cNvPr id="3" name="Заметки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ru-RU"/>
          </a:p>
        </p:txBody>
      </p:sp>
      <p:sp>
        <p:nvSpPr>
          <p:cNvPr id="4" name="Номер слайда 3"/>
          <p:cNvSpPr>
            <a:spLocks noGrp="1"/>
          </p:cNvSpPr>
          <p:nvPr>
            <p:ph type="sldNum" idx="10"/>
          </p:nvPr>
        </p:nvSpPr>
        <p:spPr/>
        <p:txBody>
          <a:bodyPr/>
          <a:lstStyle/>
          <a:p>
            <a:fld id="{F5D21752-4EE3-4FA0-B69D-67CA844BB8C9}" type="slidenum">
              <a:rPr lang="ru-RU" smtClean="0"/>
              <a:pPr/>
              <a:t>7</a:t>
            </a:fld>
            <a:endParaRPr lang="ru-RU"/>
          </a:p>
        </p:txBody>
      </p:sp>
    </p:spTree>
    <p:extLst>
      <p:ext uri="{BB962C8B-B14F-4D97-AF65-F5344CB8AC3E}">
        <p14:creationId xmlns:p14="http://schemas.microsoft.com/office/powerpoint/2010/main" val="680521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8663" y="2012950"/>
            <a:ext cx="8262937" cy="1389063"/>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457325" y="3671888"/>
            <a:ext cx="6805613"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uk-UA"/>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1E0B1727-5FA6-4306-84AB-ED54A074DBE6}" type="slidenum">
              <a:rPr lang="ru-RU"/>
              <a:pPr/>
              <a:t>‹#›</a:t>
            </a:fld>
            <a:endParaRPr lang="ru-RU"/>
          </a:p>
        </p:txBody>
      </p:sp>
    </p:spTree>
    <p:extLst>
      <p:ext uri="{BB962C8B-B14F-4D97-AF65-F5344CB8AC3E}">
        <p14:creationId xmlns:p14="http://schemas.microsoft.com/office/powerpoint/2010/main" val="22751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0E53E999-329A-4168-8ED2-687FC7158B8D}" type="slidenum">
              <a:rPr lang="ru-RU"/>
              <a:pPr/>
              <a:t>‹#›</a:t>
            </a:fld>
            <a:endParaRPr lang="ru-RU"/>
          </a:p>
        </p:txBody>
      </p:sp>
    </p:spTree>
    <p:extLst>
      <p:ext uri="{BB962C8B-B14F-4D97-AF65-F5344CB8AC3E}">
        <p14:creationId xmlns:p14="http://schemas.microsoft.com/office/powerpoint/2010/main" val="405912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321550" y="258763"/>
            <a:ext cx="1911350" cy="50133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1582738" y="258763"/>
            <a:ext cx="5586412" cy="50133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82D1A349-9E5C-4A20-B8FC-64CFD8C63C41}" type="slidenum">
              <a:rPr lang="ru-RU"/>
              <a:pPr/>
              <a:t>‹#›</a:t>
            </a:fld>
            <a:endParaRPr lang="ru-RU"/>
          </a:p>
        </p:txBody>
      </p:sp>
    </p:spTree>
    <p:extLst>
      <p:ext uri="{BB962C8B-B14F-4D97-AF65-F5344CB8AC3E}">
        <p14:creationId xmlns:p14="http://schemas.microsoft.com/office/powerpoint/2010/main" val="291983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898372D6-682E-46C1-A285-85C98A98E75D}" type="slidenum">
              <a:rPr lang="ru-RU"/>
              <a:pPr/>
              <a:t>‹#›</a:t>
            </a:fld>
            <a:endParaRPr lang="ru-RU"/>
          </a:p>
        </p:txBody>
      </p:sp>
    </p:spTree>
    <p:extLst>
      <p:ext uri="{BB962C8B-B14F-4D97-AF65-F5344CB8AC3E}">
        <p14:creationId xmlns:p14="http://schemas.microsoft.com/office/powerpoint/2010/main" val="156608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8350" y="4164013"/>
            <a:ext cx="8261350" cy="1287462"/>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68350" y="2746375"/>
            <a:ext cx="8261350"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30B03506-57CA-41E7-BCE8-2FB342C3E310}" type="slidenum">
              <a:rPr lang="ru-RU"/>
              <a:pPr/>
              <a:t>‹#›</a:t>
            </a:fld>
            <a:endParaRPr lang="ru-RU"/>
          </a:p>
        </p:txBody>
      </p:sp>
    </p:spTree>
    <p:extLst>
      <p:ext uri="{BB962C8B-B14F-4D97-AF65-F5344CB8AC3E}">
        <p14:creationId xmlns:p14="http://schemas.microsoft.com/office/powerpoint/2010/main" val="386402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1582738" y="1516063"/>
            <a:ext cx="3651250" cy="375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5386388" y="1516063"/>
            <a:ext cx="3651250" cy="375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683CE440-316B-4AED-A28C-711A54B8941D}" type="slidenum">
              <a:rPr lang="ru-RU"/>
              <a:pPr/>
              <a:t>‹#›</a:t>
            </a:fld>
            <a:endParaRPr lang="ru-RU"/>
          </a:p>
        </p:txBody>
      </p:sp>
    </p:spTree>
    <p:extLst>
      <p:ext uri="{BB962C8B-B14F-4D97-AF65-F5344CB8AC3E}">
        <p14:creationId xmlns:p14="http://schemas.microsoft.com/office/powerpoint/2010/main" val="127491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5775" y="258763"/>
            <a:ext cx="8748713" cy="1081087"/>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85775" y="1450975"/>
            <a:ext cx="4295775"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85775" y="2055813"/>
            <a:ext cx="4295775"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937125" y="1450975"/>
            <a:ext cx="4297363"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937125" y="2055813"/>
            <a:ext cx="4297363"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idx="10"/>
          </p:nvPr>
        </p:nvSpPr>
        <p:spPr/>
        <p:txBody>
          <a:bodyPr/>
          <a:lstStyle>
            <a:lvl1pPr>
              <a:defRPr/>
            </a:lvl1pPr>
          </a:lstStyle>
          <a:p>
            <a:endParaRPr lang="ru-RU"/>
          </a:p>
        </p:txBody>
      </p:sp>
      <p:sp>
        <p:nvSpPr>
          <p:cNvPr id="8" name="Нижний колонтитул 7"/>
          <p:cNvSpPr>
            <a:spLocks noGrp="1"/>
          </p:cNvSpPr>
          <p:nvPr>
            <p:ph type="ftr" idx="11"/>
          </p:nvPr>
        </p:nvSpPr>
        <p:spPr/>
        <p:txBody>
          <a:bodyPr/>
          <a:lstStyle>
            <a:lvl1pPr>
              <a:defRPr/>
            </a:lvl1pPr>
          </a:lstStyle>
          <a:p>
            <a:endParaRPr lang="ru-RU"/>
          </a:p>
        </p:txBody>
      </p:sp>
      <p:sp>
        <p:nvSpPr>
          <p:cNvPr id="9" name="Номер слайда 8"/>
          <p:cNvSpPr>
            <a:spLocks noGrp="1"/>
          </p:cNvSpPr>
          <p:nvPr>
            <p:ph type="sldNum" idx="12"/>
          </p:nvPr>
        </p:nvSpPr>
        <p:spPr/>
        <p:txBody>
          <a:bodyPr/>
          <a:lstStyle>
            <a:lvl1pPr>
              <a:defRPr/>
            </a:lvl1pPr>
          </a:lstStyle>
          <a:p>
            <a:fld id="{B8AE4C38-B440-4367-8603-467D6D6C2D93}" type="slidenum">
              <a:rPr lang="ru-RU"/>
              <a:pPr/>
              <a:t>‹#›</a:t>
            </a:fld>
            <a:endParaRPr lang="ru-RU"/>
          </a:p>
        </p:txBody>
      </p:sp>
    </p:spTree>
    <p:extLst>
      <p:ext uri="{BB962C8B-B14F-4D97-AF65-F5344CB8AC3E}">
        <p14:creationId xmlns:p14="http://schemas.microsoft.com/office/powerpoint/2010/main" val="289366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idx="10"/>
          </p:nvPr>
        </p:nvSpPr>
        <p:spPr/>
        <p:txBody>
          <a:bodyPr/>
          <a:lstStyle>
            <a:lvl1pPr>
              <a:defRPr/>
            </a:lvl1pPr>
          </a:lstStyle>
          <a:p>
            <a:endParaRPr lang="ru-RU"/>
          </a:p>
        </p:txBody>
      </p:sp>
      <p:sp>
        <p:nvSpPr>
          <p:cNvPr id="4" name="Нижний колонтитул 3"/>
          <p:cNvSpPr>
            <a:spLocks noGrp="1"/>
          </p:cNvSpPr>
          <p:nvPr>
            <p:ph type="ftr" idx="11"/>
          </p:nvPr>
        </p:nvSpPr>
        <p:spPr/>
        <p:txBody>
          <a:bodyPr/>
          <a:lstStyle>
            <a:lvl1pPr>
              <a:defRPr/>
            </a:lvl1pPr>
          </a:lstStyle>
          <a:p>
            <a:endParaRPr lang="ru-RU"/>
          </a:p>
        </p:txBody>
      </p:sp>
      <p:sp>
        <p:nvSpPr>
          <p:cNvPr id="5" name="Номер слайда 4"/>
          <p:cNvSpPr>
            <a:spLocks noGrp="1"/>
          </p:cNvSpPr>
          <p:nvPr>
            <p:ph type="sldNum" idx="12"/>
          </p:nvPr>
        </p:nvSpPr>
        <p:spPr/>
        <p:txBody>
          <a:bodyPr/>
          <a:lstStyle>
            <a:lvl1pPr>
              <a:defRPr/>
            </a:lvl1pPr>
          </a:lstStyle>
          <a:p>
            <a:fld id="{505CFCE2-F08B-4718-817A-6B63E7BA1D6F}" type="slidenum">
              <a:rPr lang="ru-RU"/>
              <a:pPr/>
              <a:t>‹#›</a:t>
            </a:fld>
            <a:endParaRPr lang="ru-RU"/>
          </a:p>
        </p:txBody>
      </p:sp>
    </p:spTree>
    <p:extLst>
      <p:ext uri="{BB962C8B-B14F-4D97-AF65-F5344CB8AC3E}">
        <p14:creationId xmlns:p14="http://schemas.microsoft.com/office/powerpoint/2010/main" val="185896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idx="10"/>
          </p:nvPr>
        </p:nvSpPr>
        <p:spPr/>
        <p:txBody>
          <a:bodyPr/>
          <a:lstStyle>
            <a:lvl1pPr>
              <a:defRPr/>
            </a:lvl1pPr>
          </a:lstStyle>
          <a:p>
            <a:endParaRPr lang="ru-RU"/>
          </a:p>
        </p:txBody>
      </p:sp>
      <p:sp>
        <p:nvSpPr>
          <p:cNvPr id="3" name="Нижний колонтитул 2"/>
          <p:cNvSpPr>
            <a:spLocks noGrp="1"/>
          </p:cNvSpPr>
          <p:nvPr>
            <p:ph type="ftr" idx="11"/>
          </p:nvPr>
        </p:nvSpPr>
        <p:spPr/>
        <p:txBody>
          <a:bodyPr/>
          <a:lstStyle>
            <a:lvl1pPr>
              <a:defRPr/>
            </a:lvl1pPr>
          </a:lstStyle>
          <a:p>
            <a:endParaRPr lang="ru-RU"/>
          </a:p>
        </p:txBody>
      </p:sp>
      <p:sp>
        <p:nvSpPr>
          <p:cNvPr id="4" name="Номер слайда 3"/>
          <p:cNvSpPr>
            <a:spLocks noGrp="1"/>
          </p:cNvSpPr>
          <p:nvPr>
            <p:ph type="sldNum" idx="12"/>
          </p:nvPr>
        </p:nvSpPr>
        <p:spPr/>
        <p:txBody>
          <a:bodyPr/>
          <a:lstStyle>
            <a:lvl1pPr>
              <a:defRPr/>
            </a:lvl1pPr>
          </a:lstStyle>
          <a:p>
            <a:fld id="{B3F1C832-92F8-432F-BE55-73282944129E}" type="slidenum">
              <a:rPr lang="ru-RU"/>
              <a:pPr/>
              <a:t>‹#›</a:t>
            </a:fld>
            <a:endParaRPr lang="ru-RU"/>
          </a:p>
        </p:txBody>
      </p:sp>
    </p:spTree>
    <p:extLst>
      <p:ext uri="{BB962C8B-B14F-4D97-AF65-F5344CB8AC3E}">
        <p14:creationId xmlns:p14="http://schemas.microsoft.com/office/powerpoint/2010/main" val="64430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5775" y="258763"/>
            <a:ext cx="3198813" cy="1096962"/>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800475" y="258763"/>
            <a:ext cx="5434013"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85775" y="1355725"/>
            <a:ext cx="3198813"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8C00E3DE-2A55-45C3-BC08-B3F048750470}" type="slidenum">
              <a:rPr lang="ru-RU"/>
              <a:pPr/>
              <a:t>‹#›</a:t>
            </a:fld>
            <a:endParaRPr lang="ru-RU"/>
          </a:p>
        </p:txBody>
      </p:sp>
    </p:spTree>
    <p:extLst>
      <p:ext uri="{BB962C8B-B14F-4D97-AF65-F5344CB8AC3E}">
        <p14:creationId xmlns:p14="http://schemas.microsoft.com/office/powerpoint/2010/main" val="136623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00" y="4535488"/>
            <a:ext cx="5832475" cy="536575"/>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905000" y="579438"/>
            <a:ext cx="58324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905000" y="5072063"/>
            <a:ext cx="58324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61B3D408-3E72-42E3-A8D5-5EAED9FF2E00}" type="slidenum">
              <a:rPr lang="ru-RU"/>
              <a:pPr/>
              <a:t>‹#›</a:t>
            </a:fld>
            <a:endParaRPr lang="ru-RU"/>
          </a:p>
        </p:txBody>
      </p:sp>
    </p:spTree>
    <p:extLst>
      <p:ext uri="{BB962C8B-B14F-4D97-AF65-F5344CB8AC3E}">
        <p14:creationId xmlns:p14="http://schemas.microsoft.com/office/powerpoint/2010/main" val="147117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725025" cy="648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p:cNvSpPr>
            <a:spLocks noGrp="1" noChangeArrowheads="1"/>
          </p:cNvSpPr>
          <p:nvPr>
            <p:ph type="title"/>
          </p:nvPr>
        </p:nvSpPr>
        <p:spPr bwMode="auto">
          <a:xfrm>
            <a:off x="1582738" y="258763"/>
            <a:ext cx="7650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Для правки текста заголовка щелкните мышью</a:t>
            </a:r>
          </a:p>
        </p:txBody>
      </p:sp>
      <p:sp>
        <p:nvSpPr>
          <p:cNvPr id="1027" name="Rectangle 3"/>
          <p:cNvSpPr>
            <a:spLocks noGrp="1" noChangeArrowheads="1"/>
          </p:cNvSpPr>
          <p:nvPr>
            <p:ph type="body" idx="1"/>
          </p:nvPr>
        </p:nvSpPr>
        <p:spPr bwMode="auto">
          <a:xfrm>
            <a:off x="1582738" y="1516063"/>
            <a:ext cx="7454900" cy="375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695" rIns="0" bIns="0" numCol="1" anchor="t" anchorCtr="0" compatLnSpc="1">
            <a:prstTxWarp prst="textNoShape">
              <a:avLst/>
            </a:prstTxWarp>
          </a:bodyPr>
          <a:lstStyle/>
          <a:p>
            <a:pPr lvl="0"/>
            <a:r>
              <a:rPr lang="en-GB" smtClean="0"/>
              <a:t>Для правки структуры щелкните мышью</a:t>
            </a:r>
          </a:p>
          <a:p>
            <a:pPr lvl="1"/>
            <a:r>
              <a:rPr lang="en-GB" smtClean="0"/>
              <a:t>Второй уровень структуры</a:t>
            </a:r>
          </a:p>
          <a:p>
            <a:pPr lvl="2"/>
            <a:r>
              <a:rPr lang="en-GB" smtClean="0"/>
              <a:t>Третий уровень структуры</a:t>
            </a:r>
          </a:p>
          <a:p>
            <a:pPr lvl="3"/>
            <a:r>
              <a:rPr lang="en-GB" smtClean="0"/>
              <a:t>Четвёртый уровень структуры</a:t>
            </a:r>
          </a:p>
          <a:p>
            <a:pPr lvl="4"/>
            <a:r>
              <a:rPr lang="en-GB" smtClean="0"/>
              <a:t>Пятый уровень структуры</a:t>
            </a:r>
          </a:p>
          <a:p>
            <a:pPr lvl="4"/>
            <a:r>
              <a:rPr lang="en-GB" smtClean="0"/>
              <a:t>Шестой уровень структуры</a:t>
            </a:r>
          </a:p>
          <a:p>
            <a:pPr lvl="4"/>
            <a:r>
              <a:rPr lang="en-GB" smtClean="0"/>
              <a:t>Седьмой уровень структуры</a:t>
            </a:r>
          </a:p>
        </p:txBody>
      </p:sp>
      <p:sp>
        <p:nvSpPr>
          <p:cNvPr id="1028" name="Rectangle 4"/>
          <p:cNvSpPr>
            <a:spLocks noGrp="1" noChangeArrowheads="1"/>
          </p:cNvSpPr>
          <p:nvPr>
            <p:ph type="dt"/>
          </p:nvPr>
        </p:nvSpPr>
        <p:spPr bwMode="auto">
          <a:xfrm>
            <a:off x="1527175" y="5902325"/>
            <a:ext cx="22621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Lst>
              <a:defRPr sz="1400">
                <a:solidFill>
                  <a:srgbClr val="000000"/>
                </a:solidFill>
                <a:ea typeface="DejaVu Sans" charset="0"/>
                <a:cs typeface="DejaVu Sans" charset="0"/>
              </a:defRPr>
            </a:lvl1pPr>
          </a:lstStyle>
          <a:p>
            <a:endParaRPr lang="ru-RU"/>
          </a:p>
        </p:txBody>
      </p:sp>
      <p:sp>
        <p:nvSpPr>
          <p:cNvPr id="1029" name="Rectangle 5"/>
          <p:cNvSpPr>
            <a:spLocks noGrp="1" noChangeArrowheads="1"/>
          </p:cNvSpPr>
          <p:nvPr>
            <p:ph type="ftr"/>
          </p:nvPr>
        </p:nvSpPr>
        <p:spPr bwMode="auto">
          <a:xfrm>
            <a:off x="3844925" y="5902325"/>
            <a:ext cx="3079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Lst>
              <a:defRPr sz="1400">
                <a:solidFill>
                  <a:srgbClr val="000000"/>
                </a:solidFill>
                <a:ea typeface="DejaVu Sans" charset="0"/>
                <a:cs typeface="DejaVu Sans" charset="0"/>
              </a:defRPr>
            </a:lvl1pPr>
          </a:lstStyle>
          <a:p>
            <a:endParaRPr lang="ru-RU"/>
          </a:p>
        </p:txBody>
      </p:sp>
      <p:sp>
        <p:nvSpPr>
          <p:cNvPr id="1030" name="Rectangle 6"/>
          <p:cNvSpPr>
            <a:spLocks noGrp="1" noChangeArrowheads="1"/>
          </p:cNvSpPr>
          <p:nvPr>
            <p:ph type="sldNum"/>
          </p:nvPr>
        </p:nvSpPr>
        <p:spPr bwMode="auto">
          <a:xfrm>
            <a:off x="6969125" y="5902325"/>
            <a:ext cx="22621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Lst>
              <a:defRPr sz="1400">
                <a:solidFill>
                  <a:srgbClr val="000000"/>
                </a:solidFill>
                <a:ea typeface="DejaVu Sans" charset="0"/>
                <a:cs typeface="DejaVu Sans" charset="0"/>
              </a:defRPr>
            </a:lvl1pPr>
          </a:lstStyle>
          <a:p>
            <a:fld id="{19C9D381-8801-447B-9AEC-FF6AC3DA3FD3}"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3800">
          <a:solidFill>
            <a:srgbClr val="050505"/>
          </a:solidFill>
          <a:latin typeface="Times New Roman" pitchFamily="16" charset="0"/>
          <a:ea typeface="Droid Sans Fallback" charset="0"/>
          <a:cs typeface="Droid Sans Fallback" charset="0"/>
        </a:defRPr>
      </a:lvl9pPr>
    </p:titleStyle>
    <p:bodyStyle>
      <a:lvl1pPr marL="342900" indent="-342900" algn="l" defTabSz="449263" rtl="0" fontAlgn="base" hangingPunct="0">
        <a:lnSpc>
          <a:spcPct val="93000"/>
        </a:lnSpc>
        <a:spcBef>
          <a:spcPct val="0"/>
        </a:spcBef>
        <a:spcAft>
          <a:spcPts val="1213"/>
        </a:spcAft>
        <a:buClr>
          <a:srgbClr val="000000"/>
        </a:buClr>
        <a:buSzPct val="100000"/>
        <a:buFont typeface="Times New Roman" pitchFamily="16" charset="0"/>
        <a:defRPr sz="2800">
          <a:solidFill>
            <a:srgbClr val="050505"/>
          </a:solidFill>
          <a:latin typeface="+mn-lt"/>
          <a:ea typeface="+mn-ea"/>
          <a:cs typeface="+mn-cs"/>
        </a:defRPr>
      </a:lvl1pPr>
      <a:lvl2pPr marL="742950" indent="-285750" algn="l" defTabSz="449263" rtl="0" fontAlgn="base" hangingPunct="0">
        <a:lnSpc>
          <a:spcPct val="93000"/>
        </a:lnSpc>
        <a:spcBef>
          <a:spcPct val="0"/>
        </a:spcBef>
        <a:spcAft>
          <a:spcPts val="975"/>
        </a:spcAft>
        <a:buClr>
          <a:srgbClr val="000000"/>
        </a:buClr>
        <a:buSzPct val="100000"/>
        <a:buFont typeface="Times New Roman" pitchFamily="16" charset="0"/>
        <a:defRPr sz="2400">
          <a:solidFill>
            <a:srgbClr val="050505"/>
          </a:solidFill>
          <a:latin typeface="+mn-lt"/>
          <a:ea typeface="+mn-ea"/>
          <a:cs typeface="+mn-cs"/>
        </a:defRPr>
      </a:lvl2pPr>
      <a:lvl3pPr marL="1143000" indent="-228600" algn="l" defTabSz="449263" rtl="0" fontAlgn="base" hangingPunct="0">
        <a:lnSpc>
          <a:spcPct val="93000"/>
        </a:lnSpc>
        <a:spcBef>
          <a:spcPct val="0"/>
        </a:spcBef>
        <a:spcAft>
          <a:spcPts val="725"/>
        </a:spcAft>
        <a:buClr>
          <a:srgbClr val="000000"/>
        </a:buClr>
        <a:buSzPct val="100000"/>
        <a:buFont typeface="Times New Roman" pitchFamily="16" charset="0"/>
        <a:defRPr sz="2100">
          <a:solidFill>
            <a:srgbClr val="050505"/>
          </a:solidFill>
          <a:latin typeface="+mn-lt"/>
          <a:ea typeface="+mn-ea"/>
          <a:cs typeface="+mn-cs"/>
        </a:defRPr>
      </a:lvl3pPr>
      <a:lvl4pPr marL="1600200" indent="-228600" algn="l" defTabSz="449263" rtl="0" fontAlgn="base" hangingPunct="0">
        <a:lnSpc>
          <a:spcPct val="93000"/>
        </a:lnSpc>
        <a:spcBef>
          <a:spcPct val="0"/>
        </a:spcBef>
        <a:spcAft>
          <a:spcPts val="488"/>
        </a:spcAft>
        <a:buClr>
          <a:srgbClr val="000000"/>
        </a:buClr>
        <a:buSzPct val="100000"/>
        <a:buFont typeface="Times New Roman" pitchFamily="16" charset="0"/>
        <a:defRPr sz="1700">
          <a:solidFill>
            <a:srgbClr val="050505"/>
          </a:solidFill>
          <a:latin typeface="+mn-lt"/>
          <a:ea typeface="+mn-ea"/>
          <a:cs typeface="+mn-cs"/>
        </a:defRPr>
      </a:lvl4pPr>
      <a:lvl5pPr marL="2057400" indent="-228600" algn="l" defTabSz="449263" rtl="0" fontAlgn="base" hangingPunct="0">
        <a:lnSpc>
          <a:spcPct val="93000"/>
        </a:lnSpc>
        <a:spcBef>
          <a:spcPct val="0"/>
        </a:spcBef>
        <a:spcAft>
          <a:spcPts val="238"/>
        </a:spcAft>
        <a:buClr>
          <a:srgbClr val="000000"/>
        </a:buClr>
        <a:buSzPct val="100000"/>
        <a:buFont typeface="Times New Roman" pitchFamily="16" charset="0"/>
        <a:defRPr sz="1700">
          <a:solidFill>
            <a:srgbClr val="050505"/>
          </a:solidFill>
          <a:latin typeface="+mn-lt"/>
          <a:ea typeface="+mn-ea"/>
          <a:cs typeface="+mn-cs"/>
        </a:defRPr>
      </a:lvl5pPr>
      <a:lvl6pPr marL="2514600" indent="-228600" algn="l" defTabSz="449263" rtl="0" fontAlgn="base" hangingPunct="0">
        <a:lnSpc>
          <a:spcPct val="93000"/>
        </a:lnSpc>
        <a:spcBef>
          <a:spcPct val="0"/>
        </a:spcBef>
        <a:spcAft>
          <a:spcPts val="238"/>
        </a:spcAft>
        <a:buClr>
          <a:srgbClr val="000000"/>
        </a:buClr>
        <a:buSzPct val="100000"/>
        <a:buFont typeface="Times New Roman" pitchFamily="16" charset="0"/>
        <a:defRPr sz="1700">
          <a:solidFill>
            <a:srgbClr val="050505"/>
          </a:solidFill>
          <a:latin typeface="+mn-lt"/>
          <a:ea typeface="+mn-ea"/>
          <a:cs typeface="+mn-cs"/>
        </a:defRPr>
      </a:lvl6pPr>
      <a:lvl7pPr marL="2971800" indent="-228600" algn="l" defTabSz="449263" rtl="0" fontAlgn="base" hangingPunct="0">
        <a:lnSpc>
          <a:spcPct val="93000"/>
        </a:lnSpc>
        <a:spcBef>
          <a:spcPct val="0"/>
        </a:spcBef>
        <a:spcAft>
          <a:spcPts val="238"/>
        </a:spcAft>
        <a:buClr>
          <a:srgbClr val="000000"/>
        </a:buClr>
        <a:buSzPct val="100000"/>
        <a:buFont typeface="Times New Roman" pitchFamily="16" charset="0"/>
        <a:defRPr sz="1700">
          <a:solidFill>
            <a:srgbClr val="050505"/>
          </a:solidFill>
          <a:latin typeface="+mn-lt"/>
          <a:ea typeface="+mn-ea"/>
          <a:cs typeface="+mn-cs"/>
        </a:defRPr>
      </a:lvl7pPr>
      <a:lvl8pPr marL="3429000" indent="-228600" algn="l" defTabSz="449263" rtl="0" fontAlgn="base" hangingPunct="0">
        <a:lnSpc>
          <a:spcPct val="93000"/>
        </a:lnSpc>
        <a:spcBef>
          <a:spcPct val="0"/>
        </a:spcBef>
        <a:spcAft>
          <a:spcPts val="238"/>
        </a:spcAft>
        <a:buClr>
          <a:srgbClr val="000000"/>
        </a:buClr>
        <a:buSzPct val="100000"/>
        <a:buFont typeface="Times New Roman" pitchFamily="16" charset="0"/>
        <a:defRPr sz="1700">
          <a:solidFill>
            <a:srgbClr val="050505"/>
          </a:solidFill>
          <a:latin typeface="+mn-lt"/>
          <a:ea typeface="+mn-ea"/>
          <a:cs typeface="+mn-cs"/>
        </a:defRPr>
      </a:lvl8pPr>
      <a:lvl9pPr marL="3886200" indent="-228600" algn="l" defTabSz="449263" rtl="0" fontAlgn="base" hangingPunct="0">
        <a:lnSpc>
          <a:spcPct val="93000"/>
        </a:lnSpc>
        <a:spcBef>
          <a:spcPct val="0"/>
        </a:spcBef>
        <a:spcAft>
          <a:spcPts val="238"/>
        </a:spcAft>
        <a:buClr>
          <a:srgbClr val="000000"/>
        </a:buClr>
        <a:buSzPct val="100000"/>
        <a:buFont typeface="Times New Roman" pitchFamily="16" charset="0"/>
        <a:defRPr sz="1700">
          <a:solidFill>
            <a:srgbClr val="050505"/>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4" name="Прямоугольник 3"/>
          <p:cNvSpPr/>
          <p:nvPr/>
        </p:nvSpPr>
        <p:spPr bwMode="auto">
          <a:xfrm>
            <a:off x="1582738" y="915961"/>
            <a:ext cx="3744416" cy="2228182"/>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ru-RU" sz="3200" b="0" i="0" u="none" strike="noStrike" cap="none" normalizeH="0" baseline="0" smtClean="0">
                <a:ln>
                  <a:noFill/>
                </a:ln>
                <a:effectLst/>
                <a:latin typeface="Arial" charset="0"/>
              </a:rPr>
              <a:t>Абстракция</a:t>
            </a:r>
          </a:p>
        </p:txBody>
      </p:sp>
      <p:sp>
        <p:nvSpPr>
          <p:cNvPr id="5" name="Прямоугольник 4"/>
          <p:cNvSpPr/>
          <p:nvPr/>
        </p:nvSpPr>
        <p:spPr bwMode="auto">
          <a:xfrm>
            <a:off x="5415751" y="915961"/>
            <a:ext cx="3744416" cy="2232248"/>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ru-RU" sz="3200"/>
              <a:t>Инкапсуляция</a:t>
            </a:r>
            <a:endParaRPr kumimoji="0" lang="ru-RU" sz="3200" b="0" i="0" u="none" strike="noStrike" cap="none" normalizeH="0" baseline="0" smtClean="0">
              <a:ln>
                <a:noFill/>
              </a:ln>
              <a:effectLst/>
              <a:latin typeface="Arial" charset="0"/>
            </a:endParaRPr>
          </a:p>
        </p:txBody>
      </p:sp>
      <p:sp>
        <p:nvSpPr>
          <p:cNvPr id="6" name="Прямоугольник 5"/>
          <p:cNvSpPr/>
          <p:nvPr/>
        </p:nvSpPr>
        <p:spPr bwMode="auto">
          <a:xfrm>
            <a:off x="1582738" y="3240087"/>
            <a:ext cx="3744416" cy="2448272"/>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ru-RU" sz="3200"/>
              <a:t>Наследование</a:t>
            </a:r>
            <a:endParaRPr kumimoji="0" lang="ru-RU" sz="3200" b="0" i="0" u="none" strike="noStrike" cap="none" normalizeH="0" baseline="0" smtClean="0">
              <a:ln>
                <a:noFill/>
              </a:ln>
              <a:effectLst/>
              <a:latin typeface="Arial" charset="0"/>
            </a:endParaRPr>
          </a:p>
        </p:txBody>
      </p:sp>
      <p:sp>
        <p:nvSpPr>
          <p:cNvPr id="7" name="Прямоугольник 6"/>
          <p:cNvSpPr/>
          <p:nvPr/>
        </p:nvSpPr>
        <p:spPr bwMode="auto">
          <a:xfrm>
            <a:off x="5407819" y="3240087"/>
            <a:ext cx="3752348" cy="245279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ru-RU" sz="3200"/>
              <a:t>Полиморфизм</a:t>
            </a:r>
            <a:endParaRPr kumimoji="0" lang="ru-RU" sz="32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62039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3" name="Прямоугольник 2"/>
          <p:cNvSpPr/>
          <p:nvPr/>
        </p:nvSpPr>
        <p:spPr>
          <a:xfrm>
            <a:off x="1570108" y="670646"/>
            <a:ext cx="7650161" cy="2926314"/>
          </a:xfrm>
          <a:prstGeom prst="rect">
            <a:avLst/>
          </a:prstGeom>
        </p:spPr>
        <p:txBody>
          <a:bodyPr wrap="square">
            <a:spAutoFit/>
          </a:bodyPr>
          <a:lstStyle/>
          <a:p>
            <a:pPr algn="ctr"/>
            <a:r>
              <a:rPr lang="ru-RU" b="1" smtClean="0"/>
              <a:t>Абстракция</a:t>
            </a:r>
          </a:p>
          <a:p>
            <a:pPr algn="just"/>
            <a:r>
              <a:rPr lang="ru-RU" smtClean="0"/>
              <a:t>	Представление </a:t>
            </a:r>
            <a:r>
              <a:rPr lang="ru-RU"/>
              <a:t>важных аспектов предметной области в виде совокупности взаимодействующих друг с другом </a:t>
            </a:r>
            <a:r>
              <a:rPr lang="ru-RU" b="1" smtClean="0"/>
              <a:t>объектов</a:t>
            </a:r>
          </a:p>
          <a:p>
            <a:pPr algn="just"/>
            <a:r>
              <a:rPr lang="ru-RU" smtClean="0"/>
              <a:t>	Описывая </a:t>
            </a:r>
            <a:r>
              <a:rPr lang="ru-RU"/>
              <a:t>поведение </a:t>
            </a:r>
            <a:r>
              <a:rPr lang="ru-RU" smtClean="0"/>
              <a:t>объекта</a:t>
            </a:r>
            <a:r>
              <a:rPr lang="ru-RU"/>
              <a:t>, нужно выбрать подходящий для решения конкретной задачи уровень абстракции. Объекты реального </a:t>
            </a:r>
            <a:r>
              <a:rPr lang="ru-RU" smtClean="0"/>
              <a:t>мира </a:t>
            </a:r>
            <a:r>
              <a:rPr lang="ru-RU"/>
              <a:t>могут быть достаточно сложны, чтобы описать все их характеристики, </a:t>
            </a:r>
            <a:r>
              <a:rPr lang="ru-RU" smtClean="0"/>
              <a:t>а </a:t>
            </a:r>
            <a:r>
              <a:rPr lang="ru-RU"/>
              <a:t>решение конкретных задач </a:t>
            </a:r>
            <a:r>
              <a:rPr lang="ru-RU" smtClean="0"/>
              <a:t>требует наличие </a:t>
            </a:r>
            <a:r>
              <a:rPr lang="ru-RU"/>
              <a:t>лишь </a:t>
            </a:r>
            <a:r>
              <a:rPr lang="ru-RU" smtClean="0"/>
              <a:t>некоторых </a:t>
            </a:r>
            <a:r>
              <a:rPr lang="ru-RU"/>
              <a:t>из них. </a:t>
            </a:r>
            <a:r>
              <a:rPr lang="ru-RU" smtClean="0"/>
              <a:t>	</a:t>
            </a:r>
          </a:p>
          <a:p>
            <a:pPr algn="just"/>
            <a:r>
              <a:rPr lang="ru-RU"/>
              <a:t>	</a:t>
            </a:r>
            <a:r>
              <a:rPr lang="ru-RU" b="1"/>
              <a:t>Абстрагирование</a:t>
            </a:r>
            <a:r>
              <a:rPr lang="ru-RU"/>
              <a:t> – это способ выделить набор значимых характеристик объекта, исключая из рассмотрения незначимые. Соответственно, </a:t>
            </a:r>
            <a:r>
              <a:rPr lang="ru-RU" b="1"/>
              <a:t>абстракция</a:t>
            </a:r>
            <a:r>
              <a:rPr lang="ru-RU"/>
              <a:t> – это набор всех таких характеристик.</a:t>
            </a:r>
          </a:p>
        </p:txBody>
      </p:sp>
      <p:sp>
        <p:nvSpPr>
          <p:cNvPr id="4" name="Прямоугольник 3"/>
          <p:cNvSpPr/>
          <p:nvPr/>
        </p:nvSpPr>
        <p:spPr>
          <a:xfrm>
            <a:off x="1600235" y="4032175"/>
            <a:ext cx="7644310" cy="1122871"/>
          </a:xfrm>
          <a:prstGeom prst="rect">
            <a:avLst/>
          </a:prstGeom>
        </p:spPr>
        <p:txBody>
          <a:bodyPr wrap="square">
            <a:spAutoFit/>
          </a:bodyPr>
          <a:lstStyle/>
          <a:p>
            <a:pPr algn="just"/>
            <a:r>
              <a:rPr lang="ru-RU" b="1" smtClean="0"/>
              <a:t>Цель</a:t>
            </a:r>
            <a:r>
              <a:rPr lang="ru-RU"/>
              <a:t>: представить предметную область в виде совокупности </a:t>
            </a:r>
            <a:r>
              <a:rPr lang="ru-RU" smtClean="0"/>
              <a:t>объектов</a:t>
            </a:r>
            <a:r>
              <a:rPr lang="ru-RU"/>
              <a:t>, выделив у </a:t>
            </a:r>
            <a:r>
              <a:rPr lang="ru-RU" smtClean="0"/>
              <a:t>них:</a:t>
            </a:r>
          </a:p>
          <a:p>
            <a:pPr marL="285750" indent="-285750" algn="just">
              <a:buFont typeface="Arial" panose="020B0604020202020204" pitchFamily="34" charset="0"/>
              <a:buChar char="•"/>
            </a:pPr>
            <a:r>
              <a:rPr lang="ru-RU" smtClean="0"/>
              <a:t>важные </a:t>
            </a:r>
            <a:r>
              <a:rPr lang="ru-RU"/>
              <a:t>свойства (атрибуты, параметры, поля</a:t>
            </a:r>
            <a:r>
              <a:rPr lang="ru-RU" smtClean="0"/>
              <a:t>)</a:t>
            </a:r>
          </a:p>
          <a:p>
            <a:pPr marL="285750" indent="-285750" algn="just">
              <a:buFont typeface="Arial" panose="020B0604020202020204" pitchFamily="34" charset="0"/>
              <a:buChar char="•"/>
            </a:pPr>
            <a:r>
              <a:rPr lang="ru-RU" smtClean="0"/>
              <a:t>методы </a:t>
            </a:r>
            <a:r>
              <a:rPr lang="ru-RU"/>
              <a:t>(операции, функции) для работы с ними</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08" y="1362123"/>
            <a:ext cx="2595158" cy="1373907"/>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3947" y="2857953"/>
            <a:ext cx="5616624" cy="2860968"/>
          </a:xfrm>
          <a:prstGeom prst="rect">
            <a:avLst/>
          </a:prstGeom>
        </p:spPr>
      </p:pic>
    </p:spTree>
    <p:extLst>
      <p:ext uri="{BB962C8B-B14F-4D97-AF65-F5344CB8AC3E}">
        <p14:creationId xmlns:p14="http://schemas.microsoft.com/office/powerpoint/2010/main" val="134290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3" name="Прямоугольник 2"/>
          <p:cNvSpPr/>
          <p:nvPr/>
        </p:nvSpPr>
        <p:spPr>
          <a:xfrm>
            <a:off x="1570108" y="670646"/>
            <a:ext cx="7650161" cy="2926314"/>
          </a:xfrm>
          <a:prstGeom prst="rect">
            <a:avLst/>
          </a:prstGeom>
        </p:spPr>
        <p:txBody>
          <a:bodyPr wrap="square">
            <a:spAutoFit/>
          </a:bodyPr>
          <a:lstStyle/>
          <a:p>
            <a:pPr algn="ctr"/>
            <a:r>
              <a:rPr lang="ru-RU" b="1" smtClean="0"/>
              <a:t>Инкапсуляция</a:t>
            </a:r>
          </a:p>
          <a:p>
            <a:pPr marL="342900" indent="-342900" algn="just">
              <a:buFont typeface="Arial" panose="020B0604020202020204" pitchFamily="34" charset="0"/>
              <a:buChar char="•"/>
            </a:pPr>
            <a:r>
              <a:rPr lang="ru-RU" smtClean="0"/>
              <a:t>Объединение </a:t>
            </a:r>
            <a:r>
              <a:rPr lang="ru-RU"/>
              <a:t>данных и кода, относящихся к </a:t>
            </a:r>
            <a:r>
              <a:rPr lang="ru-RU" smtClean="0"/>
              <a:t>объекту</a:t>
            </a:r>
          </a:p>
          <a:p>
            <a:pPr marL="342900" indent="-342900" algn="just">
              <a:buFont typeface="Arial" panose="020B0604020202020204" pitchFamily="34" charset="0"/>
              <a:buChar char="•"/>
            </a:pPr>
            <a:r>
              <a:rPr lang="ru-RU" smtClean="0"/>
              <a:t>Скрытие реализации</a:t>
            </a:r>
          </a:p>
          <a:p>
            <a:pPr marL="342900" indent="-342900" algn="just">
              <a:buFont typeface="Arial" panose="020B0604020202020204" pitchFamily="34" charset="0"/>
              <a:buChar char="•"/>
            </a:pPr>
            <a:r>
              <a:rPr lang="ru-RU" smtClean="0"/>
              <a:t>Предоставление </a:t>
            </a:r>
            <a:r>
              <a:rPr lang="ru-RU"/>
              <a:t>пользователю интерфейса для работы с </a:t>
            </a:r>
            <a:r>
              <a:rPr lang="ru-RU" smtClean="0"/>
              <a:t>объектом</a:t>
            </a:r>
          </a:p>
          <a:p>
            <a:pPr algn="just"/>
            <a:r>
              <a:rPr lang="ru-RU" b="1" smtClean="0"/>
              <a:t>	Инкапсуляция</a:t>
            </a:r>
            <a:r>
              <a:rPr lang="ru-RU" smtClean="0"/>
              <a:t> </a:t>
            </a:r>
            <a:r>
              <a:rPr lang="ru-RU"/>
              <a:t>это механизм, объединяющий атрибуты и методы (которые составляют объект) и охраняющий их от внешнего вмешательства.  </a:t>
            </a:r>
            <a:endParaRPr lang="en-US" smtClean="0"/>
          </a:p>
          <a:p>
            <a:pPr algn="just"/>
            <a:r>
              <a:rPr lang="en-US"/>
              <a:t>	</a:t>
            </a:r>
            <a:r>
              <a:rPr lang="ru-RU" smtClean="0"/>
              <a:t>Инкапсуляция </a:t>
            </a:r>
            <a:r>
              <a:rPr lang="ru-RU"/>
              <a:t>— защитная оболочка, позволяющая обращаться к атрибутам и методам класса только внутри этого класса или при помощи специально спроектированного  интерфейса.</a:t>
            </a:r>
          </a:p>
        </p:txBody>
      </p:sp>
      <p:sp>
        <p:nvSpPr>
          <p:cNvPr id="4" name="Прямоугольник 3"/>
          <p:cNvSpPr/>
          <p:nvPr/>
        </p:nvSpPr>
        <p:spPr>
          <a:xfrm>
            <a:off x="1570107" y="3816151"/>
            <a:ext cx="7650161" cy="1122871"/>
          </a:xfrm>
          <a:prstGeom prst="rect">
            <a:avLst/>
          </a:prstGeom>
        </p:spPr>
        <p:txBody>
          <a:bodyPr wrap="square">
            <a:spAutoFit/>
          </a:bodyPr>
          <a:lstStyle/>
          <a:p>
            <a:pPr algn="just"/>
            <a:r>
              <a:rPr lang="ru-RU" b="1" smtClean="0"/>
              <a:t>Цель</a:t>
            </a:r>
            <a:r>
              <a:rPr lang="ru-RU"/>
              <a:t>: </a:t>
            </a:r>
            <a:endParaRPr lang="en-US" smtClean="0"/>
          </a:p>
          <a:p>
            <a:pPr algn="just"/>
            <a:r>
              <a:rPr lang="en-US"/>
              <a:t>	</a:t>
            </a:r>
            <a:r>
              <a:rPr lang="ru-RU" smtClean="0"/>
              <a:t>Повысить </a:t>
            </a:r>
            <a:r>
              <a:rPr lang="ru-RU"/>
              <a:t>надежность кода, скрыв реализацию сложных бизнес-правил и элементы, доступ к которым может быть небезопасным, предоставив пользователю простой и безопасный интерфейс.</a:t>
            </a: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5316" y="2219749"/>
            <a:ext cx="4045570" cy="2471591"/>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489" y="2217715"/>
            <a:ext cx="3853608" cy="2411873"/>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712" y="2952055"/>
            <a:ext cx="4248472" cy="3056889"/>
          </a:xfrm>
          <a:prstGeom prst="rect">
            <a:avLst/>
          </a:prstGeom>
        </p:spPr>
      </p:pic>
    </p:spTree>
    <p:extLst>
      <p:ext uri="{BB962C8B-B14F-4D97-AF65-F5344CB8AC3E}">
        <p14:creationId xmlns:p14="http://schemas.microsoft.com/office/powerpoint/2010/main" val="190047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3" name="Прямоугольник 2"/>
          <p:cNvSpPr/>
          <p:nvPr/>
        </p:nvSpPr>
        <p:spPr>
          <a:xfrm>
            <a:off x="1570108" y="670646"/>
            <a:ext cx="7650161" cy="1380506"/>
          </a:xfrm>
          <a:prstGeom prst="rect">
            <a:avLst/>
          </a:prstGeom>
        </p:spPr>
        <p:txBody>
          <a:bodyPr wrap="square">
            <a:spAutoFit/>
          </a:bodyPr>
          <a:lstStyle/>
          <a:p>
            <a:pPr algn="ctr"/>
            <a:r>
              <a:rPr lang="ru-RU" b="1" smtClean="0"/>
              <a:t>Наследование</a:t>
            </a:r>
          </a:p>
          <a:p>
            <a:pPr marL="342900" indent="-342900" algn="just">
              <a:buFont typeface="Arial" panose="020B0604020202020204" pitchFamily="34" charset="0"/>
              <a:buChar char="•"/>
            </a:pPr>
            <a:r>
              <a:rPr lang="ru-RU" smtClean="0"/>
              <a:t>Более </a:t>
            </a:r>
            <a:r>
              <a:rPr lang="ru-RU"/>
              <a:t>общие вещи объявляются в родительском (базовом) </a:t>
            </a:r>
            <a:r>
              <a:rPr lang="ru-RU" smtClean="0"/>
              <a:t>классе</a:t>
            </a:r>
          </a:p>
          <a:p>
            <a:pPr marL="342900" indent="-342900" algn="just">
              <a:buFont typeface="Arial" panose="020B0604020202020204" pitchFamily="34" charset="0"/>
              <a:buChar char="•"/>
            </a:pPr>
            <a:r>
              <a:rPr lang="ru-RU" smtClean="0"/>
              <a:t>Более </a:t>
            </a:r>
            <a:r>
              <a:rPr lang="ru-RU"/>
              <a:t>конкретные вещи уточняются в </a:t>
            </a:r>
            <a:r>
              <a:rPr lang="ru-RU" smtClean="0"/>
              <a:t>классе-наследнике</a:t>
            </a:r>
          </a:p>
          <a:p>
            <a:pPr marL="342900" indent="-342900" algn="just">
              <a:buFont typeface="Arial" panose="020B0604020202020204" pitchFamily="34" charset="0"/>
              <a:buChar char="•"/>
            </a:pPr>
            <a:r>
              <a:rPr lang="ru-RU" smtClean="0"/>
              <a:t>В </a:t>
            </a:r>
            <a:r>
              <a:rPr lang="ru-RU"/>
              <a:t>Java есть только единичное </a:t>
            </a:r>
            <a:r>
              <a:rPr lang="ru-RU" smtClean="0"/>
              <a:t>наследование</a:t>
            </a:r>
          </a:p>
          <a:p>
            <a:pPr marL="342900" indent="-342900" algn="just">
              <a:buFont typeface="Arial" panose="020B0604020202020204" pitchFamily="34" charset="0"/>
              <a:buChar char="•"/>
            </a:pPr>
            <a:r>
              <a:rPr lang="ru-RU" smtClean="0"/>
              <a:t>В </a:t>
            </a:r>
            <a:r>
              <a:rPr lang="ru-RU"/>
              <a:t>Java есть </a:t>
            </a:r>
            <a:r>
              <a:rPr lang="ru-RU" smtClean="0"/>
              <a:t>интерфейсы</a:t>
            </a:r>
            <a:endParaRPr lang="ru-RU"/>
          </a:p>
        </p:txBody>
      </p:sp>
      <p:sp>
        <p:nvSpPr>
          <p:cNvPr id="4" name="Прямоугольник 3"/>
          <p:cNvSpPr/>
          <p:nvPr/>
        </p:nvSpPr>
        <p:spPr>
          <a:xfrm>
            <a:off x="1586078" y="2015343"/>
            <a:ext cx="7646822" cy="1638141"/>
          </a:xfrm>
          <a:prstGeom prst="rect">
            <a:avLst/>
          </a:prstGeom>
        </p:spPr>
        <p:txBody>
          <a:bodyPr wrap="square">
            <a:spAutoFit/>
          </a:bodyPr>
          <a:lstStyle/>
          <a:p>
            <a:pPr algn="just"/>
            <a:r>
              <a:rPr lang="ru-RU" b="1" smtClean="0"/>
              <a:t>	Наследование</a:t>
            </a:r>
            <a:r>
              <a:rPr lang="ru-RU" smtClean="0"/>
              <a:t> </a:t>
            </a:r>
            <a:r>
              <a:rPr lang="ru-RU"/>
              <a:t>помогает избежать дублирования кода в случае, если нам нужно создать объект на основе уже существующего. В этом случае говорится, что новый объект (</a:t>
            </a:r>
            <a:r>
              <a:rPr lang="ru-RU" b="1"/>
              <a:t>дочерний</a:t>
            </a:r>
            <a:r>
              <a:rPr lang="ru-RU"/>
              <a:t>) унаследовал свойства уже существующего (</a:t>
            </a:r>
            <a:r>
              <a:rPr lang="ru-RU" b="1"/>
              <a:t>родительского</a:t>
            </a:r>
            <a:r>
              <a:rPr lang="ru-RU"/>
              <a:t>). Если атрибуты или поведение существующего объекта нужно частично изменить, то  их можно просто переопределить.</a:t>
            </a:r>
          </a:p>
        </p:txBody>
      </p:sp>
      <p:sp>
        <p:nvSpPr>
          <p:cNvPr id="5" name="Прямоугольник 4"/>
          <p:cNvSpPr/>
          <p:nvPr/>
        </p:nvSpPr>
        <p:spPr>
          <a:xfrm>
            <a:off x="1570107" y="4179110"/>
            <a:ext cx="7650161" cy="1380506"/>
          </a:xfrm>
          <a:prstGeom prst="rect">
            <a:avLst/>
          </a:prstGeom>
        </p:spPr>
        <p:txBody>
          <a:bodyPr wrap="square">
            <a:spAutoFit/>
          </a:bodyPr>
          <a:lstStyle/>
          <a:p>
            <a:pPr algn="just"/>
            <a:r>
              <a:rPr lang="ru-RU" b="1"/>
              <a:t>Цели</a:t>
            </a:r>
            <a:r>
              <a:rPr lang="ru-RU"/>
              <a:t>:</a:t>
            </a:r>
          </a:p>
          <a:p>
            <a:pPr marL="285750" indent="-285750" algn="just">
              <a:buFont typeface="Arial" panose="020B0604020202020204" pitchFamily="34" charset="0"/>
              <a:buChar char="•"/>
            </a:pPr>
            <a:r>
              <a:rPr lang="ru-RU" smtClean="0"/>
              <a:t>обеспечение </a:t>
            </a:r>
            <a:r>
              <a:rPr lang="ru-RU"/>
              <a:t>требуемого уровня абстракции (абстрактные предки, конкретные потомки</a:t>
            </a:r>
            <a:r>
              <a:rPr lang="ru-RU" smtClean="0"/>
              <a:t>);</a:t>
            </a:r>
          </a:p>
          <a:p>
            <a:pPr marL="285750" indent="-285750" algn="just">
              <a:buFont typeface="Arial" panose="020B0604020202020204" pitchFamily="34" charset="0"/>
              <a:buChar char="•"/>
            </a:pPr>
            <a:r>
              <a:rPr lang="ru-RU" smtClean="0"/>
              <a:t>повторное </a:t>
            </a:r>
            <a:r>
              <a:rPr lang="ru-RU"/>
              <a:t>использование кода</a:t>
            </a:r>
            <a:r>
              <a:rPr lang="ru-RU" smtClean="0"/>
              <a:t>;</a:t>
            </a:r>
          </a:p>
          <a:p>
            <a:pPr marL="285750" indent="-285750" algn="just">
              <a:buFont typeface="Arial" panose="020B0604020202020204" pitchFamily="34" charset="0"/>
              <a:buChar char="•"/>
            </a:pPr>
            <a:r>
              <a:rPr lang="ru-RU" smtClean="0"/>
              <a:t>основа </a:t>
            </a:r>
            <a:r>
              <a:rPr lang="ru-RU"/>
              <a:t>для полиморфизма.</a:t>
            </a:r>
          </a:p>
        </p:txBody>
      </p:sp>
    </p:spTree>
    <p:extLst>
      <p:ext uri="{BB962C8B-B14F-4D97-AF65-F5344CB8AC3E}">
        <p14:creationId xmlns:p14="http://schemas.microsoft.com/office/powerpoint/2010/main" val="1366885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6" name="Прямоугольник 5"/>
          <p:cNvSpPr/>
          <p:nvPr/>
        </p:nvSpPr>
        <p:spPr bwMode="auto">
          <a:xfrm>
            <a:off x="4157540" y="755700"/>
            <a:ext cx="2592288" cy="36004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t>Vehicle</a:t>
            </a:r>
            <a:endParaRPr kumimoji="0" lang="ru-RU" sz="1800" b="0" i="0" u="none" strike="noStrike" cap="none" normalizeH="0" baseline="0" smtClean="0">
              <a:ln>
                <a:noFill/>
              </a:ln>
              <a:effectLst/>
              <a:latin typeface="Arial" charset="0"/>
            </a:endParaRPr>
          </a:p>
        </p:txBody>
      </p:sp>
      <p:sp>
        <p:nvSpPr>
          <p:cNvPr id="8" name="Прямоугольник 7"/>
          <p:cNvSpPr/>
          <p:nvPr/>
        </p:nvSpPr>
        <p:spPr bwMode="auto">
          <a:xfrm>
            <a:off x="4157540" y="1115740"/>
            <a:ext cx="2592288" cy="504056"/>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motor</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move()</a:t>
            </a: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9" name="Прямоугольник 8"/>
          <p:cNvSpPr/>
          <p:nvPr/>
        </p:nvSpPr>
        <p:spPr bwMode="auto">
          <a:xfrm>
            <a:off x="1584551" y="2087959"/>
            <a:ext cx="2181204" cy="360040"/>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Car</a:t>
            </a:r>
            <a:endParaRPr kumimoji="0" lang="ru-RU" sz="1800" b="0" i="0" u="none" strike="noStrike" cap="none" normalizeH="0" baseline="0" smtClean="0">
              <a:ln>
                <a:noFill/>
              </a:ln>
              <a:effectLst/>
              <a:latin typeface="Arial" charset="0"/>
            </a:endParaRPr>
          </a:p>
        </p:txBody>
      </p:sp>
      <p:sp>
        <p:nvSpPr>
          <p:cNvPr id="10" name="Прямоугольник 9"/>
          <p:cNvSpPr/>
          <p:nvPr/>
        </p:nvSpPr>
        <p:spPr bwMode="auto">
          <a:xfrm>
            <a:off x="1584551" y="2447998"/>
            <a:ext cx="2181204" cy="697233"/>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wheels</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moveRight()</a:t>
            </a:r>
          </a:p>
          <a:p>
            <a:pPr marL="285750" indent="-285750">
              <a:buFont typeface="Arial" panose="020B0604020202020204" pitchFamily="34" charset="0"/>
              <a:buChar char="•"/>
            </a:pPr>
            <a:r>
              <a:rPr lang="en-US" sz="1600" smtClean="0">
                <a:latin typeface="Consolas" panose="020B0609020204030204" pitchFamily="49" charset="0"/>
                <a:cs typeface="Consolas" panose="020B0609020204030204" pitchFamily="49" charset="0"/>
              </a:rPr>
              <a:t>moveLeft()</a:t>
            </a:r>
            <a:endParaRPr lang="ru-RU" sz="160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1" name="Прямоугольник 10"/>
          <p:cNvSpPr/>
          <p:nvPr/>
        </p:nvSpPr>
        <p:spPr bwMode="auto">
          <a:xfrm>
            <a:off x="4478356" y="2087959"/>
            <a:ext cx="1950657" cy="36004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Plane</a:t>
            </a:r>
            <a:endParaRPr kumimoji="0" lang="ru-RU" sz="1800" b="0" i="0" u="none" strike="noStrike" cap="none" normalizeH="0" baseline="0" smtClean="0">
              <a:ln>
                <a:noFill/>
              </a:ln>
              <a:effectLst/>
              <a:latin typeface="Arial" charset="0"/>
            </a:endParaRPr>
          </a:p>
        </p:txBody>
      </p:sp>
      <p:sp>
        <p:nvSpPr>
          <p:cNvPr id="12" name="Прямоугольник 11"/>
          <p:cNvSpPr/>
          <p:nvPr/>
        </p:nvSpPr>
        <p:spPr bwMode="auto">
          <a:xfrm>
            <a:off x="4478356" y="2447999"/>
            <a:ext cx="1950657" cy="504056"/>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wings</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3" name="Прямоугольник 12"/>
          <p:cNvSpPr/>
          <p:nvPr/>
        </p:nvSpPr>
        <p:spPr bwMode="auto">
          <a:xfrm>
            <a:off x="6964436" y="2087959"/>
            <a:ext cx="2046594" cy="36004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Ship</a:t>
            </a:r>
            <a:endParaRPr kumimoji="0" lang="ru-RU" sz="1800" b="0" i="0" u="none" strike="noStrike" cap="none" normalizeH="0" baseline="0" smtClean="0">
              <a:ln>
                <a:noFill/>
              </a:ln>
              <a:effectLst/>
              <a:latin typeface="Arial" charset="0"/>
            </a:endParaRPr>
          </a:p>
        </p:txBody>
      </p:sp>
      <p:sp>
        <p:nvSpPr>
          <p:cNvPr id="14" name="Прямоугольник 13"/>
          <p:cNvSpPr/>
          <p:nvPr/>
        </p:nvSpPr>
        <p:spPr bwMode="auto">
          <a:xfrm>
            <a:off x="6964436" y="2447999"/>
            <a:ext cx="2046594" cy="504056"/>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5" name="Прямоугольник 14"/>
          <p:cNvSpPr/>
          <p:nvPr/>
        </p:nvSpPr>
        <p:spPr bwMode="auto">
          <a:xfrm>
            <a:off x="1584551" y="3865312"/>
            <a:ext cx="2181204" cy="360040"/>
          </a:xfrm>
          <a:prstGeom prst="rect">
            <a:avLst/>
          </a:prstGeom>
          <a:solidFill>
            <a:srgbClr val="6DF4F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Truck</a:t>
            </a:r>
            <a:endParaRPr kumimoji="0" lang="ru-RU" sz="1800" b="0" i="0" u="none" strike="noStrike" cap="none" normalizeH="0" baseline="0" smtClean="0">
              <a:ln>
                <a:noFill/>
              </a:ln>
              <a:effectLst/>
              <a:latin typeface="Arial" charset="0"/>
            </a:endParaRPr>
          </a:p>
        </p:txBody>
      </p:sp>
      <p:sp>
        <p:nvSpPr>
          <p:cNvPr id="16" name="Прямоугольник 15"/>
          <p:cNvSpPr/>
          <p:nvPr/>
        </p:nvSpPr>
        <p:spPr bwMode="auto">
          <a:xfrm>
            <a:off x="1584551" y="4225352"/>
            <a:ext cx="2181204" cy="598912"/>
          </a:xfrm>
          <a:prstGeom prst="rect">
            <a:avLst/>
          </a:prstGeom>
          <a:solidFill>
            <a:srgbClr val="6DF4F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carBody</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unloadCargo()</a:t>
            </a:r>
            <a:endParaRPr lang="ru-RU" sz="160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7" name="Прямоугольник 16"/>
          <p:cNvSpPr/>
          <p:nvPr/>
        </p:nvSpPr>
        <p:spPr bwMode="auto">
          <a:xfrm>
            <a:off x="4478356" y="3865312"/>
            <a:ext cx="1950657"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mtClean="0"/>
              <a:t>PassengerCar</a:t>
            </a:r>
            <a:endParaRPr kumimoji="0" lang="ru-RU" sz="1800" b="0" i="0" u="none" strike="noStrike" cap="none" normalizeH="0" baseline="0" smtClean="0">
              <a:ln>
                <a:noFill/>
              </a:ln>
              <a:effectLst/>
              <a:latin typeface="Arial" charset="0"/>
            </a:endParaRPr>
          </a:p>
        </p:txBody>
      </p:sp>
      <p:sp>
        <p:nvSpPr>
          <p:cNvPr id="18" name="Прямоугольник 17"/>
          <p:cNvSpPr/>
          <p:nvPr/>
        </p:nvSpPr>
        <p:spPr bwMode="auto">
          <a:xfrm>
            <a:off x="4478356" y="4225352"/>
            <a:ext cx="1950657" cy="598912"/>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a:t>
            </a: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9" name="Прямоугольник 18"/>
          <p:cNvSpPr/>
          <p:nvPr/>
        </p:nvSpPr>
        <p:spPr bwMode="auto">
          <a:xfrm>
            <a:off x="6964436" y="3846597"/>
            <a:ext cx="2046594" cy="360040"/>
          </a:xfrm>
          <a:prstGeom prst="rect">
            <a:avLst/>
          </a:prstGeom>
          <a:solidFill>
            <a:srgbClr val="3366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RacingCar</a:t>
            </a:r>
            <a:endParaRPr kumimoji="0" lang="ru-RU" sz="1800" b="0" i="0" u="none" strike="noStrike" cap="none" normalizeH="0" baseline="0" smtClean="0">
              <a:ln>
                <a:noFill/>
              </a:ln>
              <a:effectLst/>
              <a:latin typeface="Arial" charset="0"/>
            </a:endParaRPr>
          </a:p>
        </p:txBody>
      </p:sp>
      <p:sp>
        <p:nvSpPr>
          <p:cNvPr id="20" name="Прямоугольник 19"/>
          <p:cNvSpPr/>
          <p:nvPr/>
        </p:nvSpPr>
        <p:spPr bwMode="auto">
          <a:xfrm>
            <a:off x="6964436" y="4206637"/>
            <a:ext cx="2046594" cy="598912"/>
          </a:xfrm>
          <a:prstGeom prst="rect">
            <a:avLst/>
          </a:prstGeom>
          <a:solidFill>
            <a:srgbClr val="3366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a:t>
            </a: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cxnSp>
        <p:nvCxnSpPr>
          <p:cNvPr id="22" name="Прямая со стрелкой 21"/>
          <p:cNvCxnSpPr>
            <a:stCxn id="9" idx="0"/>
            <a:endCxn id="8" idx="1"/>
          </p:cNvCxnSpPr>
          <p:nvPr/>
        </p:nvCxnSpPr>
        <p:spPr bwMode="auto">
          <a:xfrm flipV="1">
            <a:off x="2675153" y="1367768"/>
            <a:ext cx="1482387" cy="720191"/>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Прямая со стрелкой 24"/>
          <p:cNvCxnSpPr>
            <a:stCxn id="11" idx="0"/>
            <a:endCxn id="8" idx="2"/>
          </p:cNvCxnSpPr>
          <p:nvPr/>
        </p:nvCxnSpPr>
        <p:spPr bwMode="auto">
          <a:xfrm flipH="1" flipV="1">
            <a:off x="5453684" y="1619796"/>
            <a:ext cx="1" cy="468163"/>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Прямая со стрелкой 27"/>
          <p:cNvCxnSpPr>
            <a:stCxn id="13" idx="0"/>
            <a:endCxn id="8" idx="3"/>
          </p:cNvCxnSpPr>
          <p:nvPr/>
        </p:nvCxnSpPr>
        <p:spPr bwMode="auto">
          <a:xfrm flipH="1" flipV="1">
            <a:off x="6749828" y="1367768"/>
            <a:ext cx="1237905" cy="720191"/>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Прямая со стрелкой 30"/>
          <p:cNvCxnSpPr>
            <a:stCxn id="15" idx="0"/>
            <a:endCxn id="10" idx="2"/>
          </p:cNvCxnSpPr>
          <p:nvPr/>
        </p:nvCxnSpPr>
        <p:spPr bwMode="auto">
          <a:xfrm flipV="1">
            <a:off x="2675153" y="3145231"/>
            <a:ext cx="0" cy="720081"/>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Прямая со стрелкой 33"/>
          <p:cNvCxnSpPr>
            <a:stCxn id="17" idx="0"/>
            <a:endCxn id="10" idx="2"/>
          </p:cNvCxnSpPr>
          <p:nvPr/>
        </p:nvCxnSpPr>
        <p:spPr bwMode="auto">
          <a:xfrm flipH="1" flipV="1">
            <a:off x="2675153" y="3145231"/>
            <a:ext cx="2778532" cy="720081"/>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Прямая со стрелкой 36"/>
          <p:cNvCxnSpPr>
            <a:stCxn id="19" idx="0"/>
            <a:endCxn id="10" idx="2"/>
          </p:cNvCxnSpPr>
          <p:nvPr/>
        </p:nvCxnSpPr>
        <p:spPr bwMode="auto">
          <a:xfrm flipH="1" flipV="1">
            <a:off x="2675153" y="3145231"/>
            <a:ext cx="5312580" cy="701366"/>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Прямая со стрелкой 40"/>
          <p:cNvCxnSpPr>
            <a:endCxn id="16" idx="2"/>
          </p:cNvCxnSpPr>
          <p:nvPr/>
        </p:nvCxnSpPr>
        <p:spPr bwMode="auto">
          <a:xfrm flipV="1">
            <a:off x="2675153" y="4824264"/>
            <a:ext cx="0" cy="566483"/>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9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3" name="Прямоугольник 2"/>
          <p:cNvSpPr/>
          <p:nvPr/>
        </p:nvSpPr>
        <p:spPr>
          <a:xfrm>
            <a:off x="1582738" y="670646"/>
            <a:ext cx="7650162" cy="1380506"/>
          </a:xfrm>
          <a:prstGeom prst="rect">
            <a:avLst/>
          </a:prstGeom>
        </p:spPr>
        <p:txBody>
          <a:bodyPr wrap="square">
            <a:spAutoFit/>
          </a:bodyPr>
          <a:lstStyle/>
          <a:p>
            <a:pPr algn="ctr"/>
            <a:r>
              <a:rPr lang="ru-RU" b="1"/>
              <a:t>Полиморфизм</a:t>
            </a:r>
          </a:p>
          <a:p>
            <a:pPr marL="285750" indent="-285750" algn="just">
              <a:buFont typeface="Arial" panose="020B0604020202020204" pitchFamily="34" charset="0"/>
              <a:buChar char="•"/>
            </a:pPr>
            <a:r>
              <a:rPr lang="ru-RU" smtClean="0"/>
              <a:t>возможность </a:t>
            </a:r>
            <a:r>
              <a:rPr lang="ru-RU"/>
              <a:t>объектов с одинаковой спецификацией иметь различную реализацию</a:t>
            </a:r>
            <a:r>
              <a:rPr lang="ru-RU" smtClean="0"/>
              <a:t>;</a:t>
            </a:r>
          </a:p>
          <a:p>
            <a:pPr marL="285750" indent="-285750" algn="just">
              <a:buFont typeface="Arial" panose="020B0604020202020204" pitchFamily="34" charset="0"/>
              <a:buChar char="•"/>
            </a:pPr>
            <a:r>
              <a:rPr lang="ru-RU" smtClean="0"/>
              <a:t>возможность </a:t>
            </a:r>
            <a:r>
              <a:rPr lang="ru-RU"/>
              <a:t>обращаться к объектам-наследникам, использую ссылку на базовый класс или интерфейс</a:t>
            </a:r>
          </a:p>
        </p:txBody>
      </p:sp>
      <p:sp>
        <p:nvSpPr>
          <p:cNvPr id="4" name="Прямоугольник 3"/>
          <p:cNvSpPr/>
          <p:nvPr/>
        </p:nvSpPr>
        <p:spPr>
          <a:xfrm>
            <a:off x="1582738" y="2051152"/>
            <a:ext cx="7650162" cy="2411045"/>
          </a:xfrm>
          <a:prstGeom prst="rect">
            <a:avLst/>
          </a:prstGeom>
        </p:spPr>
        <p:txBody>
          <a:bodyPr wrap="square">
            <a:spAutoFit/>
          </a:bodyPr>
          <a:lstStyle/>
          <a:p>
            <a:pPr algn="just"/>
            <a:r>
              <a:rPr lang="ru-RU" smtClean="0"/>
              <a:t>	Если есть объекты</a:t>
            </a:r>
            <a:r>
              <a:rPr lang="ru-RU"/>
              <a:t>, которые принадлежат одной и той же ветви иерархии (были унаследованы), то для них можно использовать единый интерфейс, который будет для каждого объекта производить однотипное действие, но результат для каждого объекта будет различным (зависящим от этого конкретного объекта</a:t>
            </a:r>
            <a:r>
              <a:rPr lang="ru-RU" smtClean="0"/>
              <a:t>).</a:t>
            </a:r>
          </a:p>
          <a:p>
            <a:pPr algn="just"/>
            <a:r>
              <a:rPr lang="ru-RU" b="1" smtClean="0"/>
              <a:t>	Полиморфизм</a:t>
            </a:r>
            <a:r>
              <a:rPr lang="ru-RU" smtClean="0"/>
              <a:t> </a:t>
            </a:r>
            <a:r>
              <a:rPr lang="ru-RU"/>
              <a:t>– это свойство системы использовать объекты с одинаковым интерфейсом без информации о типе и внутренней структуре объекта.</a:t>
            </a:r>
          </a:p>
          <a:p>
            <a:pPr algn="just"/>
            <a:endParaRPr lang="ru-RU"/>
          </a:p>
        </p:txBody>
      </p:sp>
      <p:sp>
        <p:nvSpPr>
          <p:cNvPr id="5" name="Прямоугольник 4"/>
          <p:cNvSpPr/>
          <p:nvPr/>
        </p:nvSpPr>
        <p:spPr>
          <a:xfrm>
            <a:off x="1582738" y="4455353"/>
            <a:ext cx="7650162" cy="1122871"/>
          </a:xfrm>
          <a:prstGeom prst="rect">
            <a:avLst/>
          </a:prstGeom>
        </p:spPr>
        <p:txBody>
          <a:bodyPr wrap="square">
            <a:spAutoFit/>
          </a:bodyPr>
          <a:lstStyle/>
          <a:p>
            <a:pPr algn="just"/>
            <a:r>
              <a:rPr lang="ru-RU" b="1"/>
              <a:t>Цели</a:t>
            </a:r>
            <a:r>
              <a:rPr lang="ru-RU"/>
              <a:t>: </a:t>
            </a:r>
          </a:p>
          <a:p>
            <a:pPr marL="285750" indent="-285750" algn="just">
              <a:buFont typeface="Arial" panose="020B0604020202020204" pitchFamily="34" charset="0"/>
              <a:buChar char="•"/>
            </a:pPr>
            <a:r>
              <a:rPr lang="ru-RU" smtClean="0"/>
              <a:t>однотипная </a:t>
            </a:r>
            <a:r>
              <a:rPr lang="ru-RU"/>
              <a:t>работа с объектами различных </a:t>
            </a:r>
            <a:r>
              <a:rPr lang="ru-RU" smtClean="0"/>
              <a:t>типов</a:t>
            </a:r>
          </a:p>
          <a:p>
            <a:pPr marL="285750" indent="-285750" algn="just">
              <a:buFont typeface="Arial" panose="020B0604020202020204" pitchFamily="34" charset="0"/>
              <a:buChar char="•"/>
            </a:pPr>
            <a:r>
              <a:rPr lang="ru-RU" smtClean="0"/>
              <a:t>работа </a:t>
            </a:r>
            <a:r>
              <a:rPr lang="ru-RU"/>
              <a:t>с объектами, конкретные тип/реализация которых на этапе компиляции еще неизвестны</a:t>
            </a:r>
          </a:p>
        </p:txBody>
      </p:sp>
    </p:spTree>
    <p:extLst>
      <p:ext uri="{BB962C8B-B14F-4D97-AF65-F5344CB8AC3E}">
        <p14:creationId xmlns:p14="http://schemas.microsoft.com/office/powerpoint/2010/main" val="32627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2738" y="209602"/>
            <a:ext cx="7650162" cy="461044"/>
          </a:xfrm>
        </p:spPr>
        <p:txBody>
          <a:bodyPr/>
          <a:lstStyle/>
          <a:p>
            <a:r>
              <a:rPr lang="ru-RU" sz="2400"/>
              <a:t>Объектно-ориентированное </a:t>
            </a:r>
            <a:r>
              <a:rPr lang="ru-RU" sz="2400" smtClean="0"/>
              <a:t>программирование</a:t>
            </a:r>
            <a:endParaRPr lang="ru-RU" sz="2400"/>
          </a:p>
        </p:txBody>
      </p:sp>
      <p:sp>
        <p:nvSpPr>
          <p:cNvPr id="6" name="Прямоугольник 5"/>
          <p:cNvSpPr/>
          <p:nvPr/>
        </p:nvSpPr>
        <p:spPr bwMode="auto">
          <a:xfrm>
            <a:off x="4157540" y="755700"/>
            <a:ext cx="2592288" cy="36004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t>Vehicle</a:t>
            </a:r>
            <a:endParaRPr kumimoji="0" lang="ru-RU" sz="1800" b="0" i="0" u="none" strike="noStrike" cap="none" normalizeH="0" baseline="0" smtClean="0">
              <a:ln>
                <a:noFill/>
              </a:ln>
              <a:effectLst/>
              <a:latin typeface="Arial" charset="0"/>
            </a:endParaRPr>
          </a:p>
        </p:txBody>
      </p:sp>
      <p:sp>
        <p:nvSpPr>
          <p:cNvPr id="8" name="Прямоугольник 7"/>
          <p:cNvSpPr/>
          <p:nvPr/>
        </p:nvSpPr>
        <p:spPr bwMode="auto">
          <a:xfrm>
            <a:off x="4157540" y="1115740"/>
            <a:ext cx="2592288" cy="360152"/>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move()</a:t>
            </a: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9" name="Прямоугольник 8"/>
          <p:cNvSpPr/>
          <p:nvPr/>
        </p:nvSpPr>
        <p:spPr bwMode="auto">
          <a:xfrm>
            <a:off x="1589340" y="1703049"/>
            <a:ext cx="2181204" cy="360040"/>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Car</a:t>
            </a:r>
            <a:endParaRPr kumimoji="0" lang="ru-RU" sz="1800" b="0" i="0" u="none" strike="noStrike" cap="none" normalizeH="0" baseline="0" smtClean="0">
              <a:ln>
                <a:noFill/>
              </a:ln>
              <a:effectLst/>
              <a:latin typeface="Arial" charset="0"/>
            </a:endParaRPr>
          </a:p>
        </p:txBody>
      </p:sp>
      <p:sp>
        <p:nvSpPr>
          <p:cNvPr id="10" name="Прямоугольник 9"/>
          <p:cNvSpPr/>
          <p:nvPr/>
        </p:nvSpPr>
        <p:spPr bwMode="auto">
          <a:xfrm>
            <a:off x="1589340" y="2063089"/>
            <a:ext cx="2181204" cy="360152"/>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r>
              <a:rPr lang="en-US" sz="1600" smtClean="0">
                <a:latin typeface="Consolas" panose="020B0609020204030204" pitchFamily="49" charset="0"/>
                <a:cs typeface="Consolas" panose="020B0609020204030204" pitchFamily="49" charset="0"/>
              </a:rPr>
              <a:t>moveRight()</a:t>
            </a: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285750" marR="0" indent="-285750" defTabSz="449263" rtl="0" eaLnBrk="1" fontAlgn="base" latinLnBrk="0" hangingPunct="0">
              <a:lnSpc>
                <a:spcPct val="93000"/>
              </a:lnSpc>
              <a:spcBef>
                <a:spcPct val="0"/>
              </a:spcBef>
              <a:spcAft>
                <a:spcPct val="0"/>
              </a:spcAft>
              <a:buClr>
                <a:srgbClr val="000000"/>
              </a:buClr>
              <a:buSzPct val="100000"/>
              <a:buFont typeface="Arial" panose="020B0604020202020204" pitchFamily="34" charset="0"/>
              <a:buChar char="•"/>
              <a:tabLst/>
            </a:pPr>
            <a:endParaRPr lang="ru-RU" sz="1600" smtClean="0">
              <a:latin typeface="Consolas" panose="020B0609020204030204" pitchFamily="49" charset="0"/>
              <a:cs typeface="Consolas" panose="020B0609020204030204" pitchFamily="49" charset="0"/>
            </a:endParaRPr>
          </a:p>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Consolas" panose="020B0609020204030204" pitchFamily="49" charset="0"/>
              <a:cs typeface="Consolas" panose="020B0609020204030204" pitchFamily="49" charset="0"/>
            </a:endParaRPr>
          </a:p>
        </p:txBody>
      </p:sp>
      <p:sp>
        <p:nvSpPr>
          <p:cNvPr id="11" name="Прямоугольник 10"/>
          <p:cNvSpPr/>
          <p:nvPr/>
        </p:nvSpPr>
        <p:spPr bwMode="auto">
          <a:xfrm>
            <a:off x="4483145" y="1703049"/>
            <a:ext cx="1950657" cy="36004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Plane</a:t>
            </a:r>
            <a:endParaRPr kumimoji="0" lang="ru-RU" sz="1800" b="0" i="0" u="none" strike="noStrike" cap="none" normalizeH="0" baseline="0" smtClean="0">
              <a:ln>
                <a:noFill/>
              </a:ln>
              <a:effectLst/>
              <a:latin typeface="Arial" charset="0"/>
            </a:endParaRPr>
          </a:p>
        </p:txBody>
      </p:sp>
      <p:sp>
        <p:nvSpPr>
          <p:cNvPr id="13" name="Прямоугольник 12"/>
          <p:cNvSpPr/>
          <p:nvPr/>
        </p:nvSpPr>
        <p:spPr bwMode="auto">
          <a:xfrm>
            <a:off x="6969225" y="1703049"/>
            <a:ext cx="2046594" cy="36004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Ship</a:t>
            </a:r>
            <a:endParaRPr kumimoji="0" lang="ru-RU" sz="1800" b="0" i="0" u="none" strike="noStrike" cap="none" normalizeH="0" baseline="0" smtClean="0">
              <a:ln>
                <a:noFill/>
              </a:ln>
              <a:effectLst/>
              <a:latin typeface="Arial" charset="0"/>
            </a:endParaRPr>
          </a:p>
        </p:txBody>
      </p:sp>
      <p:sp>
        <p:nvSpPr>
          <p:cNvPr id="15" name="Прямоугольник 14"/>
          <p:cNvSpPr/>
          <p:nvPr/>
        </p:nvSpPr>
        <p:spPr bwMode="auto">
          <a:xfrm>
            <a:off x="1589340" y="2740440"/>
            <a:ext cx="2181204" cy="360040"/>
          </a:xfrm>
          <a:prstGeom prst="rect">
            <a:avLst/>
          </a:prstGeom>
          <a:solidFill>
            <a:srgbClr val="6DF4F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Truck</a:t>
            </a:r>
            <a:endParaRPr kumimoji="0" lang="ru-RU" sz="1800" b="0" i="0" u="none" strike="noStrike" cap="none" normalizeH="0" baseline="0" smtClean="0">
              <a:ln>
                <a:noFill/>
              </a:ln>
              <a:effectLst/>
              <a:latin typeface="Arial" charset="0"/>
            </a:endParaRPr>
          </a:p>
        </p:txBody>
      </p:sp>
      <p:sp>
        <p:nvSpPr>
          <p:cNvPr id="17" name="Прямоугольник 16"/>
          <p:cNvSpPr/>
          <p:nvPr/>
        </p:nvSpPr>
        <p:spPr bwMode="auto">
          <a:xfrm>
            <a:off x="4483145" y="2740440"/>
            <a:ext cx="1950657"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mtClean="0"/>
              <a:t>PassengerCar</a:t>
            </a:r>
            <a:endParaRPr kumimoji="0" lang="ru-RU" sz="1800" b="0" i="0" u="none" strike="noStrike" cap="none" normalizeH="0" baseline="0" smtClean="0">
              <a:ln>
                <a:noFill/>
              </a:ln>
              <a:effectLst/>
              <a:latin typeface="Arial" charset="0"/>
            </a:endParaRPr>
          </a:p>
        </p:txBody>
      </p:sp>
      <p:sp>
        <p:nvSpPr>
          <p:cNvPr id="19" name="Прямоугольник 18"/>
          <p:cNvSpPr/>
          <p:nvPr/>
        </p:nvSpPr>
        <p:spPr bwMode="auto">
          <a:xfrm>
            <a:off x="6969225" y="2721725"/>
            <a:ext cx="2046594" cy="360040"/>
          </a:xfrm>
          <a:prstGeom prst="rect">
            <a:avLst/>
          </a:prstGeom>
          <a:solidFill>
            <a:srgbClr val="3366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RacingCar</a:t>
            </a:r>
            <a:endParaRPr kumimoji="0" lang="ru-RU" sz="1800" b="0" i="0" u="none" strike="noStrike" cap="none" normalizeH="0" baseline="0" smtClean="0">
              <a:ln>
                <a:noFill/>
              </a:ln>
              <a:effectLst/>
              <a:latin typeface="Arial" charset="0"/>
            </a:endParaRPr>
          </a:p>
        </p:txBody>
      </p:sp>
      <p:cxnSp>
        <p:nvCxnSpPr>
          <p:cNvPr id="22" name="Прямая со стрелкой 21"/>
          <p:cNvCxnSpPr>
            <a:stCxn id="9" idx="0"/>
            <a:endCxn id="8" idx="1"/>
          </p:cNvCxnSpPr>
          <p:nvPr/>
        </p:nvCxnSpPr>
        <p:spPr bwMode="auto">
          <a:xfrm flipV="1">
            <a:off x="2679942" y="1295816"/>
            <a:ext cx="1477598" cy="407233"/>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Прямая со стрелкой 24"/>
          <p:cNvCxnSpPr>
            <a:stCxn id="11" idx="0"/>
            <a:endCxn id="8" idx="2"/>
          </p:cNvCxnSpPr>
          <p:nvPr/>
        </p:nvCxnSpPr>
        <p:spPr bwMode="auto">
          <a:xfrm flipH="1" flipV="1">
            <a:off x="5453684" y="1475892"/>
            <a:ext cx="4790" cy="227157"/>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Прямая со стрелкой 27"/>
          <p:cNvCxnSpPr>
            <a:stCxn id="13" idx="0"/>
            <a:endCxn id="8" idx="3"/>
          </p:cNvCxnSpPr>
          <p:nvPr/>
        </p:nvCxnSpPr>
        <p:spPr bwMode="auto">
          <a:xfrm flipH="1" flipV="1">
            <a:off x="6749828" y="1295816"/>
            <a:ext cx="1242694" cy="407233"/>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Прямая со стрелкой 30"/>
          <p:cNvCxnSpPr>
            <a:stCxn id="15" idx="0"/>
            <a:endCxn id="10" idx="2"/>
          </p:cNvCxnSpPr>
          <p:nvPr/>
        </p:nvCxnSpPr>
        <p:spPr bwMode="auto">
          <a:xfrm flipV="1">
            <a:off x="2679942" y="2423241"/>
            <a:ext cx="0" cy="317199"/>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Прямая со стрелкой 33"/>
          <p:cNvCxnSpPr>
            <a:stCxn id="17" idx="0"/>
            <a:endCxn id="10" idx="2"/>
          </p:cNvCxnSpPr>
          <p:nvPr/>
        </p:nvCxnSpPr>
        <p:spPr bwMode="auto">
          <a:xfrm flipH="1" flipV="1">
            <a:off x="2679942" y="2423241"/>
            <a:ext cx="2778532" cy="317199"/>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Прямая со стрелкой 36"/>
          <p:cNvCxnSpPr>
            <a:stCxn id="19" idx="0"/>
            <a:endCxn id="10" idx="2"/>
          </p:cNvCxnSpPr>
          <p:nvPr/>
        </p:nvCxnSpPr>
        <p:spPr bwMode="auto">
          <a:xfrm flipH="1" flipV="1">
            <a:off x="2679942" y="2423241"/>
            <a:ext cx="5312580" cy="298484"/>
          </a:xfrm>
          <a:prstGeom prst="straightConnector1">
            <a:avLst/>
          </a:prstGeom>
          <a:solidFill>
            <a:srgbClr val="00B8FF"/>
          </a:solidFill>
          <a:ln w="349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Прямоугольник 44"/>
          <p:cNvSpPr/>
          <p:nvPr/>
        </p:nvSpPr>
        <p:spPr bwMode="auto">
          <a:xfrm>
            <a:off x="1624767" y="3816150"/>
            <a:ext cx="2181205" cy="368967"/>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myCar</a:t>
            </a:r>
            <a:endParaRPr kumimoji="0" lang="ru-RU" sz="1800" b="0" i="0" u="none" strike="noStrike" cap="none" normalizeH="0" baseline="0" smtClean="0">
              <a:ln>
                <a:noFill/>
              </a:ln>
              <a:effectLst/>
              <a:latin typeface="Arial" charset="0"/>
            </a:endParaRPr>
          </a:p>
        </p:txBody>
      </p:sp>
      <p:sp>
        <p:nvSpPr>
          <p:cNvPr id="47" name="Прямоугольник 46"/>
          <p:cNvSpPr/>
          <p:nvPr/>
        </p:nvSpPr>
        <p:spPr bwMode="auto">
          <a:xfrm>
            <a:off x="1624767" y="4176190"/>
            <a:ext cx="2181205" cy="368967"/>
          </a:xfrm>
          <a:prstGeom prst="rect">
            <a:avLst/>
          </a:prstGeom>
          <a:solidFill>
            <a:srgbClr val="6DF4F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truck48</a:t>
            </a:r>
            <a:endParaRPr kumimoji="0" lang="ru-RU" sz="1800" b="0" i="0" u="none" strike="noStrike" cap="none" normalizeH="0" baseline="0" smtClean="0">
              <a:ln>
                <a:noFill/>
              </a:ln>
              <a:effectLst/>
              <a:latin typeface="Arial" charset="0"/>
            </a:endParaRPr>
          </a:p>
        </p:txBody>
      </p:sp>
      <p:sp>
        <p:nvSpPr>
          <p:cNvPr id="48" name="Прямоугольник 47"/>
          <p:cNvSpPr/>
          <p:nvPr/>
        </p:nvSpPr>
        <p:spPr bwMode="auto">
          <a:xfrm>
            <a:off x="1624767" y="4531821"/>
            <a:ext cx="2181205" cy="368967"/>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yellowCar</a:t>
            </a:r>
            <a:endParaRPr kumimoji="0" lang="ru-RU" sz="1800" b="0" i="0" u="none" strike="noStrike" cap="none" normalizeH="0" baseline="0" smtClean="0">
              <a:ln>
                <a:noFill/>
              </a:ln>
              <a:effectLst/>
              <a:latin typeface="Arial" charset="0"/>
            </a:endParaRPr>
          </a:p>
        </p:txBody>
      </p:sp>
      <p:sp>
        <p:nvSpPr>
          <p:cNvPr id="49" name="Прямоугольник 48"/>
          <p:cNvSpPr/>
          <p:nvPr/>
        </p:nvSpPr>
        <p:spPr bwMode="auto">
          <a:xfrm>
            <a:off x="1624768" y="4891862"/>
            <a:ext cx="2181204" cy="368965"/>
          </a:xfrm>
          <a:prstGeom prst="rect">
            <a:avLst/>
          </a:prstGeom>
          <a:solidFill>
            <a:srgbClr val="3366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formulaOne</a:t>
            </a:r>
            <a:r>
              <a:rPr lang="en-US" smtClean="0"/>
              <a:t>Car</a:t>
            </a:r>
            <a:endParaRPr kumimoji="0" lang="ru-RU" sz="1800" b="0" i="0" u="none" strike="noStrike" cap="none" normalizeH="0" baseline="0" smtClean="0">
              <a:ln>
                <a:noFill/>
              </a:ln>
              <a:effectLst/>
              <a:latin typeface="Arial" charset="0"/>
            </a:endParaRPr>
          </a:p>
        </p:txBody>
      </p:sp>
      <p:sp>
        <p:nvSpPr>
          <p:cNvPr id="50" name="Правая фигурная скобка 49"/>
          <p:cNvSpPr/>
          <p:nvPr/>
        </p:nvSpPr>
        <p:spPr bwMode="auto">
          <a:xfrm>
            <a:off x="3996035" y="3816150"/>
            <a:ext cx="161505" cy="2128420"/>
          </a:xfrm>
          <a:prstGeom prst="rightBrace">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Arial" charset="0"/>
            </a:endParaRPr>
          </a:p>
        </p:txBody>
      </p:sp>
      <p:sp>
        <p:nvSpPr>
          <p:cNvPr id="51" name="TextBox 50"/>
          <p:cNvSpPr txBox="1"/>
          <p:nvPr/>
        </p:nvSpPr>
        <p:spPr>
          <a:xfrm>
            <a:off x="4184104" y="4700339"/>
            <a:ext cx="1152128" cy="360041"/>
          </a:xfrm>
          <a:prstGeom prst="rect">
            <a:avLst/>
          </a:prstGeom>
          <a:noFill/>
        </p:spPr>
        <p:txBody>
          <a:bodyPr wrap="square" rtlCol="0">
            <a:spAutoFit/>
          </a:bodyPr>
          <a:lstStyle/>
          <a:p>
            <a:r>
              <a:rPr lang="en-US" b="1" smtClean="0">
                <a:latin typeface="Consolas" panose="020B0609020204030204" pitchFamily="49" charset="0"/>
                <a:cs typeface="Consolas" panose="020B0609020204030204" pitchFamily="49" charset="0"/>
              </a:rPr>
              <a:t>.move()</a:t>
            </a:r>
            <a:endParaRPr lang="ru-RU" b="1">
              <a:latin typeface="Consolas" panose="020B0609020204030204" pitchFamily="49" charset="0"/>
              <a:cs typeface="Consolas" panose="020B0609020204030204" pitchFamily="49" charset="0"/>
            </a:endParaRPr>
          </a:p>
        </p:txBody>
      </p:sp>
      <p:sp>
        <p:nvSpPr>
          <p:cNvPr id="52" name="Прямоугольник 51"/>
          <p:cNvSpPr/>
          <p:nvPr/>
        </p:nvSpPr>
        <p:spPr bwMode="auto">
          <a:xfrm>
            <a:off x="1624767" y="5247492"/>
            <a:ext cx="2181205" cy="36004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tu154plane</a:t>
            </a:r>
            <a:endParaRPr kumimoji="0" lang="ru-RU" sz="1800" b="0" i="0" u="none" strike="noStrike" cap="none" normalizeH="0" baseline="0" smtClean="0">
              <a:ln>
                <a:noFill/>
              </a:ln>
              <a:effectLst/>
              <a:latin typeface="Arial" charset="0"/>
            </a:endParaRPr>
          </a:p>
        </p:txBody>
      </p:sp>
      <p:sp>
        <p:nvSpPr>
          <p:cNvPr id="53" name="Прямоугольник 52"/>
          <p:cNvSpPr/>
          <p:nvPr/>
        </p:nvSpPr>
        <p:spPr bwMode="auto">
          <a:xfrm>
            <a:off x="1624766" y="5588940"/>
            <a:ext cx="2181206" cy="35563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hmsBelfast</a:t>
            </a:r>
            <a:endParaRPr kumimoji="0" lang="ru-RU" sz="1800" b="0" i="0" u="none" strike="noStrike" cap="none" normalizeH="0" baseline="0" smtClean="0">
              <a:ln>
                <a:noFill/>
              </a:ln>
              <a:effectLst/>
              <a:latin typeface="Arial" charset="0"/>
            </a:endParaRPr>
          </a:p>
        </p:txBody>
      </p:sp>
      <p:sp>
        <p:nvSpPr>
          <p:cNvPr id="54" name="Прямоугольник 53"/>
          <p:cNvSpPr/>
          <p:nvPr/>
        </p:nvSpPr>
        <p:spPr bwMode="auto">
          <a:xfrm>
            <a:off x="5453684" y="3816150"/>
            <a:ext cx="2181205" cy="368967"/>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myCar</a:t>
            </a:r>
            <a:endParaRPr kumimoji="0" lang="ru-RU" sz="1800" b="0" i="0" u="none" strike="noStrike" cap="none" normalizeH="0" baseline="0" smtClean="0">
              <a:ln>
                <a:noFill/>
              </a:ln>
              <a:effectLst/>
              <a:latin typeface="Arial" charset="0"/>
            </a:endParaRPr>
          </a:p>
        </p:txBody>
      </p:sp>
      <p:sp>
        <p:nvSpPr>
          <p:cNvPr id="55" name="Прямоугольник 54"/>
          <p:cNvSpPr/>
          <p:nvPr/>
        </p:nvSpPr>
        <p:spPr bwMode="auto">
          <a:xfrm>
            <a:off x="5453684" y="4176190"/>
            <a:ext cx="2181205" cy="368967"/>
          </a:xfrm>
          <a:prstGeom prst="rect">
            <a:avLst/>
          </a:prstGeom>
          <a:solidFill>
            <a:srgbClr val="6DF4FB"/>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truck48</a:t>
            </a:r>
            <a:endParaRPr kumimoji="0" lang="ru-RU" sz="1800" b="0" i="0" u="none" strike="noStrike" cap="none" normalizeH="0" baseline="0" smtClean="0">
              <a:ln>
                <a:noFill/>
              </a:ln>
              <a:effectLst/>
              <a:latin typeface="Arial" charset="0"/>
            </a:endParaRPr>
          </a:p>
        </p:txBody>
      </p:sp>
      <p:sp>
        <p:nvSpPr>
          <p:cNvPr id="56" name="Прямоугольник 55"/>
          <p:cNvSpPr/>
          <p:nvPr/>
        </p:nvSpPr>
        <p:spPr bwMode="auto">
          <a:xfrm>
            <a:off x="5453684" y="4531821"/>
            <a:ext cx="2181205" cy="368967"/>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yellowCar</a:t>
            </a:r>
            <a:endParaRPr kumimoji="0" lang="ru-RU" sz="1800" b="0" i="0" u="none" strike="noStrike" cap="none" normalizeH="0" baseline="0" smtClean="0">
              <a:ln>
                <a:noFill/>
              </a:ln>
              <a:effectLst/>
              <a:latin typeface="Arial" charset="0"/>
            </a:endParaRPr>
          </a:p>
        </p:txBody>
      </p:sp>
      <p:sp>
        <p:nvSpPr>
          <p:cNvPr id="57" name="Прямоугольник 56"/>
          <p:cNvSpPr/>
          <p:nvPr/>
        </p:nvSpPr>
        <p:spPr bwMode="auto">
          <a:xfrm>
            <a:off x="5453685" y="4891862"/>
            <a:ext cx="2181204" cy="368965"/>
          </a:xfrm>
          <a:prstGeom prst="rect">
            <a:avLst/>
          </a:prstGeom>
          <a:solidFill>
            <a:srgbClr val="3366C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mtClean="0"/>
              <a:t>formulaOne</a:t>
            </a:r>
            <a:r>
              <a:rPr lang="en-US" smtClean="0"/>
              <a:t>Car</a:t>
            </a:r>
            <a:endParaRPr kumimoji="0" lang="ru-RU" sz="1800" b="0" i="0" u="none" strike="noStrike" cap="none" normalizeH="0" baseline="0" smtClean="0">
              <a:ln>
                <a:noFill/>
              </a:ln>
              <a:effectLst/>
              <a:latin typeface="Arial" charset="0"/>
            </a:endParaRPr>
          </a:p>
        </p:txBody>
      </p:sp>
      <p:sp>
        <p:nvSpPr>
          <p:cNvPr id="58" name="Правая фигурная скобка 57"/>
          <p:cNvSpPr/>
          <p:nvPr/>
        </p:nvSpPr>
        <p:spPr bwMode="auto">
          <a:xfrm>
            <a:off x="7700605" y="3860709"/>
            <a:ext cx="252341" cy="1386783"/>
          </a:xfrm>
          <a:prstGeom prst="rightBrace">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ru-RU" sz="1800" b="0" i="0" u="none" strike="noStrike" cap="none" normalizeH="0" baseline="0" smtClean="0">
              <a:ln>
                <a:noFill/>
              </a:ln>
              <a:effectLst/>
              <a:latin typeface="Arial" charset="0"/>
            </a:endParaRPr>
          </a:p>
        </p:txBody>
      </p:sp>
      <p:sp>
        <p:nvSpPr>
          <p:cNvPr id="59" name="TextBox 58"/>
          <p:cNvSpPr txBox="1"/>
          <p:nvPr/>
        </p:nvSpPr>
        <p:spPr>
          <a:xfrm>
            <a:off x="7920138" y="4379116"/>
            <a:ext cx="1800125" cy="349968"/>
          </a:xfrm>
          <a:prstGeom prst="rect">
            <a:avLst/>
          </a:prstGeom>
          <a:noFill/>
        </p:spPr>
        <p:txBody>
          <a:bodyPr wrap="square" rtlCol="0">
            <a:spAutoFit/>
          </a:bodyPr>
          <a:lstStyle/>
          <a:p>
            <a:r>
              <a:rPr lang="en-US" b="1" smtClean="0">
                <a:latin typeface="Consolas" panose="020B0609020204030204" pitchFamily="49" charset="0"/>
                <a:cs typeface="Consolas" panose="020B0609020204030204" pitchFamily="49" charset="0"/>
              </a:rPr>
              <a:t>.moveRight()</a:t>
            </a:r>
            <a:endParaRPr lang="ru-RU" b="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69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animBg="1"/>
      <p:bldP spid="49" grpId="0" animBg="1"/>
      <p:bldP spid="50" grpId="0" animBg="1"/>
      <p:bldP spid="51" grpId="0"/>
      <p:bldP spid="52" grpId="0" animBg="1"/>
      <p:bldP spid="53" grpId="0" animBg="1"/>
      <p:bldP spid="54" grpId="0" animBg="1"/>
      <p:bldP spid="55" grpId="0" animBg="1"/>
      <p:bldP spid="56" grpId="0" animBg="1"/>
      <p:bldP spid="57" grpId="0" animBg="1"/>
      <p:bldP spid="58" grpId="0" animBg="1"/>
      <p:bldP spid="59" grpId="0"/>
    </p:bld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Другая 1">
      <a:majorFont>
        <a:latin typeface="Arial"/>
        <a:ea typeface="Droid Sans Fallback"/>
        <a:cs typeface="Droid Sans Fallback"/>
      </a:majorFont>
      <a:minorFont>
        <a:latin typeface="Arial"/>
        <a:ea typeface="Droid Sans Fallback"/>
        <a:cs typeface="Droid Sans Fallback"/>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DNA</Template>
  <TotalTime>11827</TotalTime>
  <Words>218</Words>
  <Application>Microsoft Office PowerPoint</Application>
  <PresentationFormat>Произвольный</PresentationFormat>
  <Paragraphs>93</Paragraphs>
  <Slides>7</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Consolas</vt:lpstr>
      <vt:lpstr>DejaVu Sans</vt:lpstr>
      <vt:lpstr>Droid Sans Fallback</vt:lpstr>
      <vt:lpstr>Times New Roman</vt:lpstr>
      <vt:lpstr>Тема Office</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lpstr>Объектно-ориентированное программирование</vt:lpstr>
    </vt:vector>
  </TitlesOfParts>
  <Company>Univerpulse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 part I</dc:title>
  <dc:subject>Java</dc:subject>
  <dc:creator>sql.coach.kiev@gmail.com</dc:creator>
  <cp:keywords>Java, Programming</cp:keywords>
  <dc:description>Java Course slides</dc:description>
  <cp:lastModifiedBy>Danny Briskin</cp:lastModifiedBy>
  <cp:revision>886</cp:revision>
  <cp:lastPrinted>1601-01-01T00:00:00Z</cp:lastPrinted>
  <dcterms:created xsi:type="dcterms:W3CDTF">2013-02-04T11:19:10Z</dcterms:created>
  <dcterms:modified xsi:type="dcterms:W3CDTF">2016-10-27T09:39:25Z</dcterms:modified>
  <cp:category>Java</cp:category>
</cp:coreProperties>
</file>