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9720263" cy="6480175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E266"/>
    <a:srgbClr val="CC66FF"/>
    <a:srgbClr val="DE0000"/>
    <a:srgbClr val="00CC00"/>
    <a:srgbClr val="00FF00"/>
    <a:srgbClr val="6DF4FB"/>
    <a:srgbClr val="CC3300"/>
    <a:srgbClr val="FF33CC"/>
    <a:srgbClr val="4CF2F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Светлый стиль 2 -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Светлый стиль 2 -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29" autoAdjust="0"/>
    <p:restoredTop sz="81883" autoAdjust="0"/>
  </p:normalViewPr>
  <p:slideViewPr>
    <p:cSldViewPr>
      <p:cViewPr varScale="1">
        <p:scale>
          <a:sx n="64" d="100"/>
          <a:sy n="64" d="100"/>
        </p:scale>
        <p:origin x="1016" y="4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25425" y="812800"/>
            <a:ext cx="7107238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uk-UA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ru-RU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ru-RU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ru-RU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F5D21752-4EE3-4FA0-B69D-67CA844BB8C9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6673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1634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9753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1256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9793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68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803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959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661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0195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119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773113" y="812800"/>
            <a:ext cx="6011862" cy="400685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5D21752-4EE3-4FA0-B69D-67CA844BB8C9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302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28663" y="2012950"/>
            <a:ext cx="8262937" cy="13890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57325" y="3671888"/>
            <a:ext cx="6805613" cy="165576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E0B1727-5FA6-4306-84AB-ED54A074DBE6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14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E53E999-329A-4168-8ED2-687FC7158B8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122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21550" y="258763"/>
            <a:ext cx="1911350" cy="50133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82738" y="258763"/>
            <a:ext cx="5586412" cy="50133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2D1A349-9E5C-4A20-B8FC-64CFD8C63C41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983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98372D6-682E-46C1-A285-85C98A98E75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086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8350" y="4164013"/>
            <a:ext cx="8261350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68350" y="2746375"/>
            <a:ext cx="8261350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0B03506-57CA-41E7-BCE8-2FB342C3E31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020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82738" y="1516063"/>
            <a:ext cx="3651250" cy="375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386388" y="1516063"/>
            <a:ext cx="3651250" cy="375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83CE440-316B-4AED-A28C-711A54B8941D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916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5775" y="258763"/>
            <a:ext cx="8748713" cy="1081087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85775" y="1450975"/>
            <a:ext cx="4295775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85775" y="2055813"/>
            <a:ext cx="4295775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937125" y="1450975"/>
            <a:ext cx="4297363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937125" y="2055813"/>
            <a:ext cx="4297363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8AE4C38-B440-4367-8603-467D6D6C2D9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669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505CFCE2-F08B-4718-817A-6B63E7BA1D6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96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3F1C832-92F8-432F-BE55-73282944129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430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5775" y="258763"/>
            <a:ext cx="3198813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00475" y="258763"/>
            <a:ext cx="5434013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85775" y="1355725"/>
            <a:ext cx="3198813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C00E3DE-2A55-45C3-BC08-B3F04875047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23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5000" y="4535488"/>
            <a:ext cx="58324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05000" y="579438"/>
            <a:ext cx="58324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05000" y="5072063"/>
            <a:ext cx="58324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1B3D408-3E72-42E3-A8D5-5EAED9FF2E0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17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725025" cy="648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82738" y="258763"/>
            <a:ext cx="7650162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Для правки текста заголовка щелкните мышью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82738" y="1516063"/>
            <a:ext cx="7454900" cy="375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4695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Для правки структуры щелкните мышью</a:t>
            </a:r>
          </a:p>
          <a:p>
            <a:pPr lvl="1"/>
            <a:r>
              <a:rPr lang="en-GB" smtClean="0"/>
              <a:t>Второй уровень структуры</a:t>
            </a:r>
          </a:p>
          <a:p>
            <a:pPr lvl="2"/>
            <a:r>
              <a:rPr lang="en-GB" smtClean="0"/>
              <a:t>Третий уровень структуры</a:t>
            </a:r>
          </a:p>
          <a:p>
            <a:pPr lvl="3"/>
            <a:r>
              <a:rPr lang="en-GB" smtClean="0"/>
              <a:t>Четвёртый уровень структуры</a:t>
            </a:r>
          </a:p>
          <a:p>
            <a:pPr lvl="4"/>
            <a:r>
              <a:rPr lang="en-GB" smtClean="0"/>
              <a:t>Пятый уровень структуры</a:t>
            </a:r>
          </a:p>
          <a:p>
            <a:pPr lvl="4"/>
            <a:r>
              <a:rPr lang="en-GB" smtClean="0"/>
              <a:t>Шестой уровень структуры</a:t>
            </a:r>
          </a:p>
          <a:p>
            <a:pPr lvl="4"/>
            <a:r>
              <a:rPr lang="en-GB" smtClean="0"/>
              <a:t>Седьмой уровень структуры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1527175" y="5902325"/>
            <a:ext cx="2262188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3844925" y="5902325"/>
            <a:ext cx="307975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4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6969125" y="5902325"/>
            <a:ext cx="2262188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 sz="1400">
                <a:solidFill>
                  <a:srgbClr val="000000"/>
                </a:solidFill>
                <a:ea typeface="DejaVu Sans" charset="0"/>
                <a:cs typeface="DejaVu Sans" charset="0"/>
              </a:defRPr>
            </a:lvl1pPr>
          </a:lstStyle>
          <a:p>
            <a:fld id="{19C9D381-8801-447B-9AEC-FF6AC3DA3FD3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+mj-lt"/>
          <a:ea typeface="+mj-ea"/>
          <a:cs typeface="+mj-cs"/>
        </a:defRPr>
      </a:lvl1pPr>
      <a:lvl2pPr marL="742950" indent="-28575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2pPr>
      <a:lvl3pPr marL="1143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3pPr>
      <a:lvl4pPr marL="1600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4pPr>
      <a:lvl5pPr marL="20574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800">
          <a:solidFill>
            <a:srgbClr val="050505"/>
          </a:solidFill>
          <a:latin typeface="Times New Roman" pitchFamily="16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fontAlgn="base" hangingPunct="0">
        <a:lnSpc>
          <a:spcPct val="93000"/>
        </a:lnSpc>
        <a:spcBef>
          <a:spcPct val="0"/>
        </a:spcBef>
        <a:spcAft>
          <a:spcPts val="1213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50505"/>
          </a:solidFill>
          <a:latin typeface="+mn-lt"/>
          <a:ea typeface="+mn-ea"/>
          <a:cs typeface="+mn-cs"/>
        </a:defRPr>
      </a:lvl1pPr>
      <a:lvl2pPr marL="742950" indent="-285750" algn="l" defTabSz="449263" rtl="0" fontAlgn="base" hangingPunct="0">
        <a:lnSpc>
          <a:spcPct val="93000"/>
        </a:lnSpc>
        <a:spcBef>
          <a:spcPct val="0"/>
        </a:spcBef>
        <a:spcAft>
          <a:spcPts val="975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50505"/>
          </a:solidFill>
          <a:latin typeface="+mn-lt"/>
          <a:ea typeface="+mn-ea"/>
          <a:cs typeface="+mn-cs"/>
        </a:defRPr>
      </a:lvl2pPr>
      <a:lvl3pPr marL="1143000" indent="-228600" algn="l" defTabSz="449263" rtl="0" fontAlgn="base" hangingPunct="0">
        <a:lnSpc>
          <a:spcPct val="93000"/>
        </a:lnSpc>
        <a:spcBef>
          <a:spcPct val="0"/>
        </a:spcBef>
        <a:spcAft>
          <a:spcPts val="725"/>
        </a:spcAft>
        <a:buClr>
          <a:srgbClr val="000000"/>
        </a:buClr>
        <a:buSzPct val="100000"/>
        <a:buFont typeface="Times New Roman" pitchFamily="16" charset="0"/>
        <a:defRPr sz="2100">
          <a:solidFill>
            <a:srgbClr val="050505"/>
          </a:solidFill>
          <a:latin typeface="+mn-lt"/>
          <a:ea typeface="+mn-ea"/>
          <a:cs typeface="+mn-cs"/>
        </a:defRPr>
      </a:lvl3pPr>
      <a:lvl4pPr marL="1600200" indent="-228600" algn="l" defTabSz="449263" rtl="0" fontAlgn="base" hangingPunct="0">
        <a:lnSpc>
          <a:spcPct val="93000"/>
        </a:lnSpc>
        <a:spcBef>
          <a:spcPct val="0"/>
        </a:spcBef>
        <a:spcAft>
          <a:spcPts val="48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4pPr>
      <a:lvl5pPr marL="20574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5pPr>
      <a:lvl6pPr marL="25146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6pPr>
      <a:lvl7pPr marL="29718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7pPr>
      <a:lvl8pPr marL="34290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8pPr>
      <a:lvl9pPr marL="3886200" indent="-228600" algn="l" defTabSz="449263" rtl="0" fontAlgn="base" hangingPunct="0">
        <a:lnSpc>
          <a:spcPct val="93000"/>
        </a:lnSpc>
        <a:spcBef>
          <a:spcPct val="0"/>
        </a:spcBef>
        <a:spcAft>
          <a:spcPts val="238"/>
        </a:spcAft>
        <a:buClr>
          <a:srgbClr val="000000"/>
        </a:buClr>
        <a:buSzPct val="100000"/>
        <a:buFont typeface="Times New Roman" pitchFamily="16" charset="0"/>
        <a:defRPr sz="1700">
          <a:solidFill>
            <a:srgbClr val="050505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ru-RU" sz="2400" smtClean="0"/>
              <a:t>Классы</a:t>
            </a:r>
            <a:endParaRPr lang="ru-RU" sz="2400"/>
          </a:p>
        </p:txBody>
      </p:sp>
      <p:sp>
        <p:nvSpPr>
          <p:cNvPr id="4" name="Прямоугольник 3"/>
          <p:cNvSpPr/>
          <p:nvPr/>
        </p:nvSpPr>
        <p:spPr>
          <a:xfrm>
            <a:off x="1582738" y="670646"/>
            <a:ext cx="7650162" cy="2668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/>
              <a:t>	</a:t>
            </a:r>
            <a:r>
              <a:rPr lang="ru-RU" b="1"/>
              <a:t>Класс</a:t>
            </a:r>
            <a:r>
              <a:rPr lang="ru-RU"/>
              <a:t> – это способ описания сущности, определяющий её состояние и поведение, зависящее от этого состояния, а также правила для взаимодействия с данной сущностью.</a:t>
            </a:r>
          </a:p>
          <a:p>
            <a:pPr algn="just"/>
            <a:endParaRPr lang="ru-RU"/>
          </a:p>
          <a:p>
            <a:pPr algn="just"/>
            <a:r>
              <a:rPr lang="ru-RU"/>
              <a:t>	С точки зрения программирования класс можно рассматривать как набор данных (полей, атрибутов, членов класса) и функций для работы с ними (методов).</a:t>
            </a:r>
            <a:endParaRPr lang="en-US"/>
          </a:p>
          <a:p>
            <a:pPr algn="just"/>
            <a:endParaRPr lang="en-US"/>
          </a:p>
          <a:p>
            <a:pPr algn="just"/>
            <a:r>
              <a:rPr lang="ru-RU"/>
              <a:t>	С точки зрения структуры программы, класс является сложным типом данных</a:t>
            </a:r>
            <a:r>
              <a:rPr lang="en-US"/>
              <a:t> (</a:t>
            </a:r>
            <a:r>
              <a:rPr lang="ru-RU"/>
              <a:t>не примитивом)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963" y="3306738"/>
            <a:ext cx="3600400" cy="27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10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ru-RU" sz="2400" smtClean="0"/>
              <a:t>Классы</a:t>
            </a:r>
            <a:endParaRPr lang="ru-RU" sz="2400"/>
          </a:p>
        </p:txBody>
      </p:sp>
      <p:sp>
        <p:nvSpPr>
          <p:cNvPr id="3" name="Прямоугольник 2"/>
          <p:cNvSpPr/>
          <p:nvPr/>
        </p:nvSpPr>
        <p:spPr>
          <a:xfrm>
            <a:off x="1835794" y="683999"/>
            <a:ext cx="7397105" cy="498739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endParaRPr lang="ru-RU">
              <a:latin typeface="Consolas" panose="020B0609020204030204" pitchFamily="49" charset="0"/>
            </a:endParaRP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void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increaseMinutes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ru-RU" smtClean="0">
                <a:solidFill>
                  <a:srgbClr val="BED6FF"/>
                </a:solidFill>
                <a:latin typeface="Consolas" panose="020B0609020204030204" pitchFamily="49" charset="0"/>
              </a:rPr>
              <a:t>		</a:t>
            </a:r>
            <a:r>
              <a:rPr lang="en-US" smtClean="0">
                <a:solidFill>
                  <a:srgbClr val="BED6FF"/>
                </a:solidFill>
                <a:latin typeface="Consolas" panose="020B0609020204030204" pitchFamily="49" charset="0"/>
              </a:rPr>
              <a:t>minutes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if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minutes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&gt;= 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60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smtClean="0">
                <a:solidFill>
                  <a:srgbClr val="BED6FF"/>
                </a:solidFill>
                <a:latin typeface="Consolas" panose="020B0609020204030204" pitchFamily="49" charset="0"/>
              </a:rPr>
              <a:t>			</a:t>
            </a:r>
            <a:r>
              <a:rPr lang="en-US" smtClean="0">
                <a:solidFill>
                  <a:srgbClr val="BED6FF"/>
                </a:solidFill>
                <a:latin typeface="Consolas" panose="020B0609020204030204" pitchFamily="49" charset="0"/>
              </a:rPr>
              <a:t>minutes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= 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0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mtClean="0">
                <a:solidFill>
                  <a:srgbClr val="BED6FF"/>
                </a:solidFill>
                <a:latin typeface="Consolas" panose="020B0609020204030204" pitchFamily="49" charset="0"/>
              </a:rPr>
              <a:t>			</a:t>
            </a:r>
            <a:r>
              <a:rPr lang="en-US" smtClean="0">
                <a:solidFill>
                  <a:srgbClr val="BED6FF"/>
                </a:solidFill>
                <a:latin typeface="Consolas" panose="020B0609020204030204" pitchFamily="49" charset="0"/>
              </a:rPr>
              <a:t>hours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	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if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hours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&gt;= 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24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smtClean="0">
                <a:solidFill>
                  <a:srgbClr val="BED6FF"/>
                </a:solidFill>
                <a:latin typeface="Consolas" panose="020B0609020204030204" pitchFamily="49" charset="0"/>
              </a:rPr>
              <a:t>				</a:t>
            </a:r>
            <a:r>
              <a:rPr lang="en-US" smtClean="0">
                <a:solidFill>
                  <a:srgbClr val="BED6FF"/>
                </a:solidFill>
                <a:latin typeface="Consolas" panose="020B0609020204030204" pitchFamily="49" charset="0"/>
              </a:rPr>
              <a:t>hours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= 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0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			}</a:t>
            </a:r>
            <a:endParaRPr lang="ru-RU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		}</a:t>
            </a:r>
            <a:endParaRPr lang="ru-RU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	}</a:t>
            </a:r>
            <a:endParaRPr lang="ru-RU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   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void</a:t>
            </a:r>
            <a:r>
              <a:rPr lang="ru-RU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BED6FF"/>
                </a:solidFill>
                <a:latin typeface="Consolas" panose="020B0609020204030204" pitchFamily="49" charset="0"/>
              </a:rPr>
              <a:t>increaseMinutesTryInvestigateHowItsWork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(){</a:t>
            </a:r>
            <a:endParaRPr lang="en-US" b="1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ru-RU" smtClean="0">
                <a:solidFill>
                  <a:srgbClr val="BED6FF"/>
                </a:solidFill>
                <a:latin typeface="Consolas" panose="020B0609020204030204" pitchFamily="49" charset="0"/>
              </a:rPr>
              <a:t>		</a:t>
            </a:r>
            <a:r>
              <a:rPr lang="en-US" smtClean="0">
                <a:solidFill>
                  <a:srgbClr val="BED6FF"/>
                </a:solidFill>
                <a:latin typeface="Consolas" panose="020B0609020204030204" pitchFamily="49" charset="0"/>
              </a:rPr>
              <a:t>minutes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ru-RU" smtClean="0">
                <a:solidFill>
                  <a:srgbClr val="BED6FF"/>
                </a:solidFill>
                <a:latin typeface="Consolas" panose="020B0609020204030204" pitchFamily="49" charset="0"/>
              </a:rPr>
              <a:t>		</a:t>
            </a:r>
            <a:r>
              <a:rPr lang="en-US" smtClean="0">
                <a:solidFill>
                  <a:srgbClr val="BED6FF"/>
                </a:solidFill>
                <a:latin typeface="Consolas" panose="020B0609020204030204" pitchFamily="49" charset="0"/>
              </a:rPr>
              <a:t>hours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+= </a:t>
            </a:r>
            <a:r>
              <a:rPr lang="en-US">
                <a:solidFill>
                  <a:srgbClr val="BED6FF"/>
                </a:solidFill>
                <a:latin typeface="Consolas" panose="020B0609020204030204" pitchFamily="49" charset="0"/>
              </a:rPr>
              <a:t>minutes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/ 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60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mtClean="0">
                <a:solidFill>
                  <a:srgbClr val="BED6FF"/>
                </a:solidFill>
                <a:latin typeface="Consolas" panose="020B0609020204030204" pitchFamily="49" charset="0"/>
              </a:rPr>
              <a:t>		</a:t>
            </a:r>
            <a:r>
              <a:rPr lang="en-US" smtClean="0">
                <a:solidFill>
                  <a:srgbClr val="BED6FF"/>
                </a:solidFill>
                <a:latin typeface="Consolas" panose="020B0609020204030204" pitchFamily="49" charset="0"/>
              </a:rPr>
              <a:t>minutes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%= 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60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mtClean="0">
                <a:solidFill>
                  <a:srgbClr val="BED6FF"/>
                </a:solidFill>
                <a:latin typeface="Consolas" panose="020B0609020204030204" pitchFamily="49" charset="0"/>
              </a:rPr>
              <a:t>		</a:t>
            </a:r>
            <a:r>
              <a:rPr lang="en-US" smtClean="0">
                <a:solidFill>
                  <a:srgbClr val="BED6FF"/>
                </a:solidFill>
                <a:latin typeface="Consolas" panose="020B0609020204030204" pitchFamily="49" charset="0"/>
              </a:rPr>
              <a:t>hours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%= </a:t>
            </a:r>
            <a:r>
              <a:rPr lang="en-US">
                <a:solidFill>
                  <a:srgbClr val="FFFF00"/>
                </a:solidFill>
                <a:latin typeface="Consolas" panose="020B0609020204030204" pitchFamily="49" charset="0"/>
              </a:rPr>
              <a:t>24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	}</a:t>
            </a:r>
            <a:endParaRPr lang="ru-RU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}</a:t>
            </a:r>
            <a:endParaRPr lang="ru-RU">
              <a:solidFill>
                <a:srgbClr val="D0D0D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87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ru-RU" sz="2400" smtClean="0"/>
              <a:t>Классы</a:t>
            </a:r>
            <a:endParaRPr lang="ru-RU" sz="2400"/>
          </a:p>
        </p:txBody>
      </p:sp>
      <p:sp>
        <p:nvSpPr>
          <p:cNvPr id="3" name="Прямоугольник 2"/>
          <p:cNvSpPr/>
          <p:nvPr/>
        </p:nvSpPr>
        <p:spPr>
          <a:xfrm>
            <a:off x="1582738" y="719807"/>
            <a:ext cx="7650162" cy="1122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mtClean="0"/>
              <a:t>Наследование</a:t>
            </a:r>
          </a:p>
          <a:p>
            <a:pPr algn="just"/>
            <a:r>
              <a:rPr lang="ru-RU" smtClean="0"/>
              <a:t>	Взяли </a:t>
            </a:r>
            <a:r>
              <a:rPr lang="ru-RU"/>
              <a:t>готовый </a:t>
            </a:r>
            <a:r>
              <a:rPr lang="ru-RU" smtClean="0"/>
              <a:t>класс и </a:t>
            </a:r>
            <a:r>
              <a:rPr lang="ru-RU"/>
              <a:t>расширили его в соответствии со своими потребностями</a:t>
            </a:r>
          </a:p>
          <a:p>
            <a:pPr algn="just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582738" y="1596917"/>
            <a:ext cx="7650162" cy="163814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class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Budjetnik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u="sng">
                <a:solidFill>
                  <a:srgbClr val="00D0D0"/>
                </a:solidFill>
                <a:latin typeface="Consolas" panose="020B0609020204030204" pitchFamily="49" charset="0"/>
              </a:rPr>
              <a:t>extends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Student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stependiya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}</a:t>
            </a:r>
            <a:endParaRPr lang="ru-RU" b="1" smtClean="0">
              <a:solidFill>
                <a:srgbClr val="00D0D0"/>
              </a:solidFill>
              <a:latin typeface="Consolas" panose="020B0609020204030204" pitchFamily="49" charset="0"/>
            </a:endParaRPr>
          </a:p>
          <a:p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class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Contractnik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u="sng">
                <a:solidFill>
                  <a:srgbClr val="00D0D0"/>
                </a:solidFill>
                <a:latin typeface="Consolas" panose="020B0609020204030204" pitchFamily="49" charset="0"/>
              </a:rPr>
              <a:t>extends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Student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oplata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}</a:t>
            </a:r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884" y="2930261"/>
            <a:ext cx="4896544" cy="3397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063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ru-RU" sz="2400" smtClean="0"/>
              <a:t>Классы</a:t>
            </a:r>
            <a:endParaRPr lang="ru-RU" sz="240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516" y="2159967"/>
            <a:ext cx="5613689" cy="297195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974" y="770632"/>
            <a:ext cx="5512083" cy="5594638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613516" y="2292201"/>
            <a:ext cx="7454541" cy="138050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class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Cat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{</a:t>
            </a: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…</a:t>
            </a:r>
            <a:endParaRPr lang="en-US" b="1">
              <a:solidFill>
                <a:srgbClr val="00E000"/>
              </a:solidFill>
              <a:latin typeface="Consolas" panose="020B0609020204030204" pitchFamily="49" charset="0"/>
            </a:endParaRP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ru-RU">
                <a:solidFill>
                  <a:srgbClr val="D0D0D0"/>
                </a:solidFill>
                <a:latin typeface="Consolas" panose="020B0609020204030204" pitchFamily="49" charset="0"/>
              </a:rPr>
              <a:t>}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33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ru-RU" sz="2400" smtClean="0"/>
              <a:t>Классы</a:t>
            </a:r>
            <a:endParaRPr lang="ru-RU" sz="2400"/>
          </a:p>
        </p:txBody>
      </p:sp>
      <p:sp>
        <p:nvSpPr>
          <p:cNvPr id="3" name="Прямоугольник 2"/>
          <p:cNvSpPr/>
          <p:nvPr/>
        </p:nvSpPr>
        <p:spPr>
          <a:xfrm>
            <a:off x="1582738" y="695831"/>
            <a:ext cx="7650162" cy="4300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tabLst>
                <a:tab pos="689610" algn="l"/>
              </a:tabLst>
            </a:pPr>
            <a:r>
              <a:rPr lang="ru-RU" sz="2000" b="1">
                <a:latin typeface="+mn-lt"/>
                <a:ea typeface="Times New Roman" panose="02020603050405020304" pitchFamily="18" charset="0"/>
              </a:rPr>
              <a:t>Объявление класса</a:t>
            </a:r>
            <a:endParaRPr lang="ru-RU" sz="1100">
              <a:latin typeface="+mn-lt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public</a:t>
            </a:r>
            <a:r>
              <a:rPr lang="ru-RU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] 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class</a:t>
            </a:r>
            <a:r>
              <a:rPr lang="en-US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ru-RU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ru-RU" i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ИмяКласса</a:t>
            </a:r>
            <a:r>
              <a:rPr lang="ru-RU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 </a:t>
            </a:r>
          </a:p>
          <a:p>
            <a:pPr>
              <a:spcAft>
                <a:spcPts val="0"/>
              </a:spcAft>
            </a:pPr>
            <a:r>
              <a:rPr lang="ru-RU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extends</a:t>
            </a:r>
            <a:r>
              <a:rPr lang="en-US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ru-RU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ru-RU" i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ИмяБазовогоКласса</a:t>
            </a:r>
            <a:r>
              <a:rPr lang="ru-RU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&gt;]</a:t>
            </a:r>
          </a:p>
          <a:p>
            <a:pPr>
              <a:spcAft>
                <a:spcPts val="0"/>
              </a:spcAft>
            </a:pPr>
            <a:r>
              <a:rPr lang="ru-RU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implements</a:t>
            </a:r>
            <a:r>
              <a:rPr lang="en-US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ru-RU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ru-RU" i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ИмяИнтерфейса1</a:t>
            </a:r>
            <a:r>
              <a:rPr lang="ru-RU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&gt;[, &lt;</a:t>
            </a:r>
            <a:r>
              <a:rPr lang="ru-RU" i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ИмяИнтерфейса2</a:t>
            </a:r>
            <a:r>
              <a:rPr lang="ru-RU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 [, ...]]] </a:t>
            </a:r>
            <a:r>
              <a:rPr lang="ru-RU" b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endParaRPr lang="ru-RU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</a:t>
            </a:r>
            <a:r>
              <a:rPr lang="ru-RU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 </a:t>
            </a:r>
            <a:r>
              <a:rPr lang="ru-RU" i="1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объявление полей, конструкторов и методов класса</a:t>
            </a:r>
            <a:r>
              <a:rPr lang="ru-RU">
                <a:solidFill>
                  <a:srgbClr val="00B05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</a:p>
          <a:p>
            <a:pPr>
              <a:spcAft>
                <a:spcPts val="0"/>
              </a:spcAft>
            </a:pP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ru-RU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algn="ctr">
              <a:spcAft>
                <a:spcPts val="0"/>
              </a:spcAft>
              <a:tabLst>
                <a:tab pos="689610" algn="l"/>
              </a:tabLst>
            </a:pPr>
            <a:r>
              <a:rPr lang="ru-RU" sz="2000" b="1">
                <a:solidFill>
                  <a:srgbClr val="00B050"/>
                </a:solidFill>
                <a:latin typeface="+mn-lt"/>
                <a:ea typeface="Times New Roman" panose="02020603050405020304" pitchFamily="18" charset="0"/>
              </a:rPr>
              <a:t>Объявление поля</a:t>
            </a:r>
            <a:endParaRPr lang="ru-RU" sz="1100">
              <a:solidFill>
                <a:srgbClr val="00B050"/>
              </a:solidFill>
              <a:latin typeface="+mn-lt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[&lt;</a:t>
            </a:r>
            <a:r>
              <a:rPr lang="ru-RU" i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модификаторы</a:t>
            </a:r>
            <a:r>
              <a:rPr lang="ru-RU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&gt;] &lt;</a:t>
            </a:r>
            <a:r>
              <a:rPr lang="ru-RU" i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тип</a:t>
            </a:r>
            <a:r>
              <a:rPr lang="ru-RU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 &lt;</a:t>
            </a:r>
            <a:r>
              <a:rPr lang="ru-RU" i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имяПоля</a:t>
            </a:r>
            <a:r>
              <a:rPr lang="ru-RU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 [=&lt;значение_по_умолчанию&gt;]</a:t>
            </a:r>
            <a:r>
              <a:rPr lang="ru-RU" b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ru-RU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110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  <a:tabLst>
                <a:tab pos="689610" algn="l"/>
              </a:tabLst>
            </a:pPr>
            <a:r>
              <a:rPr lang="ru-RU" sz="2000" b="1">
                <a:solidFill>
                  <a:srgbClr val="00B050"/>
                </a:solidFill>
                <a:latin typeface="+mn-lt"/>
                <a:ea typeface="Times New Roman" panose="02020603050405020304" pitchFamily="18" charset="0"/>
              </a:rPr>
              <a:t>Объявление </a:t>
            </a:r>
            <a:r>
              <a:rPr lang="uk-UA" sz="2000" b="1">
                <a:solidFill>
                  <a:srgbClr val="00B050"/>
                </a:solidFill>
                <a:latin typeface="+mn-lt"/>
                <a:ea typeface="Times New Roman" panose="02020603050405020304" pitchFamily="18" charset="0"/>
              </a:rPr>
              <a:t>метода</a:t>
            </a:r>
            <a:endParaRPr lang="ru-RU" sz="1100">
              <a:solidFill>
                <a:srgbClr val="00B050"/>
              </a:solidFill>
              <a:latin typeface="+mn-lt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[&lt;</a:t>
            </a:r>
            <a:r>
              <a:rPr lang="ru-RU" i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модификаторы</a:t>
            </a:r>
            <a:r>
              <a:rPr lang="ru-RU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&gt;] &lt;</a:t>
            </a:r>
            <a:r>
              <a:rPr lang="ru-RU" i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тип возвращаемых данных</a:t>
            </a:r>
            <a:r>
              <a:rPr lang="ru-RU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 &lt;</a:t>
            </a:r>
            <a:r>
              <a:rPr lang="ru-RU" i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имяМетода</a:t>
            </a:r>
            <a:r>
              <a:rPr lang="ru-RU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 </a:t>
            </a:r>
            <a:r>
              <a:rPr lang="ru-RU" b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endParaRPr lang="ru-RU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[</a:t>
            </a:r>
            <a:r>
              <a:rPr lang="ru-RU" i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список аргументов</a:t>
            </a:r>
            <a:r>
              <a:rPr lang="ru-RU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]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ru-RU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[</a:t>
            </a:r>
            <a:r>
              <a:rPr lang="en-US" b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throws</a:t>
            </a:r>
            <a:r>
              <a:rPr lang="ru-RU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&lt;список классов исключительных ситуаций&gt;]</a:t>
            </a:r>
            <a:r>
              <a:rPr lang="ru-RU" b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</a:t>
            </a:r>
            <a:endParaRPr lang="ru-RU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&lt;блок программного кода&gt;</a:t>
            </a:r>
          </a:p>
          <a:p>
            <a:pPr>
              <a:spcAft>
                <a:spcPts val="0"/>
              </a:spcAft>
            </a:pPr>
            <a:r>
              <a:rPr lang="ru-RU" b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ru-RU"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12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ru-RU" sz="2400" smtClean="0"/>
              <a:t>Классы</a:t>
            </a:r>
            <a:endParaRPr lang="ru-RU" sz="240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/>
        </p:nvGraphicFramePr>
        <p:xfrm>
          <a:off x="1778000" y="1439887"/>
          <a:ext cx="7454899" cy="1989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9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2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08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08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13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36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Модификатор</a:t>
                      </a:r>
                      <a:endParaRPr lang="ru-RU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452" marR="5445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smtClean="0">
                          <a:effectLst/>
                        </a:rPr>
                        <a:t>Тот же класс</a:t>
                      </a:r>
                      <a:endParaRPr lang="ru-RU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452" marR="5445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smtClean="0">
                          <a:effectLst/>
                        </a:rPr>
                        <a:t>Тот же пакет</a:t>
                      </a:r>
                      <a:endParaRPr lang="ru-RU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452" marR="5445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smtClean="0">
                          <a:effectLst/>
                        </a:rPr>
                        <a:t>П</a:t>
                      </a:r>
                      <a:r>
                        <a:rPr lang="ru-RU" sz="1800" b="1" baseline="0" smtClean="0">
                          <a:effectLst/>
                        </a:rPr>
                        <a:t>одклассы</a:t>
                      </a:r>
                      <a:endParaRPr lang="ru-RU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452" marR="5445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smtClean="0">
                          <a:effectLst/>
                        </a:rPr>
                        <a:t>Везде</a:t>
                      </a:r>
                      <a:endParaRPr lang="ru-RU" sz="18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4452" marR="54452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private</a:t>
                      </a:r>
                      <a:endParaRPr lang="ru-RU" sz="1800"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</a:txBody>
                  <a:tcPr marL="54452" marR="5445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Yes</a:t>
                      </a:r>
                      <a:endParaRPr lang="ru-RU" sz="1800"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</a:txBody>
                  <a:tcPr marL="54452" marR="5445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ru-RU" sz="1800"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</a:txBody>
                  <a:tcPr marL="54452" marR="5445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ru-RU" sz="1800"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</a:txBody>
                  <a:tcPr marL="54452" marR="5445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ru-RU" sz="1800"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</a:txBody>
                  <a:tcPr marL="54452" marR="54452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4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i="1">
                          <a:solidFill>
                            <a:schemeClr val="bg2"/>
                          </a:solidFill>
                          <a:effectLst/>
                          <a:latin typeface="+mn-lt"/>
                          <a:cs typeface="Consolas" panose="020B0609020204030204" pitchFamily="49" charset="0"/>
                        </a:rPr>
                        <a:t>default</a:t>
                      </a:r>
                      <a:endParaRPr lang="ru-RU" sz="1600" i="1">
                        <a:solidFill>
                          <a:schemeClr val="bg2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</a:txBody>
                  <a:tcPr marL="54452" marR="5445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Yes</a:t>
                      </a:r>
                      <a:endParaRPr lang="ru-RU" sz="1800"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</a:txBody>
                  <a:tcPr marL="54452" marR="5445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Yes</a:t>
                      </a:r>
                      <a:endParaRPr lang="ru-RU" sz="1800"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</a:txBody>
                  <a:tcPr marL="54452" marR="5445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ru-RU" sz="1800"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</a:txBody>
                  <a:tcPr marL="54452" marR="5445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ru-RU" sz="1800"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</a:txBody>
                  <a:tcPr marL="54452" marR="54452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96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protected</a:t>
                      </a:r>
                      <a:endParaRPr lang="ru-RU" sz="1800"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</a:txBody>
                  <a:tcPr marL="54452" marR="5445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Yes</a:t>
                      </a:r>
                      <a:endParaRPr lang="ru-RU" sz="1800"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</a:txBody>
                  <a:tcPr marL="54452" marR="5445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Yes</a:t>
                      </a:r>
                      <a:endParaRPr lang="ru-RU" sz="1800"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</a:txBody>
                  <a:tcPr marL="54452" marR="5445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Yes</a:t>
                      </a:r>
                      <a:endParaRPr lang="ru-RU" sz="1800"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</a:txBody>
                  <a:tcPr marL="54452" marR="5445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ru-RU" sz="1800"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</a:txBody>
                  <a:tcPr marL="54452" marR="54452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5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</a:t>
                      </a:r>
                      <a:endParaRPr lang="ru-RU" sz="1800"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</a:txBody>
                  <a:tcPr marL="54452" marR="5445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Yes</a:t>
                      </a:r>
                      <a:endParaRPr lang="ru-RU" sz="1800"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</a:txBody>
                  <a:tcPr marL="54452" marR="5445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Yes</a:t>
                      </a:r>
                      <a:endParaRPr lang="ru-RU" sz="1800"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</a:txBody>
                  <a:tcPr marL="54452" marR="5445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Yes</a:t>
                      </a:r>
                      <a:endParaRPr lang="ru-RU" sz="1800"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</a:txBody>
                  <a:tcPr marL="54452" marR="5445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Yes</a:t>
                      </a:r>
                      <a:endParaRPr lang="ru-RU" sz="1800">
                        <a:effectLst/>
                        <a:latin typeface="Consolas" panose="020B0609020204030204" pitchFamily="49" charset="0"/>
                        <a:ea typeface="Times New Roman" panose="02020603050405020304" pitchFamily="18" charset="0"/>
                        <a:cs typeface="Consolas" panose="020B0609020204030204" pitchFamily="49" charset="0"/>
                      </a:endParaRPr>
                    </a:p>
                  </a:txBody>
                  <a:tcPr marL="54452" marR="54452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1716086" y="604216"/>
            <a:ext cx="7516813" cy="349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mtClean="0"/>
              <a:t>Модификаторы полей и методов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034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ru-RU" sz="2400" smtClean="0"/>
              <a:t>Классы</a:t>
            </a:r>
            <a:endParaRPr lang="ru-RU" sz="2400"/>
          </a:p>
        </p:txBody>
      </p:sp>
      <p:sp>
        <p:nvSpPr>
          <p:cNvPr id="3" name="Прямоугольник 2"/>
          <p:cNvSpPr/>
          <p:nvPr/>
        </p:nvSpPr>
        <p:spPr>
          <a:xfrm>
            <a:off x="1582738" y="791815"/>
            <a:ext cx="7650162" cy="52450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class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Cat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{</a:t>
            </a: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ru-RU" b="1">
                <a:solidFill>
                  <a:srgbClr val="00D0D0"/>
                </a:solidFill>
                <a:latin typeface="Consolas" panose="020B0609020204030204" pitchFamily="49" charset="0"/>
              </a:rPr>
              <a:t>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private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weight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 </a:t>
            </a:r>
            <a:r>
              <a:rPr lang="en-US" b="1">
                <a:solidFill>
                  <a:srgbClr val="00E000"/>
                </a:solidFill>
                <a:latin typeface="Consolas" panose="020B0609020204030204" pitchFamily="49" charset="0"/>
              </a:rPr>
              <a:t>// </a:t>
            </a:r>
            <a:r>
              <a:rPr lang="ru-RU" b="1">
                <a:solidFill>
                  <a:srgbClr val="00E000"/>
                </a:solidFill>
                <a:latin typeface="Consolas" panose="020B0609020204030204" pitchFamily="49" charset="0"/>
              </a:rPr>
              <a:t>вес кота</a:t>
            </a: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String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name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 </a:t>
            </a:r>
            <a:r>
              <a:rPr lang="en-US" b="1">
                <a:solidFill>
                  <a:srgbClr val="00E000"/>
                </a:solidFill>
                <a:latin typeface="Consolas" panose="020B0609020204030204" pitchFamily="49" charset="0"/>
              </a:rPr>
              <a:t>// </a:t>
            </a:r>
            <a:r>
              <a:rPr lang="ru-RU" b="1">
                <a:solidFill>
                  <a:srgbClr val="00E000"/>
                </a:solidFill>
                <a:latin typeface="Consolas" panose="020B0609020204030204" pitchFamily="49" charset="0"/>
              </a:rPr>
              <a:t>имя кота</a:t>
            </a: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private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String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color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DC78DC"/>
                </a:solidFill>
                <a:latin typeface="Consolas" panose="020B0609020204030204" pitchFamily="49" charset="0"/>
              </a:rPr>
              <a:t>"Red"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 </a:t>
            </a:r>
            <a:r>
              <a:rPr lang="en-US" b="1">
                <a:solidFill>
                  <a:srgbClr val="00E000"/>
                </a:solidFill>
                <a:latin typeface="Consolas" panose="020B0609020204030204" pitchFamily="49" charset="0"/>
              </a:rPr>
              <a:t>// </a:t>
            </a:r>
            <a:r>
              <a:rPr lang="ru-RU" b="1">
                <a:solidFill>
                  <a:srgbClr val="00E000"/>
                </a:solidFill>
                <a:latin typeface="Consolas" panose="020B0609020204030204" pitchFamily="49" charset="0"/>
              </a:rPr>
              <a:t>окрас кота</a:t>
            </a: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ru-RU" smtClean="0">
                <a:solidFill>
                  <a:srgbClr val="00E000"/>
                </a:solidFill>
                <a:latin typeface="Consolas" panose="020B0609020204030204" pitchFamily="49" charset="0"/>
              </a:rPr>
              <a:t>	// </a:t>
            </a:r>
            <a:r>
              <a:rPr lang="ru-RU">
                <a:solidFill>
                  <a:srgbClr val="00E000"/>
                </a:solidFill>
                <a:latin typeface="Consolas" panose="020B0609020204030204" pitchFamily="49" charset="0"/>
              </a:rPr>
              <a:t>кот ест</a:t>
            </a: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void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eat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ru-RU" smtClean="0">
                <a:solidFill>
                  <a:srgbClr val="FF8080"/>
                </a:solidFill>
                <a:latin typeface="Consolas" panose="020B0609020204030204" pitchFamily="49" charset="0"/>
              </a:rPr>
              <a:t>		</a:t>
            </a:r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 smtClean="0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 i="1">
                <a:solidFill>
                  <a:srgbClr val="DC78DC"/>
                </a:solidFill>
                <a:latin typeface="Consolas" panose="020B0609020204030204" pitchFamily="49" charset="0"/>
              </a:rPr>
              <a:t>"</a:t>
            </a:r>
            <a:r>
              <a:rPr lang="ru-RU" b="1" i="1">
                <a:solidFill>
                  <a:srgbClr val="DC78DC"/>
                </a:solidFill>
                <a:latin typeface="Consolas" panose="020B0609020204030204" pitchFamily="49" charset="0"/>
              </a:rPr>
              <a:t>Ням-ням..."</a:t>
            </a:r>
            <a:r>
              <a:rPr lang="ru-RU" b="1" i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	}</a:t>
            </a:r>
            <a:endParaRPr lang="ru-RU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ru-RU" smtClean="0">
                <a:solidFill>
                  <a:srgbClr val="00E000"/>
                </a:solidFill>
                <a:latin typeface="Consolas" panose="020B0609020204030204" pitchFamily="49" charset="0"/>
              </a:rPr>
              <a:t>	// </a:t>
            </a:r>
            <a:r>
              <a:rPr lang="ru-RU">
                <a:solidFill>
                  <a:srgbClr val="00E000"/>
                </a:solidFill>
                <a:latin typeface="Consolas" panose="020B0609020204030204" pitchFamily="49" charset="0"/>
              </a:rPr>
              <a:t>кот спит</a:t>
            </a: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void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sleep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ru-RU" smtClean="0">
                <a:solidFill>
                  <a:srgbClr val="FF8080"/>
                </a:solidFill>
                <a:latin typeface="Consolas" panose="020B0609020204030204" pitchFamily="49" charset="0"/>
              </a:rPr>
              <a:t>		</a:t>
            </a:r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 smtClean="0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 smtClean="0">
                <a:solidFill>
                  <a:srgbClr val="D0D0D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 i="1">
                <a:solidFill>
                  <a:srgbClr val="DC78DC"/>
                </a:solidFill>
                <a:latin typeface="Consolas" panose="020B0609020204030204" pitchFamily="49" charset="0"/>
              </a:rPr>
              <a:t>"</a:t>
            </a:r>
            <a:r>
              <a:rPr lang="ru-RU" b="1" i="1">
                <a:solidFill>
                  <a:srgbClr val="DC78DC"/>
                </a:solidFill>
                <a:latin typeface="Consolas" panose="020B0609020204030204" pitchFamily="49" charset="0"/>
              </a:rPr>
              <a:t>Хрр... фью..."</a:t>
            </a:r>
            <a:r>
              <a:rPr lang="ru-RU" b="1" i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	}</a:t>
            </a:r>
            <a:endParaRPr lang="ru-RU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ru-RU" smtClean="0">
                <a:solidFill>
                  <a:srgbClr val="00E000"/>
                </a:solidFill>
                <a:latin typeface="Consolas" panose="020B0609020204030204" pitchFamily="49" charset="0"/>
              </a:rPr>
              <a:t>	// </a:t>
            </a:r>
            <a:r>
              <a:rPr lang="ru-RU">
                <a:solidFill>
                  <a:srgbClr val="00E000"/>
                </a:solidFill>
                <a:latin typeface="Consolas" panose="020B0609020204030204" pitchFamily="49" charset="0"/>
              </a:rPr>
              <a:t>кот говорит</a:t>
            </a: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String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speak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String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words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smtClean="0">
                <a:solidFill>
                  <a:srgbClr val="FF8080"/>
                </a:solidFill>
                <a:latin typeface="Consolas" panose="020B0609020204030204" pitchFamily="49" charset="0"/>
              </a:rPr>
              <a:t>		</a:t>
            </a:r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String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phrase</a:t>
            </a:r>
            <a:r>
              <a:rPr lang="en-US" b="1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79AB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words</a:t>
            </a:r>
            <a:r>
              <a:rPr lang="en-US" b="1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+ </a:t>
            </a:r>
            <a:r>
              <a:rPr lang="en-US" b="1">
                <a:solidFill>
                  <a:srgbClr val="DC78D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"...</a:t>
            </a:r>
            <a:r>
              <a:rPr lang="ru-RU" b="1">
                <a:solidFill>
                  <a:srgbClr val="DC78DC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МЯУУУУ!..."</a:t>
            </a:r>
            <a:r>
              <a:rPr lang="ru-RU" b="1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return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79ABF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phrase</a:t>
            </a:r>
            <a:r>
              <a:rPr lang="en-US" b="1">
                <a:solidFill>
                  <a:srgbClr val="D0D0D0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}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83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ru-RU" sz="2400" smtClean="0"/>
              <a:t>Классы</a:t>
            </a:r>
            <a:endParaRPr lang="ru-RU" sz="2400"/>
          </a:p>
        </p:txBody>
      </p:sp>
      <p:sp>
        <p:nvSpPr>
          <p:cNvPr id="3" name="Прямоугольник 2"/>
          <p:cNvSpPr/>
          <p:nvPr/>
        </p:nvSpPr>
        <p:spPr>
          <a:xfrm>
            <a:off x="1582738" y="670646"/>
            <a:ext cx="7650162" cy="1895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Cat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theCat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new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Cat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();</a:t>
            </a:r>
            <a:endParaRPr lang="ru-RU" b="1" smtClean="0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endParaRPr lang="en-US" b="1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theCat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.eat();</a:t>
            </a:r>
          </a:p>
          <a:p>
            <a:r>
              <a:rPr lang="en-US">
                <a:solidFill>
                  <a:srgbClr val="79ABFF"/>
                </a:solidFill>
                <a:latin typeface="Consolas" panose="020B0609020204030204" pitchFamily="49" charset="0"/>
              </a:rPr>
              <a:t>theCat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.sleep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mtClean="0">
                <a:solidFill>
                  <a:srgbClr val="79ABFF"/>
                </a:solidFill>
                <a:latin typeface="Consolas" panose="020B0609020204030204" pitchFamily="49" charset="0"/>
              </a:rPr>
              <a:t>theCat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.name=</a:t>
            </a:r>
            <a:r>
              <a:rPr lang="en-US" b="1" smtClean="0">
                <a:solidFill>
                  <a:srgbClr val="DC78DC"/>
                </a:solidFill>
                <a:latin typeface="Consolas" panose="020B0609020204030204" pitchFamily="49" charset="0"/>
              </a:rPr>
              <a:t>"</a:t>
            </a:r>
            <a:r>
              <a:rPr lang="ru-RU" b="1" smtClean="0">
                <a:solidFill>
                  <a:srgbClr val="DC78DC"/>
                </a:solidFill>
                <a:latin typeface="Consolas" panose="020B0609020204030204" pitchFamily="49" charset="0"/>
              </a:rPr>
              <a:t>Василий"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String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say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=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theCat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.speak(</a:t>
            </a:r>
            <a:r>
              <a:rPr lang="en-US" b="1">
                <a:solidFill>
                  <a:srgbClr val="DC78DC"/>
                </a:solidFill>
                <a:latin typeface="Consolas" panose="020B0609020204030204" pitchFamily="49" charset="0"/>
              </a:rPr>
              <a:t>"Хозяин! Дай пожрать!"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i="1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>
                <a:solidFill>
                  <a:srgbClr val="79ABFF"/>
                </a:solidFill>
                <a:latin typeface="Consolas" panose="020B0609020204030204" pitchFamily="49" charset="0"/>
              </a:rPr>
              <a:t>say</a:t>
            </a:r>
            <a:r>
              <a:rPr lang="en-US" b="1" i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Скругленная прямоугольная выноска 3"/>
          <p:cNvSpPr/>
          <p:nvPr/>
        </p:nvSpPr>
        <p:spPr bwMode="auto">
          <a:xfrm>
            <a:off x="5076155" y="659398"/>
            <a:ext cx="4516785" cy="648072"/>
          </a:xfrm>
          <a:prstGeom prst="wedgeRoundRectCallout">
            <a:avLst>
              <a:gd name="adj1" fmla="val -82353"/>
              <a:gd name="adj2" fmla="val 2248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ru-RU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</a:rPr>
              <a:t>Создание</a:t>
            </a:r>
            <a:r>
              <a:rPr kumimoji="0" lang="ru-RU" sz="1800" b="0" i="0" u="none" strike="noStrike" cap="none" normalizeH="0" smtClean="0">
                <a:ln>
                  <a:noFill/>
                </a:ln>
                <a:effectLst/>
                <a:latin typeface="Arial" charset="0"/>
              </a:rPr>
              <a:t> нового экземпляра</a:t>
            </a:r>
            <a:r>
              <a:rPr kumimoji="0" lang="en-US" sz="1800" b="0" i="0" u="none" strike="noStrike" cap="none" normalizeH="0" smtClean="0">
                <a:ln>
                  <a:noFill/>
                </a:ln>
                <a:effectLst/>
                <a:latin typeface="Arial" charset="0"/>
              </a:rPr>
              <a:t>(</a:t>
            </a:r>
            <a:r>
              <a:rPr lang="ru-RU"/>
              <a:t>о</a:t>
            </a:r>
            <a:r>
              <a:rPr kumimoji="0" lang="ru-RU" sz="1800" b="0" i="0" u="none" strike="noStrike" cap="none" normalizeH="0" smtClean="0">
                <a:ln>
                  <a:noFill/>
                </a:ln>
                <a:effectLst/>
                <a:latin typeface="Arial" charset="0"/>
              </a:rPr>
              <a:t>бъекта) класса </a:t>
            </a:r>
            <a:r>
              <a:rPr kumimoji="0" lang="en-US" sz="1800" b="1" i="0" u="none" strike="noStrike" cap="none" normalizeH="0" smtClean="0">
                <a:ln>
                  <a:noFill/>
                </a:ln>
                <a:effectLst/>
                <a:latin typeface="Arial" charset="0"/>
              </a:rPr>
              <a:t>Cat </a:t>
            </a:r>
            <a:endParaRPr kumimoji="0" lang="ru-RU" sz="1800" b="1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629072" y="4320207"/>
            <a:ext cx="7603828" cy="8652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ru-RU">
                <a:solidFill>
                  <a:srgbClr val="D0D0D0"/>
                </a:solidFill>
                <a:latin typeface="Consolas" panose="020B0609020204030204" pitchFamily="49" charset="0"/>
              </a:rPr>
              <a:t>Ням-ням...</a:t>
            </a:r>
          </a:p>
          <a:p>
            <a:r>
              <a:rPr lang="ru-RU">
                <a:solidFill>
                  <a:srgbClr val="D0D0D0"/>
                </a:solidFill>
                <a:latin typeface="Consolas" panose="020B0609020204030204" pitchFamily="49" charset="0"/>
              </a:rPr>
              <a:t>Хрр... фью...</a:t>
            </a:r>
          </a:p>
          <a:p>
            <a:r>
              <a:rPr lang="ru-RU">
                <a:solidFill>
                  <a:srgbClr val="D0D0D0"/>
                </a:solidFill>
                <a:latin typeface="Consolas" panose="020B0609020204030204" pitchFamily="49" charset="0"/>
              </a:rPr>
              <a:t>Хозяин! Дай пожрать!...МЯУУУУ!...</a:t>
            </a:r>
          </a:p>
        </p:txBody>
      </p:sp>
      <p:sp>
        <p:nvSpPr>
          <p:cNvPr id="6" name="Скругленная прямоугольная выноска 5"/>
          <p:cNvSpPr/>
          <p:nvPr/>
        </p:nvSpPr>
        <p:spPr bwMode="auto">
          <a:xfrm>
            <a:off x="4896135" y="1219116"/>
            <a:ext cx="4516785" cy="648072"/>
          </a:xfrm>
          <a:prstGeom prst="wedgeRoundRectCallout">
            <a:avLst>
              <a:gd name="adj1" fmla="val -82353"/>
              <a:gd name="adj2" fmla="val 2248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ru-RU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</a:rPr>
              <a:t>Вызов методов класса</a:t>
            </a:r>
            <a:r>
              <a:rPr kumimoji="0" lang="ru-RU" sz="1800" b="0" i="0" u="none" strike="noStrike" cap="none" normalizeH="0" smtClean="0">
                <a:ln>
                  <a:noFill/>
                </a:ln>
                <a:effectLst/>
                <a:latin typeface="Arial" charset="0"/>
              </a:rPr>
              <a:t> </a:t>
            </a:r>
            <a:r>
              <a:rPr kumimoji="0" lang="en-US" sz="1800" b="1" i="0" u="none" strike="noStrike" cap="none" normalizeH="0" smtClean="0">
                <a:ln>
                  <a:noFill/>
                </a:ln>
                <a:effectLst/>
                <a:latin typeface="Arial" charset="0"/>
              </a:rPr>
              <a:t>Cat </a:t>
            </a:r>
            <a:r>
              <a:rPr lang="ru-RU" smtClean="0"/>
              <a:t>для конкретного объекта</a:t>
            </a:r>
            <a:endParaRPr kumimoji="0" lang="ru-RU" sz="1800" b="1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7" name="Скругленная прямоугольная выноска 6"/>
          <p:cNvSpPr/>
          <p:nvPr/>
        </p:nvSpPr>
        <p:spPr bwMode="auto">
          <a:xfrm>
            <a:off x="5087840" y="1943929"/>
            <a:ext cx="4516785" cy="648072"/>
          </a:xfrm>
          <a:prstGeom prst="wedgeRoundRectCallout">
            <a:avLst>
              <a:gd name="adj1" fmla="val -62762"/>
              <a:gd name="adj2" fmla="val -56921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ru-RU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</a:rPr>
              <a:t>Изменение свойства </a:t>
            </a:r>
            <a:r>
              <a:rPr kumimoji="0" lang="en-US" sz="1800" b="1" i="0" u="none" strike="noStrike" cap="none" normalizeH="0" baseline="0" smtClean="0">
                <a:ln>
                  <a:noFill/>
                </a:ln>
                <a:effectLst/>
                <a:latin typeface="Arial" charset="0"/>
              </a:rPr>
              <a:t>name</a:t>
            </a:r>
            <a:r>
              <a:rPr kumimoji="0" lang="en-US" sz="1800" b="1" i="0" u="none" strike="noStrike" cap="none" normalizeH="0" smtClean="0">
                <a:ln>
                  <a:noFill/>
                </a:ln>
                <a:effectLst/>
                <a:latin typeface="Arial" charset="0"/>
              </a:rPr>
              <a:t> </a:t>
            </a:r>
            <a:r>
              <a:rPr lang="ru-RU" smtClean="0"/>
              <a:t>для конкретного объекта класса </a:t>
            </a:r>
            <a:r>
              <a:rPr lang="en-US" b="1"/>
              <a:t>Cat </a:t>
            </a:r>
            <a:endParaRPr kumimoji="0" lang="ru-RU" sz="1800" b="1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689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ru-RU" sz="2400" smtClean="0"/>
              <a:t>Классы</a:t>
            </a:r>
            <a:endParaRPr lang="ru-RU" sz="24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339" y="1065260"/>
            <a:ext cx="5087938" cy="248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759741" y="3312095"/>
            <a:ext cx="4857750" cy="138050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class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Student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String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name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String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surname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String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email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>
                <a:solidFill>
                  <a:srgbClr val="D0D0D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40501" y="4896271"/>
            <a:ext cx="4857750" cy="1122871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class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Group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String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id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Student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[]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students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>
                <a:solidFill>
                  <a:srgbClr val="D0D0D0"/>
                </a:solidFill>
                <a:latin typeface="Consolas" panose="020B0609020204030204" pitchFamily="49" charset="0"/>
              </a:rPr>
              <a:t>}</a:t>
            </a:r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716086" y="604216"/>
            <a:ext cx="7516813" cy="607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/>
              <a:t>Абстракция</a:t>
            </a:r>
          </a:p>
          <a:p>
            <a:r>
              <a:rPr lang="ru-RU"/>
              <a:t>Предметная область: Студенты учатся в группе</a:t>
            </a:r>
          </a:p>
        </p:txBody>
      </p:sp>
    </p:spTree>
    <p:extLst>
      <p:ext uri="{BB962C8B-B14F-4D97-AF65-F5344CB8AC3E}">
        <p14:creationId xmlns:p14="http://schemas.microsoft.com/office/powerpoint/2010/main" val="50056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ru-RU" sz="2400" smtClean="0"/>
              <a:t>Классы</a:t>
            </a:r>
            <a:endParaRPr lang="ru-RU" sz="240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155" y="863823"/>
            <a:ext cx="4006731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1582738" y="899451"/>
            <a:ext cx="4857750" cy="1895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/>
              <a:t>Инкапсуляция</a:t>
            </a:r>
            <a:endParaRPr lang="ru-RU" smtClean="0"/>
          </a:p>
          <a:p>
            <a:endParaRPr lang="ru-RU"/>
          </a:p>
          <a:p>
            <a:r>
              <a:rPr lang="ru-RU" smtClean="0"/>
              <a:t>Атрибуты</a:t>
            </a:r>
            <a:r>
              <a:rPr lang="ru-RU"/>
              <a:t>: часы, минуты</a:t>
            </a:r>
          </a:p>
          <a:p>
            <a:r>
              <a:rPr lang="ru-RU"/>
              <a:t>Операции: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mtClean="0"/>
              <a:t>выставить </a:t>
            </a:r>
            <a:r>
              <a:rPr lang="ru-RU"/>
              <a:t>заданное время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mtClean="0"/>
              <a:t>узнать </a:t>
            </a:r>
            <a:r>
              <a:rPr lang="ru-RU"/>
              <a:t>время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mtClean="0"/>
              <a:t>увеличить </a:t>
            </a:r>
            <a:r>
              <a:rPr lang="ru-RU"/>
              <a:t>время на 1 минуту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582738" y="3635755"/>
            <a:ext cx="7650162" cy="1895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/>
              <a:t>Бизнес правила: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mtClean="0"/>
              <a:t>часы </a:t>
            </a:r>
            <a:r>
              <a:rPr lang="ru-RU"/>
              <a:t>принимают значение 0..23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mtClean="0"/>
              <a:t>минуты </a:t>
            </a:r>
            <a:r>
              <a:rPr lang="ru-RU"/>
              <a:t>принимают значение 0..59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mtClean="0"/>
              <a:t>если </a:t>
            </a:r>
            <a:r>
              <a:rPr lang="ru-RU"/>
              <a:t>при увеличении времени на 1 минуту получилось 60, выставить значение минуты в 0 и увеличить количество часов на </a:t>
            </a:r>
            <a:r>
              <a:rPr lang="ru-RU" smtClean="0"/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mtClean="0"/>
              <a:t>если </a:t>
            </a:r>
            <a:r>
              <a:rPr lang="ru-RU"/>
              <a:t>при увеличении часов получилось 24, выставить значение часов в 0</a:t>
            </a:r>
          </a:p>
        </p:txBody>
      </p:sp>
    </p:spTree>
    <p:extLst>
      <p:ext uri="{BB962C8B-B14F-4D97-AF65-F5344CB8AC3E}">
        <p14:creationId xmlns:p14="http://schemas.microsoft.com/office/powerpoint/2010/main" val="88884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2738" y="209602"/>
            <a:ext cx="7650162" cy="461044"/>
          </a:xfrm>
        </p:spPr>
        <p:txBody>
          <a:bodyPr/>
          <a:lstStyle/>
          <a:p>
            <a:r>
              <a:rPr lang="ru-RU" sz="2400" smtClean="0"/>
              <a:t>Классы</a:t>
            </a:r>
            <a:endParaRPr lang="ru-RU" sz="2400"/>
          </a:p>
        </p:txBody>
      </p:sp>
      <p:sp>
        <p:nvSpPr>
          <p:cNvPr id="3" name="Прямоугольник 2"/>
          <p:cNvSpPr/>
          <p:nvPr/>
        </p:nvSpPr>
        <p:spPr>
          <a:xfrm>
            <a:off x="1835794" y="683999"/>
            <a:ext cx="7397105" cy="550266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class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FF8080"/>
                </a:solidFill>
                <a:latin typeface="Consolas" panose="020B0609020204030204" pitchFamily="49" charset="0"/>
              </a:rPr>
              <a:t>Clock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</a:t>
            </a:r>
            <a:r>
              <a:rPr lang="en-US" b="1" u="sng" smtClean="0">
                <a:solidFill>
                  <a:srgbClr val="00D0D0"/>
                </a:solidFill>
                <a:latin typeface="Consolas" panose="020B0609020204030204" pitchFamily="49" charset="0"/>
              </a:rPr>
              <a:t>private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hours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</a:t>
            </a:r>
            <a:r>
              <a:rPr lang="en-US" b="1" u="sng" smtClean="0">
                <a:solidFill>
                  <a:srgbClr val="00D0D0"/>
                </a:solidFill>
                <a:latin typeface="Consolas" panose="020B0609020204030204" pitchFamily="49" charset="0"/>
              </a:rPr>
              <a:t>private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minutes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</a:t>
            </a:r>
            <a:r>
              <a:rPr lang="en-US" b="1" u="sng" smtClean="0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getHours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() 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{</a:t>
            </a:r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return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hours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	}</a:t>
            </a:r>
            <a:endParaRPr lang="ru-RU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</a:t>
            </a:r>
            <a:r>
              <a:rPr lang="en-US" b="1" u="sng" smtClean="0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getMinutes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() 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{</a:t>
            </a:r>
            <a:r>
              <a:rPr lang="ru-RU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return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minutes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}</a:t>
            </a:r>
            <a:endParaRPr lang="ru-RU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endParaRPr lang="ru-RU">
              <a:latin typeface="Consolas" panose="020B0609020204030204" pitchFamily="49" charset="0"/>
            </a:endParaRP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void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setHours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79ABFF"/>
                </a:solidFill>
                <a:latin typeface="Consolas" panose="020B0609020204030204" pitchFamily="49" charset="0"/>
              </a:rPr>
              <a:t>pHours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if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pHours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&gt;= 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0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&amp;&amp;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pHours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&lt;= 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23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		</a:t>
            </a:r>
            <a:r>
              <a:rPr lang="en-US" b="1" smtClean="0">
                <a:solidFill>
                  <a:srgbClr val="BED6FF"/>
                </a:solidFill>
                <a:latin typeface="Consolas" panose="020B0609020204030204" pitchFamily="49" charset="0"/>
              </a:rPr>
              <a:t>hours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=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pHours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  <a:endParaRPr lang="en-US" b="1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		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}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else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smtClean="0">
                <a:solidFill>
                  <a:srgbClr val="FF8080"/>
                </a:solidFill>
                <a:latin typeface="Consolas" panose="020B0609020204030204" pitchFamily="49" charset="0"/>
              </a:rPr>
              <a:t>				</a:t>
            </a:r>
            <a:r>
              <a:rPr lang="en-US" smtClean="0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 smtClean="0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.println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DC78DC"/>
                </a:solidFill>
                <a:latin typeface="Consolas" panose="020B0609020204030204" pitchFamily="49" charset="0"/>
              </a:rPr>
              <a:t>"The number of hours="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endParaRPr lang="ru-RU" b="1" smtClean="0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ru-RU" b="1">
                <a:solidFill>
                  <a:srgbClr val="D0D0D0"/>
                </a:solidFill>
                <a:latin typeface="Consolas" panose="020B0609020204030204" pitchFamily="49" charset="0"/>
              </a:rPr>
              <a:t>	</a:t>
            </a:r>
            <a:r>
              <a:rPr lang="ru-RU" b="1" smtClean="0">
                <a:solidFill>
                  <a:srgbClr val="D0D0D0"/>
                </a:solidFill>
                <a:latin typeface="Consolas" panose="020B0609020204030204" pitchFamily="49" charset="0"/>
              </a:rPr>
              <a:t>				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+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hours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+ </a:t>
            </a:r>
            <a:r>
              <a:rPr lang="en-US" b="1">
                <a:solidFill>
                  <a:srgbClr val="DC78DC"/>
                </a:solidFill>
                <a:latin typeface="Consolas" panose="020B0609020204030204" pitchFamily="49" charset="0"/>
              </a:rPr>
              <a:t>" is wrong!"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		}</a:t>
            </a:r>
            <a:endParaRPr lang="ru-RU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	}</a:t>
            </a:r>
            <a:endParaRPr lang="ru-RU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public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void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BED6FF"/>
                </a:solidFill>
                <a:latin typeface="Consolas" panose="020B0609020204030204" pitchFamily="49" charset="0"/>
              </a:rPr>
              <a:t>setMinutes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79ABFF"/>
                </a:solidFill>
                <a:latin typeface="Consolas" panose="020B0609020204030204" pitchFamily="49" charset="0"/>
              </a:rPr>
              <a:t>pMinutes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	</a:t>
            </a:r>
            <a:r>
              <a:rPr lang="en-US" b="1" smtClean="0">
                <a:solidFill>
                  <a:srgbClr val="00D0D0"/>
                </a:solidFill>
                <a:latin typeface="Consolas" panose="020B0609020204030204" pitchFamily="49" charset="0"/>
              </a:rPr>
              <a:t>if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(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pMinutes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&gt;= 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0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&amp;&amp;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pMinutes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&lt;= </a:t>
            </a:r>
            <a:r>
              <a:rPr lang="en-US" b="1">
                <a:solidFill>
                  <a:srgbClr val="FFFF00"/>
                </a:solidFill>
                <a:latin typeface="Consolas" panose="020B0609020204030204" pitchFamily="49" charset="0"/>
              </a:rPr>
              <a:t>59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		</a:t>
            </a:r>
            <a:r>
              <a:rPr lang="en-US" b="1" smtClean="0">
                <a:solidFill>
                  <a:srgbClr val="BED6FF"/>
                </a:solidFill>
                <a:latin typeface="Consolas" panose="020B0609020204030204" pitchFamily="49" charset="0"/>
              </a:rPr>
              <a:t>minutes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=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pMinutes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;</a:t>
            </a:r>
            <a:endParaRPr lang="en-US" b="1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		</a:t>
            </a:r>
            <a:r>
              <a:rPr lang="en-US" smtClean="0">
                <a:solidFill>
                  <a:srgbClr val="D0D0D0"/>
                </a:solidFill>
                <a:latin typeface="Consolas" panose="020B0609020204030204" pitchFamily="49" charset="0"/>
              </a:rPr>
              <a:t>} </a:t>
            </a:r>
            <a:r>
              <a:rPr lang="en-US" b="1">
                <a:solidFill>
                  <a:srgbClr val="00D0D0"/>
                </a:solidFill>
                <a:latin typeface="Consolas" panose="020B0609020204030204" pitchFamily="49" charset="0"/>
              </a:rPr>
              <a:t>else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b="1" smtClean="0">
                <a:solidFill>
                  <a:srgbClr val="00D0D0"/>
                </a:solidFill>
                <a:latin typeface="Consolas" panose="020B0609020204030204" pitchFamily="49" charset="0"/>
              </a:rPr>
              <a:t>			</a:t>
            </a:r>
            <a:r>
              <a:rPr lang="en-US">
                <a:solidFill>
                  <a:srgbClr val="FF8080"/>
                </a:solidFill>
                <a:latin typeface="Consolas" panose="020B0609020204030204" pitchFamily="49" charset="0"/>
              </a:rPr>
              <a:t>System</a:t>
            </a:r>
            <a:r>
              <a:rPr lang="en-US">
                <a:solidFill>
                  <a:srgbClr val="D0D0D0"/>
                </a:solidFill>
                <a:latin typeface="Consolas" panose="020B0609020204030204" pitchFamily="49" charset="0"/>
              </a:rPr>
              <a:t>.</a:t>
            </a:r>
            <a:r>
              <a:rPr lang="en-US" b="1">
                <a:solidFill>
                  <a:srgbClr val="EFC090"/>
                </a:solidFill>
                <a:latin typeface="Consolas" panose="020B0609020204030204" pitchFamily="49" charset="0"/>
              </a:rPr>
              <a:t>out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.println(</a:t>
            </a:r>
            <a:r>
              <a:rPr lang="en-US" b="1">
                <a:solidFill>
                  <a:srgbClr val="DC78DC"/>
                </a:solidFill>
                <a:latin typeface="Consolas" panose="020B0609020204030204" pitchFamily="49" charset="0"/>
              </a:rPr>
              <a:t>"The number of minutes="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</a:t>
            </a:r>
            <a:endParaRPr lang="ru-RU" b="1" smtClean="0">
              <a:solidFill>
                <a:srgbClr val="D0D0D0"/>
              </a:solidFill>
              <a:latin typeface="Consolas" panose="020B0609020204030204" pitchFamily="49" charset="0"/>
            </a:endParaRPr>
          </a:p>
          <a:p>
            <a:r>
              <a:rPr lang="ru-RU" b="1">
                <a:solidFill>
                  <a:srgbClr val="D0D0D0"/>
                </a:solidFill>
                <a:latin typeface="Consolas" panose="020B0609020204030204" pitchFamily="49" charset="0"/>
              </a:rPr>
              <a:t>	</a:t>
            </a:r>
            <a:r>
              <a:rPr lang="ru-RU" b="1" smtClean="0">
                <a:solidFill>
                  <a:srgbClr val="D0D0D0"/>
                </a:solidFill>
                <a:latin typeface="Consolas" panose="020B0609020204030204" pitchFamily="49" charset="0"/>
              </a:rPr>
              <a:t>				</a:t>
            </a:r>
            <a:r>
              <a:rPr lang="en-US" b="1" smtClean="0">
                <a:solidFill>
                  <a:srgbClr val="D0D0D0"/>
                </a:solidFill>
                <a:latin typeface="Consolas" panose="020B0609020204030204" pitchFamily="49" charset="0"/>
              </a:rPr>
              <a:t>+ </a:t>
            </a:r>
            <a:r>
              <a:rPr lang="en-US" b="1">
                <a:solidFill>
                  <a:srgbClr val="79ABFF"/>
                </a:solidFill>
                <a:latin typeface="Consolas" panose="020B0609020204030204" pitchFamily="49" charset="0"/>
              </a:rPr>
              <a:t>minutes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 + </a:t>
            </a:r>
            <a:r>
              <a:rPr lang="en-US" b="1">
                <a:solidFill>
                  <a:srgbClr val="DC78DC"/>
                </a:solidFill>
                <a:latin typeface="Consolas" panose="020B0609020204030204" pitchFamily="49" charset="0"/>
              </a:rPr>
              <a:t>" is wrong!"</a:t>
            </a:r>
            <a:r>
              <a:rPr lang="en-US" b="1">
                <a:solidFill>
                  <a:srgbClr val="D0D0D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mtClean="0">
                <a:solidFill>
                  <a:srgbClr val="D0D0D0"/>
                </a:solidFill>
                <a:latin typeface="Consolas" panose="020B0609020204030204" pitchFamily="49" charset="0"/>
              </a:rPr>
              <a:t>		}	}</a:t>
            </a:r>
            <a:endParaRPr lang="ru-RU">
              <a:solidFill>
                <a:srgbClr val="D0D0D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88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Другая 1">
      <a:majorFont>
        <a:latin typeface="Arial"/>
        <a:ea typeface="Droid Sans Fallback"/>
        <a:cs typeface="Droid Sans Fallback"/>
      </a:majorFont>
      <a:minorFont>
        <a:latin typeface="Arial"/>
        <a:ea typeface="Droid Sans Fallback"/>
        <a:cs typeface="Droid Sans Fallback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DNA</Template>
  <TotalTime>11828</TotalTime>
  <Words>263</Words>
  <Application>Microsoft Office PowerPoint</Application>
  <PresentationFormat>Произвольный</PresentationFormat>
  <Paragraphs>177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Consolas</vt:lpstr>
      <vt:lpstr>Courier New</vt:lpstr>
      <vt:lpstr>DejaVu Sans</vt:lpstr>
      <vt:lpstr>Droid Sans Fallback</vt:lpstr>
      <vt:lpstr>Times New Roman</vt:lpstr>
      <vt:lpstr>Тема Office</vt:lpstr>
      <vt:lpstr>Классы</vt:lpstr>
      <vt:lpstr>Классы</vt:lpstr>
      <vt:lpstr>Классы</vt:lpstr>
      <vt:lpstr>Классы</vt:lpstr>
      <vt:lpstr>Классы</vt:lpstr>
      <vt:lpstr>Классы</vt:lpstr>
      <vt:lpstr>Классы</vt:lpstr>
      <vt:lpstr>Классы</vt:lpstr>
      <vt:lpstr>Классы</vt:lpstr>
      <vt:lpstr>Классы</vt:lpstr>
      <vt:lpstr>Классы</vt:lpstr>
    </vt:vector>
  </TitlesOfParts>
  <Company>Univerpulse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Course part I</dc:title>
  <dc:subject>Java</dc:subject>
  <dc:creator>sql.coach.kiev@gmail.com</dc:creator>
  <cp:keywords>Java, Programming</cp:keywords>
  <dc:description>Java Course slides</dc:description>
  <cp:lastModifiedBy>Danny Briskin</cp:lastModifiedBy>
  <cp:revision>891</cp:revision>
  <cp:lastPrinted>1601-01-01T00:00:00Z</cp:lastPrinted>
  <dcterms:created xsi:type="dcterms:W3CDTF">2013-02-04T11:19:10Z</dcterms:created>
  <dcterms:modified xsi:type="dcterms:W3CDTF">2017-10-10T06:23:59Z</dcterms:modified>
  <cp:category>Java</cp:category>
</cp:coreProperties>
</file>