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5" r:id="rId11"/>
    <p:sldId id="266" r:id="rId12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4" d="100"/>
          <a:sy n="64" d="100"/>
        </p:scale>
        <p:origin x="1016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870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21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5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73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6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1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52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597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21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381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44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Объекты</a:t>
            </a:r>
            <a:endParaRPr lang="ru-RU"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1581940" y="670646"/>
            <a:ext cx="7650960" cy="189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smtClean="0"/>
              <a:t>	Объект</a:t>
            </a:r>
            <a:r>
              <a:rPr lang="ru-RU" smtClean="0"/>
              <a:t> </a:t>
            </a:r>
            <a:r>
              <a:rPr lang="ru-RU"/>
              <a:t>(экземпляр) – это отдельный представитель класса, имеющий конкретное состояние и поведение, полностью определяемое классом.</a:t>
            </a:r>
          </a:p>
          <a:p>
            <a:pPr algn="just"/>
            <a:endParaRPr lang="ru-RU"/>
          </a:p>
          <a:p>
            <a:pPr algn="just"/>
            <a:r>
              <a:rPr lang="ru-RU" smtClean="0"/>
              <a:t>	Объект </a:t>
            </a:r>
            <a:r>
              <a:rPr lang="ru-RU"/>
              <a:t>имеет конкретные значения атрибутов и методы, работающие с этими значениями на основе правил, заданных в классе.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81940" y="2664023"/>
            <a:ext cx="7650960" cy="189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Интерфейс </a:t>
            </a:r>
            <a:r>
              <a:rPr lang="ru-RU"/>
              <a:t>– это набор методов класса, доступных для использования другими классами. </a:t>
            </a:r>
          </a:p>
          <a:p>
            <a:pPr algn="just"/>
            <a:endParaRPr lang="ru-RU"/>
          </a:p>
          <a:p>
            <a:pPr algn="just"/>
            <a:r>
              <a:rPr lang="ru-RU" smtClean="0"/>
              <a:t>	Интерфейсом </a:t>
            </a:r>
            <a:r>
              <a:rPr lang="ru-RU"/>
              <a:t>класса будет являться набор всех его публичных методов в совокупности с набором публичных атрибутов. По сути, интерфейс специфицирует класс, чётко определяя все возможные действия над ним. </a:t>
            </a:r>
          </a:p>
        </p:txBody>
      </p:sp>
    </p:spTree>
    <p:extLst>
      <p:ext uri="{BB962C8B-B14F-4D97-AF65-F5344CB8AC3E}">
        <p14:creationId xmlns:p14="http://schemas.microsoft.com/office/powerpoint/2010/main" val="397157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Ссылка </a:t>
            </a:r>
            <a:r>
              <a:rPr lang="en-US" sz="2400" b="1"/>
              <a:t>super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3699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Manager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departament;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Manager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departament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super</a:t>
            </a:r>
            <a:r>
              <a:rPr lang="en-US" b="1" u="sng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u="sng" smtClean="0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departament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departament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toString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super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u="sng">
                <a:solidFill>
                  <a:srgbClr val="BED6FF"/>
                </a:solidFill>
                <a:latin typeface="Consolas" panose="020B0609020204030204" pitchFamily="49" charset="0"/>
              </a:rPr>
              <a:t>toString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+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 is manager of 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departament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5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Практика</a:t>
            </a:r>
            <a:endParaRPr lang="ru-RU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70646"/>
            <a:ext cx="7650162" cy="4472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mtClean="0"/>
              <a:t>Создайте иерархию классов для устройств, в которую входят компьютеры, плееры и телевизоры. Компьютеры, в свою очередь делятся на ноутбуки и сервера. Телевизоры делятся на плазменные и ЭЛТ. Каждое устройство имеет наименование и мощность. Компьютеры имеют объём оперативной памяти, ноутбуки – вес, сервера – количество процессоров. Плееры поддерживают несколько форматов воспроизведения. Телевизоры имеют диагональ экрана. Плазменные телевизоры имеют разрешение </a:t>
            </a:r>
            <a:r>
              <a:rPr lang="en-US" smtClean="0"/>
              <a:t>X:Y, </a:t>
            </a:r>
            <a:r>
              <a:rPr lang="ru-RU" smtClean="0"/>
              <a:t>а ЭЛТ телевизоры – частоту развёртки.</a:t>
            </a:r>
            <a:endParaRPr lang="en-US" smtClean="0"/>
          </a:p>
          <a:p>
            <a:pPr marL="342900" indent="-342900" algn="just">
              <a:buFont typeface="+mj-lt"/>
              <a:buAutoNum type="arabicPeriod"/>
            </a:pPr>
            <a:r>
              <a:rPr lang="ru-RU"/>
              <a:t>Три рабочих</a:t>
            </a:r>
            <a:r>
              <a:rPr lang="en-US"/>
              <a:t> </a:t>
            </a:r>
            <a:r>
              <a:rPr lang="ru-RU"/>
              <a:t>(неопытный, опытный и мастер) на конвеере собирают агрегат. Агрегат состоит из однотипных деталей. Каждый рабочий при появлении перед ним агрегата должен прикрутить несколько деталей к агрегату. Неопытные рабочие успевают прикрутить 1 деталь, опытные успевают прикрутить 3 детали, мастера – 5 деталей. Проведите процесс сборки и покажите собранный агрегат</a:t>
            </a:r>
            <a:r>
              <a:rPr lang="en-US"/>
              <a:t> </a:t>
            </a:r>
            <a:r>
              <a:rPr lang="ru-RU"/>
              <a:t>(со всеми деталями)</a:t>
            </a:r>
          </a:p>
          <a:p>
            <a:pPr marL="342900" indent="-342900" algn="just">
              <a:buFont typeface="+mj-lt"/>
              <a:buAutoNum type="arabicPeriod"/>
            </a:pPr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9858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077" y="575685"/>
            <a:ext cx="4512137" cy="33841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7763" y="215751"/>
            <a:ext cx="7650162" cy="461044"/>
          </a:xfrm>
        </p:spPr>
        <p:txBody>
          <a:bodyPr/>
          <a:lstStyle/>
          <a:p>
            <a:r>
              <a:rPr lang="ru-RU" sz="2400"/>
              <a:t>Объекты</a:t>
            </a:r>
            <a:endParaRPr lang="en-US" sz="240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016" y="706436"/>
            <a:ext cx="2466975" cy="1847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20" y="2383667"/>
            <a:ext cx="2466975" cy="1847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47" y="4060898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5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Объекты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791815"/>
            <a:ext cx="7650161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&lt;Тип</a:t>
            </a:r>
            <a:r>
              <a:rPr lang="ru-RU" smtClean="0"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ссылка</a:t>
            </a:r>
            <a:r>
              <a:rPr lang="ru-RU" smtClean="0">
                <a:latin typeface="Consolas" panose="020B0609020204030204" pitchFamily="49" charset="0"/>
                <a:cs typeface="Consolas" panose="020B0609020204030204" pitchFamily="49" charset="0"/>
              </a:rPr>
              <a:t>&gt;=new </a:t>
            </a:r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&lt;ИмяКласса&gt;([&lt;</a:t>
            </a:r>
            <a:r>
              <a:rPr lang="ru-RU" smtClean="0">
                <a:latin typeface="Consolas" panose="020B0609020204030204" pitchFamily="49" charset="0"/>
                <a:cs typeface="Consolas" panose="020B0609020204030204" pitchFamily="49" charset="0"/>
              </a:rPr>
              <a:t>параметры_конструктора</a:t>
            </a:r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&gt;]);</a:t>
            </a:r>
          </a:p>
          <a:p>
            <a:pPr algn="just"/>
            <a:r>
              <a:rPr lang="ru-RU">
                <a:latin typeface="Consolas" panose="020B0609020204030204" pitchFamily="49" charset="0"/>
                <a:cs typeface="Consolas" panose="020B0609020204030204" pitchFamily="49" charset="0"/>
              </a:rPr>
              <a:t>&lt;Тип&gt; = &lt;ИмяКласса&gt; | &lt;ИмяБазовогоКласса&gt; | &lt;ИмяИнтерфейса&gt;</a:t>
            </a:r>
          </a:p>
          <a:p>
            <a:pPr algn="just"/>
            <a:endParaRPr lang="ru-RU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439887"/>
            <a:ext cx="7650161" cy="16381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Clock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Clock();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.getHours() 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":"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.getMinutes());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.setHours(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.setMinutes(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19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.increaseMinutes();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.getHours() 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":"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.getMinutes());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9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Объекты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90679" y="1837029"/>
            <a:ext cx="7657510" cy="36992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примитивные типы</a:t>
            </a:r>
          </a:p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BED6FF"/>
                </a:solidFill>
                <a:latin typeface="Consolas" panose="020B0609020204030204" pitchFamily="49" charset="0"/>
              </a:rPr>
              <a:t>a2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u="sng">
                <a:solidFill>
                  <a:srgbClr val="79ABFF"/>
                </a:solidFill>
                <a:latin typeface="Consolas" panose="020B0609020204030204" pitchFamily="49" charset="0"/>
              </a:rPr>
              <a:t>a1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a2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pt-BR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pt-BR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pt-BR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pt-BR" b="1" i="1">
                <a:solidFill>
                  <a:srgbClr val="DC78DC"/>
                </a:solidFill>
                <a:latin typeface="Consolas" panose="020B0609020204030204" pitchFamily="49" charset="0"/>
              </a:rPr>
              <a:t>"a1="</a:t>
            </a:r>
            <a:r>
              <a:rPr lang="pt-BR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pt-BR" b="1" i="1">
                <a:solidFill>
                  <a:srgbClr val="79ABFF"/>
                </a:solidFill>
                <a:latin typeface="Consolas" panose="020B0609020204030204" pitchFamily="49" charset="0"/>
              </a:rPr>
              <a:t>a1</a:t>
            </a:r>
            <a:r>
              <a:rPr lang="pt-BR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pt-BR" b="1" i="1">
                <a:solidFill>
                  <a:srgbClr val="DC78DC"/>
                </a:solidFill>
                <a:latin typeface="Consolas" panose="020B0609020204030204" pitchFamily="49" charset="0"/>
              </a:rPr>
              <a:t>"; a2="</a:t>
            </a:r>
            <a:r>
              <a:rPr lang="pt-BR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pt-BR" b="1" i="1">
                <a:solidFill>
                  <a:srgbClr val="79ABFF"/>
                </a:solidFill>
                <a:latin typeface="Consolas" panose="020B0609020204030204" pitchFamily="49" charset="0"/>
              </a:rPr>
              <a:t>a2</a:t>
            </a:r>
            <a:r>
              <a:rPr lang="pt-BR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объектные типы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Clock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Clock();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.setHours(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u="sng">
                <a:solidFill>
                  <a:srgbClr val="FF8080"/>
                </a:solidFill>
                <a:latin typeface="Consolas" panose="020B0609020204030204" pitchFamily="49" charset="0"/>
              </a:rPr>
              <a:t>Clock</a:t>
            </a:r>
            <a:r>
              <a:rPr lang="en-US" u="sng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BED6FF"/>
                </a:solidFill>
                <a:latin typeface="Consolas" panose="020B0609020204030204" pitchFamily="49" charset="0"/>
              </a:rPr>
              <a:t>c2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 u="sng">
                <a:solidFill>
                  <a:srgbClr val="79ABFF"/>
                </a:solidFill>
                <a:latin typeface="Consolas" panose="020B0609020204030204" pitchFamily="49" charset="0"/>
              </a:rPr>
              <a:t>c1</a:t>
            </a:r>
            <a:r>
              <a:rPr lang="en-US" b="1" u="sng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.setHours(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"c1.hours="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c1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.getHours() </a:t>
            </a:r>
            <a:endParaRPr lang="ru-RU" b="1" i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"; c2.hours</a:t>
            </a:r>
            <a:r>
              <a:rPr lang="en-US" b="1" i="1" smtClean="0">
                <a:solidFill>
                  <a:srgbClr val="DC78DC"/>
                </a:solidFill>
                <a:latin typeface="Consolas" panose="020B0609020204030204" pitchFamily="49" charset="0"/>
              </a:rPr>
              <a:t>="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c2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.getHours());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67448" y="692402"/>
            <a:ext cx="7680741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Новые </a:t>
            </a:r>
            <a:r>
              <a:rPr lang="ru-RU"/>
              <a:t>экземпляры объектов создаются в «куче» (heap) оператором new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Копирование </a:t>
            </a:r>
            <a:r>
              <a:rPr lang="ru-RU"/>
              <a:t>ссылки (присвоение, передача в качестве параметра) не приводит к созданию нового объекта</a:t>
            </a:r>
            <a:r>
              <a:rPr lang="ru-RU" smtClean="0"/>
              <a:t>!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26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Объекты</a:t>
            </a:r>
            <a:endParaRPr lang="ru-RU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691778" y="670646"/>
            <a:ext cx="7541121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/>
              <a:t>Инициализация объектов</a:t>
            </a:r>
          </a:p>
          <a:p>
            <a:pPr algn="just"/>
            <a:r>
              <a:rPr lang="ru-RU" smtClean="0"/>
              <a:t>	При </a:t>
            </a:r>
            <a:r>
              <a:rPr lang="ru-RU"/>
              <a:t>создании нового объекта его поля, для которых в описании класса не были указаны значения по-умолчанию, принимают такие значения: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91778" y="1969631"/>
          <a:ext cx="7454900" cy="8712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21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37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0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byte, char, short, int, long, float, double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boolean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false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900">
                          <a:effectLst/>
                        </a:rPr>
                        <a:t>ссылки 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null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691778" y="3528119"/>
            <a:ext cx="7416825" cy="1380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Это </a:t>
            </a:r>
            <a:r>
              <a:rPr lang="ru-RU"/>
              <a:t>справедливо только для полей объектов и классов. Локальные переменные автоматически не инициализируются</a:t>
            </a:r>
            <a:r>
              <a:rPr lang="ru-RU" smtClean="0"/>
              <a:t>!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a;</a:t>
            </a:r>
          </a:p>
          <a:p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System.out.println(a); // </a:t>
            </a:r>
            <a:r>
              <a:rPr lang="ru-RU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ОШИБКА!!!</a:t>
            </a:r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02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Конструкторы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58522" y="670646"/>
            <a:ext cx="7674378" cy="318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Конструкторы </a:t>
            </a:r>
            <a:r>
              <a:rPr lang="ru-RU"/>
              <a:t>позволяют совместить создание и инициализацию объекта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Имя </a:t>
            </a:r>
            <a:r>
              <a:rPr lang="ru-RU"/>
              <a:t>конструктора совпадает с именем класса (с учетом регистра)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В </a:t>
            </a:r>
            <a:r>
              <a:rPr lang="ru-RU"/>
              <a:t>описании конструктора отсутствует тип возвращаемой величины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Можно </a:t>
            </a:r>
            <a:r>
              <a:rPr lang="ru-RU"/>
              <a:t>объявлять несколько конструкторов, отличающихся количеством или типом параметров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Если </a:t>
            </a:r>
            <a:r>
              <a:rPr lang="ru-RU"/>
              <a:t>у класса нет ни одного конструктора, компилятор создает конструктор по-умолчанию без параметров. Такой конструктор не делает ничего, кроме вызова конструктора без параметров базового класса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Если </a:t>
            </a:r>
            <a:r>
              <a:rPr lang="ru-RU"/>
              <a:t>у класса явно объявлен хотя бы один конструктор, конструктор по-умолчанию автоматически не создается</a:t>
            </a:r>
          </a:p>
        </p:txBody>
      </p:sp>
    </p:spTree>
    <p:extLst>
      <p:ext uri="{BB962C8B-B14F-4D97-AF65-F5344CB8AC3E}">
        <p14:creationId xmlns:p14="http://schemas.microsoft.com/office/powerpoint/2010/main" val="336440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Конструкторы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498739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FF8080"/>
                </a:solidFill>
                <a:latin typeface="Consolas" panose="020B0609020204030204" pitchFamily="49" charset="0"/>
              </a:rPr>
              <a:t>Clock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hours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minutes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BED6FF"/>
                </a:solidFill>
                <a:latin typeface="Consolas" panose="020B0609020204030204" pitchFamily="49" charset="0"/>
              </a:rPr>
              <a:t>Clock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pHours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hours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pHours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BED6FF"/>
                </a:solidFill>
                <a:latin typeface="Consolas" panose="020B0609020204030204" pitchFamily="49" charset="0"/>
              </a:rPr>
              <a:t>Clock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pHours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pMinutes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hours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pHours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minutes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pMinutes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-----</a:t>
            </a:r>
          </a:p>
          <a:p>
            <a:r>
              <a:rPr lang="en-US" u="sng" smtClean="0">
                <a:solidFill>
                  <a:srgbClr val="FF0000"/>
                </a:solidFill>
                <a:latin typeface="Consolas" panose="020B0609020204030204" pitchFamily="49" charset="0"/>
              </a:rPr>
              <a:t>Clock </a:t>
            </a:r>
            <a:r>
              <a:rPr lang="en-US" b="1" u="sng">
                <a:solidFill>
                  <a:srgbClr val="FF0000"/>
                </a:solidFill>
                <a:latin typeface="Consolas" panose="020B0609020204030204" pitchFamily="49" charset="0"/>
              </a:rPr>
              <a:t>c = new Clock();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Т.к. мы явно </a:t>
            </a:r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объявили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конструкторы, конструктора</a:t>
            </a:r>
          </a:p>
          <a:p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// по умолчанию больше нет!</a:t>
            </a:r>
          </a:p>
          <a:p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Clock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c1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Clock(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Clock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Clock(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12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,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Ссылка </a:t>
            </a:r>
            <a:r>
              <a:rPr lang="ru-RU" sz="2400" b="1"/>
              <a:t>this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26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Данное </a:t>
            </a:r>
            <a:r>
              <a:rPr lang="ru-RU"/>
              <a:t>ключевое слово используется в качестве ссылки на объект, в котором в данный момент происходит выполнение программного кода.</a:t>
            </a:r>
          </a:p>
          <a:p>
            <a:pPr algn="just"/>
            <a:endParaRPr lang="ru-RU"/>
          </a:p>
          <a:p>
            <a:pPr algn="just"/>
            <a:r>
              <a:rPr lang="ru-RU"/>
              <a:t>Чаще всего применяется для: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передачи </a:t>
            </a:r>
            <a:r>
              <a:rPr lang="ru-RU"/>
              <a:t>другому объекту ссылку на себя (для создания связей между </a:t>
            </a:r>
            <a:r>
              <a:rPr lang="ru-RU" smtClean="0"/>
              <a:t>объектами</a:t>
            </a:r>
            <a:endParaRPr lang="en-US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Для вызова своего другого конструктора</a:t>
            </a:r>
            <a:endParaRPr 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для </a:t>
            </a:r>
            <a:r>
              <a:rPr lang="ru-RU"/>
              <a:t>обращения к свойствам объекта, если их область видимости перекрыта другими переменными с такими же именами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17516" y="3296226"/>
            <a:ext cx="7615384" cy="2926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Student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Student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Student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"Empty"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addToGroup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Group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group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79AB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group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.addStudent(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1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/>
              <a:t>Ссылка </a:t>
            </a:r>
            <a:r>
              <a:rPr lang="en-US" sz="2400" b="1"/>
              <a:t>super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3183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	Данное </a:t>
            </a:r>
            <a:r>
              <a:rPr lang="ru-RU"/>
              <a:t>ключевое слово используется в качестве ссылки на объект суперкласса (базового класса) объекта, в котором в данный момент происходит выполнение программного кода.</a:t>
            </a:r>
          </a:p>
          <a:p>
            <a:pPr algn="just"/>
            <a:endParaRPr lang="ru-RU"/>
          </a:p>
          <a:p>
            <a:pPr algn="just"/>
            <a:r>
              <a:rPr lang="ru-RU"/>
              <a:t>Чаще всего применяется для: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вызова </a:t>
            </a:r>
            <a:r>
              <a:rPr lang="ru-RU"/>
              <a:t>метода базового класса, который был переопределен в потомке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mtClean="0"/>
              <a:t>вызова </a:t>
            </a:r>
            <a:r>
              <a:rPr lang="ru-RU"/>
              <a:t>конструктора базового класса из конструктора потомка. При этом вызов конструктора базового класса должен быть первым оператором в конструкторе. Если super не используется, происходит вызов конструктора без параметров базового класса (если его нет – ошибка компиляции).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83980" y="3854595"/>
            <a:ext cx="7648920" cy="24110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Employee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this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toString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ru-RU" b="1" smtClean="0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"Name:"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96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11828</TotalTime>
  <Words>447</Words>
  <Application>Microsoft Office PowerPoint</Application>
  <PresentationFormat>Произвольный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Consolas</vt:lpstr>
      <vt:lpstr>DejaVu Sans</vt:lpstr>
      <vt:lpstr>Droid Sans Fallback</vt:lpstr>
      <vt:lpstr>Times New Roman</vt:lpstr>
      <vt:lpstr>Тема Office</vt:lpstr>
      <vt:lpstr>Объекты</vt:lpstr>
      <vt:lpstr>Объекты</vt:lpstr>
      <vt:lpstr>Объекты</vt:lpstr>
      <vt:lpstr>Объекты</vt:lpstr>
      <vt:lpstr>Объекты</vt:lpstr>
      <vt:lpstr>Конструкторы</vt:lpstr>
      <vt:lpstr>Конструкторы</vt:lpstr>
      <vt:lpstr>Ссылка this</vt:lpstr>
      <vt:lpstr>Ссылка super</vt:lpstr>
      <vt:lpstr>Ссылка super</vt:lpstr>
      <vt:lpstr>Практика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slides</dc:description>
  <cp:lastModifiedBy>Danny Briskin</cp:lastModifiedBy>
  <cp:revision>894</cp:revision>
  <cp:lastPrinted>1601-01-01T00:00:00Z</cp:lastPrinted>
  <dcterms:created xsi:type="dcterms:W3CDTF">2013-02-04T11:19:10Z</dcterms:created>
  <dcterms:modified xsi:type="dcterms:W3CDTF">2017-10-10T06:24:21Z</dcterms:modified>
  <cp:category>Java</cp:category>
</cp:coreProperties>
</file>