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2" r:id="rId4"/>
    <p:sldId id="259" r:id="rId5"/>
    <p:sldId id="261" r:id="rId6"/>
  </p:sldIdLst>
  <p:sldSz cx="9720263" cy="64801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E266"/>
    <a:srgbClr val="CC66FF"/>
    <a:srgbClr val="DE0000"/>
    <a:srgbClr val="00CC00"/>
    <a:srgbClr val="00FF00"/>
    <a:srgbClr val="6DF4FB"/>
    <a:srgbClr val="CC3300"/>
    <a:srgbClr val="FF33CC"/>
    <a:srgbClr val="4CF2F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Светлый стиль 2 -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Светлый стиль 2 -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29" autoAdjust="0"/>
    <p:restoredTop sz="81883" autoAdjust="0"/>
  </p:normalViewPr>
  <p:slideViewPr>
    <p:cSldViewPr>
      <p:cViewPr varScale="1">
        <p:scale>
          <a:sx n="64" d="100"/>
          <a:sy n="64" d="100"/>
        </p:scale>
        <p:origin x="1016" y="4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25425" y="812800"/>
            <a:ext cx="7107238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uk-UA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ru-RU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ru-RU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ru-RU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fld id="{F5D21752-4EE3-4FA0-B69D-67CA844BB8C9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66673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1925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836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7358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9972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28663" y="2012950"/>
            <a:ext cx="8262937" cy="13890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57325" y="3671888"/>
            <a:ext cx="6805613" cy="165576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E0B1727-5FA6-4306-84AB-ED54A074DBE6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14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E53E999-329A-4168-8ED2-687FC7158B8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122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21550" y="258763"/>
            <a:ext cx="1911350" cy="50133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582738" y="258763"/>
            <a:ext cx="5586412" cy="50133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2D1A349-9E5C-4A20-B8FC-64CFD8C63C41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9830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98372D6-682E-46C1-A285-85C98A98E75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086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8350" y="4164013"/>
            <a:ext cx="8261350" cy="12874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68350" y="2746375"/>
            <a:ext cx="8261350" cy="14176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0B03506-57CA-41E7-BCE8-2FB342C3E310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020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82738" y="1516063"/>
            <a:ext cx="3651250" cy="375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386388" y="1516063"/>
            <a:ext cx="3651250" cy="375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83CE440-316B-4AED-A28C-711A54B8941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4916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5775" y="258763"/>
            <a:ext cx="8748713" cy="1081087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85775" y="1450975"/>
            <a:ext cx="4295775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85775" y="2055813"/>
            <a:ext cx="4295775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937125" y="1450975"/>
            <a:ext cx="4297363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937125" y="2055813"/>
            <a:ext cx="4297363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8AE4C38-B440-4367-8603-467D6D6C2D93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3669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05CFCE2-F08B-4718-817A-6B63E7BA1D6F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8963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3F1C832-92F8-432F-BE55-73282944129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4307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5775" y="258763"/>
            <a:ext cx="3198813" cy="1096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00475" y="258763"/>
            <a:ext cx="5434013" cy="5529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85775" y="1355725"/>
            <a:ext cx="3198813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C00E3DE-2A55-45C3-BC08-B3F048750470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6233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05000" y="4535488"/>
            <a:ext cx="5832475" cy="536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05000" y="579438"/>
            <a:ext cx="5832475" cy="3887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05000" y="5072063"/>
            <a:ext cx="5832475" cy="760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1B3D408-3E72-42E3-A8D5-5EAED9FF2E00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175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25025" cy="648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82738" y="258763"/>
            <a:ext cx="7650162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Для правки текста заголовка щелкните мышью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82738" y="1516063"/>
            <a:ext cx="7454900" cy="375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4695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Для правки структуры щелкните мышью</a:t>
            </a:r>
          </a:p>
          <a:p>
            <a:pPr lvl="1"/>
            <a:r>
              <a:rPr lang="en-GB" smtClean="0"/>
              <a:t>Второй уровень структуры</a:t>
            </a:r>
          </a:p>
          <a:p>
            <a:pPr lvl="2"/>
            <a:r>
              <a:rPr lang="en-GB" smtClean="0"/>
              <a:t>Третий уровень структуры</a:t>
            </a:r>
          </a:p>
          <a:p>
            <a:pPr lvl="3"/>
            <a:r>
              <a:rPr lang="en-GB" smtClean="0"/>
              <a:t>Четвёртый уровень структуры</a:t>
            </a:r>
          </a:p>
          <a:p>
            <a:pPr lvl="4"/>
            <a:r>
              <a:rPr lang="en-GB" smtClean="0"/>
              <a:t>Пятый уровень структуры</a:t>
            </a:r>
          </a:p>
          <a:p>
            <a:pPr lvl="4"/>
            <a:r>
              <a:rPr lang="en-GB" smtClean="0"/>
              <a:t>Шестой уровень структуры</a:t>
            </a:r>
          </a:p>
          <a:p>
            <a:pPr lvl="4"/>
            <a:r>
              <a:rPr lang="en-GB" smtClean="0"/>
              <a:t>Седьмой уровень структуры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1527175" y="5902325"/>
            <a:ext cx="2262188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3844925" y="5902325"/>
            <a:ext cx="307975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4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6969125" y="5902325"/>
            <a:ext cx="2262188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fld id="{19C9D381-8801-447B-9AEC-FF6AC3DA3FD3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+mj-lt"/>
          <a:ea typeface="+mj-ea"/>
          <a:cs typeface="+mj-cs"/>
        </a:defRPr>
      </a:lvl1pPr>
      <a:lvl2pPr marL="742950" indent="-28575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2pPr>
      <a:lvl3pPr marL="1143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3pPr>
      <a:lvl4pPr marL="1600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4pPr>
      <a:lvl5pPr marL="20574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49263" rtl="0" fontAlgn="base" hangingPunct="0">
        <a:lnSpc>
          <a:spcPct val="93000"/>
        </a:lnSpc>
        <a:spcBef>
          <a:spcPct val="0"/>
        </a:spcBef>
        <a:spcAft>
          <a:spcPts val="1213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50505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93000"/>
        </a:lnSpc>
        <a:spcBef>
          <a:spcPct val="0"/>
        </a:spcBef>
        <a:spcAft>
          <a:spcPts val="975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50505"/>
          </a:solidFill>
          <a:latin typeface="+mn-lt"/>
          <a:ea typeface="+mn-ea"/>
          <a:cs typeface="+mn-cs"/>
        </a:defRPr>
      </a:lvl2pPr>
      <a:lvl3pPr marL="1143000" indent="-228600" algn="l" defTabSz="449263" rtl="0" fontAlgn="base" hangingPunct="0">
        <a:lnSpc>
          <a:spcPct val="93000"/>
        </a:lnSpc>
        <a:spcBef>
          <a:spcPct val="0"/>
        </a:spcBef>
        <a:spcAft>
          <a:spcPts val="725"/>
        </a:spcAft>
        <a:buClr>
          <a:srgbClr val="000000"/>
        </a:buClr>
        <a:buSzPct val="100000"/>
        <a:buFont typeface="Times New Roman" pitchFamily="16" charset="0"/>
        <a:defRPr sz="2100">
          <a:solidFill>
            <a:srgbClr val="050505"/>
          </a:solidFill>
          <a:latin typeface="+mn-lt"/>
          <a:ea typeface="+mn-ea"/>
          <a:cs typeface="+mn-cs"/>
        </a:defRPr>
      </a:lvl3pPr>
      <a:lvl4pPr marL="1600200" indent="-228600" algn="l" defTabSz="449263" rtl="0" fontAlgn="base" hangingPunct="0">
        <a:lnSpc>
          <a:spcPct val="93000"/>
        </a:lnSpc>
        <a:spcBef>
          <a:spcPct val="0"/>
        </a:spcBef>
        <a:spcAft>
          <a:spcPts val="488"/>
        </a:spcAft>
        <a:buClr>
          <a:srgbClr val="000000"/>
        </a:buClr>
        <a:buSzPct val="100000"/>
        <a:buFont typeface="Times New Roman" pitchFamily="16" charset="0"/>
        <a:defRPr sz="1700">
          <a:solidFill>
            <a:srgbClr val="050505"/>
          </a:solidFill>
          <a:latin typeface="+mn-lt"/>
          <a:ea typeface="+mn-ea"/>
          <a:cs typeface="+mn-cs"/>
        </a:defRPr>
      </a:lvl4pPr>
      <a:lvl5pPr marL="2057400" indent="-228600" algn="l" defTabSz="449263" rtl="0" fontAlgn="base" hangingPunct="0">
        <a:lnSpc>
          <a:spcPct val="93000"/>
        </a:lnSpc>
        <a:spcBef>
          <a:spcPct val="0"/>
        </a:spcBef>
        <a:spcAft>
          <a:spcPts val="238"/>
        </a:spcAft>
        <a:buClr>
          <a:srgbClr val="000000"/>
        </a:buClr>
        <a:buSzPct val="100000"/>
        <a:buFont typeface="Times New Roman" pitchFamily="16" charset="0"/>
        <a:defRPr sz="1700">
          <a:solidFill>
            <a:srgbClr val="050505"/>
          </a:solidFill>
          <a:latin typeface="+mn-lt"/>
          <a:ea typeface="+mn-ea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38"/>
        </a:spcAft>
        <a:buClr>
          <a:srgbClr val="000000"/>
        </a:buClr>
        <a:buSzPct val="100000"/>
        <a:buFont typeface="Times New Roman" pitchFamily="16" charset="0"/>
        <a:defRPr sz="1700">
          <a:solidFill>
            <a:srgbClr val="050505"/>
          </a:solidFill>
          <a:latin typeface="+mn-lt"/>
          <a:ea typeface="+mn-ea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38"/>
        </a:spcAft>
        <a:buClr>
          <a:srgbClr val="000000"/>
        </a:buClr>
        <a:buSzPct val="100000"/>
        <a:buFont typeface="Times New Roman" pitchFamily="16" charset="0"/>
        <a:defRPr sz="1700">
          <a:solidFill>
            <a:srgbClr val="050505"/>
          </a:solidFill>
          <a:latin typeface="+mn-lt"/>
          <a:ea typeface="+mn-ea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38"/>
        </a:spcAft>
        <a:buClr>
          <a:srgbClr val="000000"/>
        </a:buClr>
        <a:buSzPct val="100000"/>
        <a:buFont typeface="Times New Roman" pitchFamily="16" charset="0"/>
        <a:defRPr sz="1700">
          <a:solidFill>
            <a:srgbClr val="050505"/>
          </a:solidFill>
          <a:latin typeface="+mn-lt"/>
          <a:ea typeface="+mn-ea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38"/>
        </a:spcAft>
        <a:buClr>
          <a:srgbClr val="000000"/>
        </a:buClr>
        <a:buSzPct val="100000"/>
        <a:buFont typeface="Times New Roman" pitchFamily="16" charset="0"/>
        <a:defRPr sz="1700">
          <a:solidFill>
            <a:srgbClr val="050505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>
            <a:spLocks noGrp="1"/>
          </p:cNvSpPr>
          <p:nvPr>
            <p:ph type="title"/>
          </p:nvPr>
        </p:nvSpPr>
        <p:spPr>
          <a:xfrm>
            <a:off x="1582738" y="209602"/>
            <a:ext cx="7650162" cy="461044"/>
          </a:xfrm>
        </p:spPr>
        <p:txBody>
          <a:bodyPr/>
          <a:lstStyle/>
          <a:p>
            <a:r>
              <a:rPr lang="ru-RU" sz="2400"/>
              <a:t>Полиморфные (гетерогенные) массивы</a:t>
            </a:r>
            <a:endParaRPr lang="ru-RU" sz="2400" b="1"/>
          </a:p>
        </p:txBody>
      </p:sp>
      <p:sp>
        <p:nvSpPr>
          <p:cNvPr id="4" name="Прямоугольник 3"/>
          <p:cNvSpPr/>
          <p:nvPr/>
        </p:nvSpPr>
        <p:spPr>
          <a:xfrm>
            <a:off x="1582738" y="791815"/>
            <a:ext cx="7650162" cy="607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Коллекции объектов одного типа называются </a:t>
            </a:r>
            <a:r>
              <a:rPr lang="ru-RU" b="1" i="1"/>
              <a:t>гомогенные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582738" y="1223863"/>
            <a:ext cx="7650162" cy="8652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FF8080"/>
                </a:solidFill>
                <a:latin typeface="Consolas" panose="020B0609020204030204" pitchFamily="49" charset="0"/>
              </a:rPr>
              <a:t>MyDate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[]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dates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FF8080"/>
                </a:solidFill>
                <a:latin typeface="Consolas" panose="020B0609020204030204" pitchFamily="49" charset="0"/>
              </a:rPr>
              <a:t>MyDate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[</a:t>
            </a:r>
            <a:r>
              <a:rPr lang="en-US" b="1">
                <a:solidFill>
                  <a:srgbClr val="FFFF00"/>
                </a:solidFill>
                <a:latin typeface="Consolas" panose="020B0609020204030204" pitchFamily="49" charset="0"/>
              </a:rPr>
              <a:t>2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>
                <a:solidFill>
                  <a:srgbClr val="79ABFF"/>
                </a:solidFill>
                <a:latin typeface="Consolas" panose="020B0609020204030204" pitchFamily="49" charset="0"/>
              </a:rPr>
              <a:t>dates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[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0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] =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MyDate(</a:t>
            </a:r>
            <a:r>
              <a:rPr lang="en-US" b="1">
                <a:solidFill>
                  <a:srgbClr val="FFFF00"/>
                </a:solidFill>
                <a:latin typeface="Consolas" panose="020B0609020204030204" pitchFamily="49" charset="0"/>
              </a:rPr>
              <a:t>22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 b="1">
                <a:solidFill>
                  <a:srgbClr val="FFFF00"/>
                </a:solidFill>
                <a:latin typeface="Consolas" panose="020B0609020204030204" pitchFamily="49" charset="0"/>
              </a:rPr>
              <a:t>12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 b="1">
                <a:solidFill>
                  <a:srgbClr val="FFFF00"/>
                </a:solidFill>
                <a:latin typeface="Consolas" panose="020B0609020204030204" pitchFamily="49" charset="0"/>
              </a:rPr>
              <a:t>2014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79ABFF"/>
                </a:solidFill>
                <a:latin typeface="Consolas" panose="020B0609020204030204" pitchFamily="49" charset="0"/>
              </a:rPr>
              <a:t>dates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[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1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] =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MyDate(</a:t>
            </a:r>
            <a:r>
              <a:rPr lang="en-US" b="1">
                <a:solidFill>
                  <a:srgbClr val="FFFF00"/>
                </a:solidFill>
                <a:latin typeface="Consolas" panose="020B0609020204030204" pitchFamily="49" charset="0"/>
              </a:rPr>
              <a:t>22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 b="1">
                <a:solidFill>
                  <a:srgbClr val="FFFF00"/>
                </a:solidFill>
                <a:latin typeface="Consolas" panose="020B0609020204030204" pitchFamily="49" charset="0"/>
              </a:rPr>
              <a:t>7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 b="1">
                <a:solidFill>
                  <a:srgbClr val="FFFF00"/>
                </a:solidFill>
                <a:latin typeface="Consolas" panose="020B0609020204030204" pitchFamily="49" charset="0"/>
              </a:rPr>
              <a:t>2013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475755" y="2303983"/>
            <a:ext cx="7757145" cy="349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mtClean="0"/>
              <a:t>Коллекции </a:t>
            </a:r>
            <a:r>
              <a:rPr lang="ru-RU"/>
              <a:t>объектов разного типа называются </a:t>
            </a:r>
            <a:r>
              <a:rPr lang="ru-RU" b="1" i="1"/>
              <a:t>гетерогенные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582738" y="2868834"/>
            <a:ext cx="7650162" cy="241104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public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class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FF8080"/>
                </a:solidFill>
                <a:latin typeface="Consolas" panose="020B0609020204030204" pitchFamily="49" charset="0"/>
              </a:rPr>
              <a:t>Employee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public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class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FF8080"/>
                </a:solidFill>
                <a:latin typeface="Consolas" panose="020B0609020204030204" pitchFamily="49" charset="0"/>
              </a:rPr>
              <a:t>Manager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extends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FF8080"/>
                </a:solidFill>
                <a:latin typeface="Consolas" panose="020B0609020204030204" pitchFamily="49" charset="0"/>
              </a:rPr>
              <a:t>Employee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public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class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FF8080"/>
                </a:solidFill>
                <a:latin typeface="Consolas" panose="020B0609020204030204" pitchFamily="49" charset="0"/>
              </a:rPr>
              <a:t>Engineer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extends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FF808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Employee</a:t>
            </a:r>
            <a:r>
              <a:rPr lang="en-US" b="1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ru-RU" smtClean="0">
                <a:solidFill>
                  <a:srgbClr val="FF8080"/>
                </a:solidFill>
                <a:latin typeface="Consolas" panose="020B0609020204030204" pitchFamily="49" charset="0"/>
              </a:rPr>
              <a:t>…</a:t>
            </a:r>
          </a:p>
          <a:p>
            <a:endParaRPr lang="ru-RU" smtClean="0">
              <a:solidFill>
                <a:srgbClr val="FF8080"/>
              </a:solidFill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Employee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[]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staff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FF8080"/>
                </a:solidFill>
                <a:latin typeface="Consolas" panose="020B0609020204030204" pitchFamily="49" charset="0"/>
              </a:rPr>
              <a:t>Employee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[</a:t>
            </a:r>
            <a:r>
              <a:rPr lang="en-US" b="1">
                <a:solidFill>
                  <a:srgbClr val="FFFF00"/>
                </a:solidFill>
                <a:latin typeface="Consolas" panose="020B0609020204030204" pitchFamily="49" charset="0"/>
              </a:rPr>
              <a:t>1024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>
                <a:solidFill>
                  <a:srgbClr val="79ABFF"/>
                </a:solidFill>
                <a:latin typeface="Consolas" panose="020B0609020204030204" pitchFamily="49" charset="0"/>
              </a:rPr>
              <a:t>staff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[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0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] =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Manager(</a:t>
            </a:r>
            <a:r>
              <a:rPr lang="en-US" b="1">
                <a:solidFill>
                  <a:srgbClr val="DC78DC"/>
                </a:solidFill>
                <a:latin typeface="Consolas" panose="020B0609020204030204" pitchFamily="49" charset="0"/>
              </a:rPr>
              <a:t>"Sidorov I.I."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 b="1">
                <a:solidFill>
                  <a:srgbClr val="DC78DC"/>
                </a:solidFill>
                <a:latin typeface="Consolas" panose="020B0609020204030204" pitchFamily="49" charset="0"/>
              </a:rPr>
              <a:t>"Sales"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79ABFF"/>
                </a:solidFill>
                <a:latin typeface="Consolas" panose="020B0609020204030204" pitchFamily="49" charset="0"/>
              </a:rPr>
              <a:t>staff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[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1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] =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Employee(</a:t>
            </a:r>
            <a:r>
              <a:rPr lang="en-US" b="1">
                <a:solidFill>
                  <a:srgbClr val="DC78DC"/>
                </a:solidFill>
                <a:latin typeface="Consolas" panose="020B0609020204030204" pitchFamily="49" charset="0"/>
              </a:rPr>
              <a:t>"Ivanov A.A."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79ABFF"/>
                </a:solidFill>
                <a:latin typeface="Consolas" panose="020B0609020204030204" pitchFamily="49" charset="0"/>
              </a:rPr>
              <a:t>staff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[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2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] =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Engineer(</a:t>
            </a:r>
            <a:r>
              <a:rPr lang="en-US" b="1">
                <a:solidFill>
                  <a:srgbClr val="DC78DC"/>
                </a:solidFill>
                <a:latin typeface="Consolas" panose="020B0609020204030204" pitchFamily="49" charset="0"/>
              </a:rPr>
              <a:t>"Oboev Rulon"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 b="1">
                <a:solidFill>
                  <a:srgbClr val="FFFF00"/>
                </a:solidFill>
                <a:latin typeface="Consolas" panose="020B0609020204030204" pitchFamily="49" charset="0"/>
              </a:rPr>
              <a:t>5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0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09602"/>
            <a:ext cx="7650162" cy="461044"/>
          </a:xfrm>
        </p:spPr>
        <p:txBody>
          <a:bodyPr/>
          <a:lstStyle/>
          <a:p>
            <a:r>
              <a:rPr lang="ru-RU" sz="2400"/>
              <a:t>Полиморфные аргументы</a:t>
            </a:r>
            <a:endParaRPr lang="ru-RU" sz="2400" b="1"/>
          </a:p>
        </p:txBody>
      </p:sp>
      <p:sp>
        <p:nvSpPr>
          <p:cNvPr id="5" name="Прямоугольник 4"/>
          <p:cNvSpPr/>
          <p:nvPr/>
        </p:nvSpPr>
        <p:spPr>
          <a:xfrm>
            <a:off x="1582738" y="670646"/>
            <a:ext cx="7650162" cy="349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mtClean="0"/>
              <a:t>Поскольку </a:t>
            </a:r>
            <a:r>
              <a:rPr lang="ru-RU"/>
              <a:t>Manager является Employee, можно написать: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585122" y="1223863"/>
            <a:ext cx="7647778" cy="241104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public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double</a:t>
            </a:r>
            <a:r>
              <a:rPr lang="en-US" b="1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findTaxRate</a:t>
            </a:r>
            <a:r>
              <a:rPr lang="en-US" b="1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FF808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Employee</a:t>
            </a:r>
            <a:r>
              <a:rPr lang="en-US" b="1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79ABF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e</a:t>
            </a:r>
            <a:r>
              <a:rPr lang="en-US" b="1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) </a:t>
            </a:r>
            <a:r>
              <a:rPr lang="en-US" b="1" smtClean="0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{</a:t>
            </a:r>
            <a:endParaRPr lang="en-US" b="1">
              <a:solidFill>
                <a:srgbClr val="D0D0D0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ru-RU" smtClean="0">
                <a:solidFill>
                  <a:srgbClr val="00E000"/>
                </a:solidFill>
                <a:latin typeface="Consolas" panose="020B0609020204030204" pitchFamily="49" charset="0"/>
              </a:rPr>
              <a:t>	</a:t>
            </a:r>
            <a:r>
              <a:rPr lang="en-US" smtClean="0">
                <a:solidFill>
                  <a:srgbClr val="00E000"/>
                </a:solidFill>
                <a:latin typeface="Consolas" panose="020B0609020204030204" pitchFamily="49" charset="0"/>
              </a:rPr>
              <a:t>// </a:t>
            </a:r>
            <a:r>
              <a:rPr lang="en-US">
                <a:solidFill>
                  <a:srgbClr val="00E000"/>
                </a:solidFill>
                <a:latin typeface="Consolas" panose="020B0609020204030204" pitchFamily="49" charset="0"/>
              </a:rPr>
              <a:t>calculate the employee’s tax rate</a:t>
            </a:r>
          </a:p>
          <a:p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…</a:t>
            </a:r>
            <a:endParaRPr lang="ru-RU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endParaRPr lang="ru-RU" smtClean="0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FF8080"/>
                </a:solidFill>
                <a:latin typeface="Consolas" panose="020B0609020204030204" pitchFamily="49" charset="0"/>
              </a:rPr>
              <a:t>Manager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man1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Manager(</a:t>
            </a:r>
            <a:r>
              <a:rPr lang="en-US" b="1">
                <a:solidFill>
                  <a:srgbClr val="DC78DC"/>
                </a:solidFill>
                <a:latin typeface="Consolas" panose="020B0609020204030204" pitchFamily="49" charset="0"/>
              </a:rPr>
              <a:t>"Petrovich"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 b="1">
                <a:solidFill>
                  <a:srgbClr val="DC78DC"/>
                </a:solidFill>
                <a:latin typeface="Consolas" panose="020B0609020204030204" pitchFamily="49" charset="0"/>
              </a:rPr>
              <a:t>"Marketing"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double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taxrate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 i="1">
                <a:solidFill>
                  <a:srgbClr val="BED6FF"/>
                </a:solidFill>
                <a:latin typeface="Consolas" panose="020B0609020204030204" pitchFamily="49" charset="0"/>
              </a:rPr>
              <a:t>findTaxRate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 i="1">
                <a:solidFill>
                  <a:srgbClr val="79ABFF"/>
                </a:solidFill>
                <a:latin typeface="Consolas" panose="020B0609020204030204" pitchFamily="49" charset="0"/>
              </a:rPr>
              <a:t>man1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) ;</a:t>
            </a:r>
            <a:endParaRPr lang="ru-RU"/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41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09602"/>
            <a:ext cx="7650162" cy="461044"/>
          </a:xfrm>
        </p:spPr>
        <p:txBody>
          <a:bodyPr/>
          <a:lstStyle/>
          <a:p>
            <a:r>
              <a:rPr lang="ru-RU" sz="2400"/>
              <a:t>Оператор </a:t>
            </a:r>
            <a:r>
              <a:rPr lang="en-US" sz="2400"/>
              <a:t>instanceof </a:t>
            </a:r>
            <a:endParaRPr lang="ru-RU" sz="2400" b="1"/>
          </a:p>
        </p:txBody>
      </p:sp>
      <p:sp>
        <p:nvSpPr>
          <p:cNvPr id="4" name="Прямоугольник 3"/>
          <p:cNvSpPr/>
          <p:nvPr/>
        </p:nvSpPr>
        <p:spPr>
          <a:xfrm>
            <a:off x="1582738" y="681959"/>
            <a:ext cx="7650162" cy="344158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public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void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doSomething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FF8080"/>
                </a:solidFill>
                <a:latin typeface="Consolas" panose="020B0609020204030204" pitchFamily="49" charset="0"/>
              </a:rPr>
              <a:t>Employee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ru-RU" b="1" smtClean="0">
                <a:solidFill>
                  <a:srgbClr val="00D0D0"/>
                </a:solidFill>
                <a:latin typeface="Consolas" panose="020B0609020204030204" pitchFamily="49" charset="0"/>
              </a:rPr>
              <a:t>	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if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 u="sng">
                <a:solidFill>
                  <a:srgbClr val="00D0D0"/>
                </a:solidFill>
                <a:latin typeface="Consolas" panose="020B0609020204030204" pitchFamily="49" charset="0"/>
              </a:rPr>
              <a:t>instanceof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FF8080"/>
                </a:solidFill>
                <a:latin typeface="Consolas" panose="020B0609020204030204" pitchFamily="49" charset="0"/>
              </a:rPr>
              <a:t>Manager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ru-RU" smtClean="0">
                <a:solidFill>
                  <a:srgbClr val="00E000"/>
                </a:solidFill>
                <a:latin typeface="Consolas" panose="020B0609020204030204" pitchFamily="49" charset="0"/>
              </a:rPr>
              <a:t>		</a:t>
            </a:r>
            <a:r>
              <a:rPr lang="en-US" smtClean="0">
                <a:solidFill>
                  <a:srgbClr val="00E000"/>
                </a:solidFill>
                <a:latin typeface="Consolas" panose="020B0609020204030204" pitchFamily="49" charset="0"/>
              </a:rPr>
              <a:t>// </a:t>
            </a:r>
            <a:r>
              <a:rPr lang="en-US">
                <a:solidFill>
                  <a:srgbClr val="00E000"/>
                </a:solidFill>
                <a:latin typeface="Consolas" panose="020B0609020204030204" pitchFamily="49" charset="0"/>
              </a:rPr>
              <a:t>Process a Manager</a:t>
            </a:r>
          </a:p>
          <a:p>
            <a:r>
              <a:rPr lang="ru-RU" smtClean="0">
                <a:solidFill>
                  <a:srgbClr val="FF8080"/>
                </a:solidFill>
                <a:latin typeface="Consolas" panose="020B0609020204030204" pitchFamily="49" charset="0"/>
              </a:rPr>
              <a:t>		</a:t>
            </a:r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System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 smtClean="0">
                <a:solidFill>
                  <a:srgbClr val="EFC090"/>
                </a:solidFill>
                <a:latin typeface="Consolas" panose="020B0609020204030204" pitchFamily="49" charset="0"/>
              </a:rPr>
              <a:t>out</a:t>
            </a:r>
            <a:r>
              <a:rPr lang="en-US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 smtClean="0">
                <a:solidFill>
                  <a:srgbClr val="79ABFF"/>
                </a:solidFill>
                <a:latin typeface="Consolas" panose="020B0609020204030204" pitchFamily="49" charset="0"/>
              </a:rPr>
              <a:t>e</a:t>
            </a:r>
            <a:r>
              <a:rPr lang="en-US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 smtClean="0">
                <a:solidFill>
                  <a:srgbClr val="BED6FF"/>
                </a:solidFill>
                <a:latin typeface="Consolas" panose="020B0609020204030204" pitchFamily="49" charset="0"/>
              </a:rPr>
              <a:t>name</a:t>
            </a:r>
            <a:r>
              <a:rPr lang="en-US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+ </a:t>
            </a:r>
            <a:r>
              <a:rPr lang="en-US" b="1" i="1">
                <a:solidFill>
                  <a:srgbClr val="DC78DC"/>
                </a:solidFill>
                <a:latin typeface="Consolas" panose="020B0609020204030204" pitchFamily="49" charset="0"/>
              </a:rPr>
              <a:t>" is a manager"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	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}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else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if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(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instanceof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FF8080"/>
                </a:solidFill>
                <a:latin typeface="Consolas" panose="020B0609020204030204" pitchFamily="49" charset="0"/>
              </a:rPr>
              <a:t>Engineer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ru-RU" smtClean="0">
                <a:solidFill>
                  <a:srgbClr val="00E000"/>
                </a:solidFill>
                <a:latin typeface="Consolas" panose="020B0609020204030204" pitchFamily="49" charset="0"/>
              </a:rPr>
              <a:t>			</a:t>
            </a:r>
            <a:r>
              <a:rPr lang="en-US" smtClean="0">
                <a:solidFill>
                  <a:srgbClr val="00E000"/>
                </a:solidFill>
                <a:latin typeface="Consolas" panose="020B0609020204030204" pitchFamily="49" charset="0"/>
              </a:rPr>
              <a:t>// </a:t>
            </a:r>
            <a:r>
              <a:rPr lang="en-US">
                <a:solidFill>
                  <a:srgbClr val="00E000"/>
                </a:solidFill>
                <a:latin typeface="Consolas" panose="020B0609020204030204" pitchFamily="49" charset="0"/>
              </a:rPr>
              <a:t>Process an Engineer</a:t>
            </a:r>
          </a:p>
          <a:p>
            <a:r>
              <a:rPr lang="ru-RU" smtClean="0">
                <a:solidFill>
                  <a:srgbClr val="FF8080"/>
                </a:solidFill>
                <a:latin typeface="Consolas" panose="020B0609020204030204" pitchFamily="49" charset="0"/>
              </a:rPr>
              <a:t>			</a:t>
            </a:r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System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 smtClean="0">
                <a:solidFill>
                  <a:srgbClr val="EFC090"/>
                </a:solidFill>
                <a:latin typeface="Consolas" panose="020B0609020204030204" pitchFamily="49" charset="0"/>
              </a:rPr>
              <a:t>out</a:t>
            </a:r>
            <a:r>
              <a:rPr lang="en-US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 smtClean="0">
                <a:solidFill>
                  <a:srgbClr val="79ABFF"/>
                </a:solidFill>
                <a:latin typeface="Consolas" panose="020B0609020204030204" pitchFamily="49" charset="0"/>
              </a:rPr>
              <a:t>e</a:t>
            </a:r>
            <a:r>
              <a:rPr lang="en-US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 smtClean="0">
                <a:solidFill>
                  <a:srgbClr val="BED6FF"/>
                </a:solidFill>
                <a:latin typeface="Consolas" panose="020B0609020204030204" pitchFamily="49" charset="0"/>
              </a:rPr>
              <a:t>name</a:t>
            </a:r>
            <a:r>
              <a:rPr lang="en-US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+ </a:t>
            </a:r>
            <a:r>
              <a:rPr lang="en-US" b="1" i="1">
                <a:solidFill>
                  <a:srgbClr val="DC78DC"/>
                </a:solidFill>
                <a:latin typeface="Consolas" panose="020B0609020204030204" pitchFamily="49" charset="0"/>
              </a:rPr>
              <a:t>" is a engineer"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			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}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else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ru-RU" smtClean="0">
                <a:solidFill>
                  <a:srgbClr val="00E000"/>
                </a:solidFill>
                <a:latin typeface="Consolas" panose="020B0609020204030204" pitchFamily="49" charset="0"/>
              </a:rPr>
              <a:t>			</a:t>
            </a:r>
            <a:r>
              <a:rPr lang="en-US" smtClean="0">
                <a:solidFill>
                  <a:srgbClr val="00E000"/>
                </a:solidFill>
                <a:latin typeface="Consolas" panose="020B0609020204030204" pitchFamily="49" charset="0"/>
              </a:rPr>
              <a:t>// </a:t>
            </a:r>
            <a:r>
              <a:rPr lang="en-US">
                <a:solidFill>
                  <a:srgbClr val="00E000"/>
                </a:solidFill>
                <a:latin typeface="Consolas" panose="020B0609020204030204" pitchFamily="49" charset="0"/>
              </a:rPr>
              <a:t>Process any other type of Employee</a:t>
            </a:r>
          </a:p>
          <a:p>
            <a:r>
              <a:rPr lang="ru-RU" smtClean="0">
                <a:solidFill>
                  <a:srgbClr val="FF8080"/>
                </a:solidFill>
                <a:latin typeface="Consolas" panose="020B0609020204030204" pitchFamily="49" charset="0"/>
              </a:rPr>
              <a:t>				</a:t>
            </a:r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System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 smtClean="0">
                <a:solidFill>
                  <a:srgbClr val="EFC090"/>
                </a:solidFill>
                <a:latin typeface="Consolas" panose="020B0609020204030204" pitchFamily="49" charset="0"/>
              </a:rPr>
              <a:t>out</a:t>
            </a:r>
            <a:r>
              <a:rPr lang="en-US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 smtClean="0">
                <a:solidFill>
                  <a:srgbClr val="79ABFF"/>
                </a:solidFill>
                <a:latin typeface="Consolas" panose="020B0609020204030204" pitchFamily="49" charset="0"/>
              </a:rPr>
              <a:t>e</a:t>
            </a:r>
            <a:r>
              <a:rPr lang="en-US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 smtClean="0">
                <a:solidFill>
                  <a:srgbClr val="BED6FF"/>
                </a:solidFill>
                <a:latin typeface="Consolas" panose="020B0609020204030204" pitchFamily="49" charset="0"/>
              </a:rPr>
              <a:t>name</a:t>
            </a:r>
            <a:r>
              <a:rPr lang="en-US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endParaRPr lang="ru-RU" b="1" i="1" smtClean="0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ru-RU" b="1" i="1">
                <a:solidFill>
                  <a:srgbClr val="D0D0D0"/>
                </a:solidFill>
                <a:latin typeface="Consolas" panose="020B0609020204030204" pitchFamily="49" charset="0"/>
              </a:rPr>
              <a:t>	</a:t>
            </a:r>
            <a:r>
              <a:rPr lang="ru-RU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				</a:t>
            </a:r>
            <a:r>
              <a:rPr lang="en-US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+ </a:t>
            </a:r>
            <a:r>
              <a:rPr lang="en-US" b="1" i="1">
                <a:solidFill>
                  <a:srgbClr val="DC78DC"/>
                </a:solidFill>
                <a:latin typeface="Consolas" panose="020B0609020204030204" pitchFamily="49" charset="0"/>
              </a:rPr>
              <a:t>" is a employee"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	}</a:t>
            </a:r>
            <a:endParaRPr lang="ru-RU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ru-RU">
                <a:solidFill>
                  <a:srgbClr val="D0D0D0"/>
                </a:solidFill>
                <a:latin typeface="Consolas" panose="020B0609020204030204" pitchFamily="49" charset="0"/>
              </a:rPr>
              <a:t>}</a:t>
            </a:r>
            <a:endParaRPr lang="ru-RU"/>
          </a:p>
        </p:txBody>
      </p:sp>
      <p:sp>
        <p:nvSpPr>
          <p:cNvPr id="7" name="Заголовок 1"/>
          <p:cNvSpPr txBox="1">
            <a:spLocks/>
          </p:cNvSpPr>
          <p:nvPr/>
        </p:nvSpPr>
        <p:spPr bwMode="auto">
          <a:xfrm>
            <a:off x="1582738" y="4154612"/>
            <a:ext cx="7650162" cy="461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800">
                <a:solidFill>
                  <a:srgbClr val="050505"/>
                </a:solidFill>
                <a:latin typeface="+mj-lt"/>
                <a:ea typeface="+mj-ea"/>
                <a:cs typeface="+mj-cs"/>
              </a:defRPr>
            </a:lvl1pPr>
            <a:lvl2pPr marL="742950" indent="-28575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800">
                <a:solidFill>
                  <a:srgbClr val="050505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 marL="1143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800">
                <a:solidFill>
                  <a:srgbClr val="050505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 marL="1600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800">
                <a:solidFill>
                  <a:srgbClr val="050505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 marL="20574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800">
                <a:solidFill>
                  <a:srgbClr val="050505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800">
                <a:solidFill>
                  <a:srgbClr val="050505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800">
                <a:solidFill>
                  <a:srgbClr val="050505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800">
                <a:solidFill>
                  <a:srgbClr val="050505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800">
                <a:solidFill>
                  <a:srgbClr val="050505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r>
              <a:rPr lang="ru-RU" sz="2400" kern="0" smtClean="0"/>
              <a:t>Преобразование объектных типов (</a:t>
            </a:r>
            <a:r>
              <a:rPr lang="en-US" sz="2400" kern="0" smtClean="0"/>
              <a:t>Casting)</a:t>
            </a:r>
            <a:endParaRPr lang="en-US" sz="2400" kern="0"/>
          </a:p>
        </p:txBody>
      </p:sp>
      <p:sp>
        <p:nvSpPr>
          <p:cNvPr id="8" name="Прямоугольник 7"/>
          <p:cNvSpPr/>
          <p:nvPr/>
        </p:nvSpPr>
        <p:spPr>
          <a:xfrm>
            <a:off x="1582739" y="4671379"/>
            <a:ext cx="7650161" cy="112287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if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(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instanceof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FF8080"/>
                </a:solidFill>
                <a:latin typeface="Consolas" panose="020B0609020204030204" pitchFamily="49" charset="0"/>
              </a:rPr>
              <a:t>Manager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ru-RU" smtClean="0">
                <a:solidFill>
                  <a:srgbClr val="00E000"/>
                </a:solidFill>
                <a:latin typeface="Consolas" panose="020B0609020204030204" pitchFamily="49" charset="0"/>
              </a:rPr>
              <a:t>	</a:t>
            </a:r>
            <a:r>
              <a:rPr lang="en-US" smtClean="0">
                <a:solidFill>
                  <a:srgbClr val="00E000"/>
                </a:solidFill>
                <a:latin typeface="Consolas" panose="020B0609020204030204" pitchFamily="49" charset="0"/>
              </a:rPr>
              <a:t>// </a:t>
            </a:r>
            <a:r>
              <a:rPr lang="en-US">
                <a:solidFill>
                  <a:srgbClr val="00E000"/>
                </a:solidFill>
                <a:latin typeface="Consolas" panose="020B0609020204030204" pitchFamily="49" charset="0"/>
              </a:rPr>
              <a:t>Process a Manager</a:t>
            </a:r>
          </a:p>
          <a:p>
            <a:r>
              <a:rPr lang="ru-RU" smtClean="0">
                <a:solidFill>
                  <a:srgbClr val="FF8080"/>
                </a:solidFill>
                <a:latin typeface="Consolas" panose="020B0609020204030204" pitchFamily="49" charset="0"/>
              </a:rPr>
              <a:t>	</a:t>
            </a:r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Manager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m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(</a:t>
            </a:r>
            <a:r>
              <a:rPr lang="en-US" b="1">
                <a:solidFill>
                  <a:srgbClr val="FF8080"/>
                </a:solidFill>
                <a:latin typeface="Consolas" panose="020B0609020204030204" pitchFamily="49" charset="0"/>
              </a:rPr>
              <a:t>Manager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mtClean="0">
                <a:solidFill>
                  <a:srgbClr val="FF8080"/>
                </a:solidFill>
                <a:latin typeface="Consolas" panose="020B0609020204030204" pitchFamily="49" charset="0"/>
              </a:rPr>
              <a:t>	</a:t>
            </a:r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System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 smtClean="0">
                <a:solidFill>
                  <a:srgbClr val="EFC090"/>
                </a:solidFill>
                <a:latin typeface="Consolas" panose="020B0609020204030204" pitchFamily="49" charset="0"/>
              </a:rPr>
              <a:t>out</a:t>
            </a:r>
            <a:r>
              <a:rPr lang="en-US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 smtClean="0">
                <a:solidFill>
                  <a:srgbClr val="79ABFF"/>
                </a:solidFill>
                <a:latin typeface="Consolas" panose="020B0609020204030204" pitchFamily="49" charset="0"/>
              </a:rPr>
              <a:t>m</a:t>
            </a:r>
            <a:r>
              <a:rPr lang="en-US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 smtClean="0">
                <a:solidFill>
                  <a:srgbClr val="BED6FF"/>
                </a:solidFill>
                <a:latin typeface="Consolas" panose="020B0609020204030204" pitchFamily="49" charset="0"/>
              </a:rPr>
              <a:t>name</a:t>
            </a:r>
            <a:r>
              <a:rPr lang="en-US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+ </a:t>
            </a:r>
            <a:r>
              <a:rPr lang="en-US" b="1" i="1">
                <a:solidFill>
                  <a:srgbClr val="DC78DC"/>
                </a:solidFill>
                <a:latin typeface="Consolas" panose="020B0609020204030204" pitchFamily="49" charset="0"/>
              </a:rPr>
              <a:t>" ; "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 + </a:t>
            </a:r>
            <a:r>
              <a:rPr lang="en-US" b="1" i="1">
                <a:solidFill>
                  <a:srgbClr val="79ABFF"/>
                </a:solidFill>
                <a:latin typeface="Consolas" panose="020B0609020204030204" pitchFamily="49" charset="0"/>
              </a:rPr>
              <a:t>m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>
                <a:solidFill>
                  <a:srgbClr val="BED6F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departament</a:t>
            </a:r>
            <a:r>
              <a:rPr lang="en-US" b="1" i="1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);</a:t>
            </a:r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403747" y="2807470"/>
            <a:ext cx="7920880" cy="112287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String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s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null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System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smtClean="0">
                <a:solidFill>
                  <a:srgbClr val="EFC090"/>
                </a:solidFill>
                <a:latin typeface="Consolas" panose="020B0609020204030204" pitchFamily="49" charset="0"/>
              </a:rPr>
              <a:t>out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.println(</a:t>
            </a:r>
            <a:r>
              <a:rPr lang="en-US" b="1" smtClean="0">
                <a:solidFill>
                  <a:srgbClr val="79ABFF"/>
                </a:solidFill>
                <a:latin typeface="Consolas" panose="020B0609020204030204" pitchFamily="49" charset="0"/>
              </a:rPr>
              <a:t>s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instanceof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FF8080"/>
                </a:solidFill>
                <a:latin typeface="Consolas" panose="020B0609020204030204" pitchFamily="49" charset="0"/>
              </a:rPr>
              <a:t>String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mtClean="0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false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087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09602"/>
            <a:ext cx="7650162" cy="461044"/>
          </a:xfrm>
        </p:spPr>
        <p:txBody>
          <a:bodyPr/>
          <a:lstStyle/>
          <a:p>
            <a:r>
              <a:rPr lang="ru-RU" sz="2400" smtClean="0"/>
              <a:t>Полиморфизм</a:t>
            </a:r>
            <a:endParaRPr lang="en-US" sz="2400"/>
          </a:p>
        </p:txBody>
      </p:sp>
      <p:sp>
        <p:nvSpPr>
          <p:cNvPr id="5" name="Прямоугольник 4"/>
          <p:cNvSpPr/>
          <p:nvPr/>
        </p:nvSpPr>
        <p:spPr>
          <a:xfrm>
            <a:off x="1475755" y="670127"/>
            <a:ext cx="7757145" cy="865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>
                <a:solidFill>
                  <a:srgbClr val="00B050"/>
                </a:solidFill>
              </a:rPr>
              <a:t>Полиморфизм реализуется с помощью методов</a:t>
            </a:r>
          </a:p>
          <a:p>
            <a:pPr algn="ctr"/>
            <a:endParaRPr lang="ru-RU"/>
          </a:p>
          <a:p>
            <a:pPr algn="ctr"/>
            <a:r>
              <a:rPr lang="ru-RU">
                <a:solidFill>
                  <a:srgbClr val="FF0000"/>
                </a:solidFill>
              </a:rPr>
              <a:t>Не реализуется с помощью полей!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578186" y="1535364"/>
            <a:ext cx="7654713" cy="44721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public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class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FF8080"/>
                </a:solidFill>
                <a:latin typeface="Consolas" panose="020B0609020204030204" pitchFamily="49" charset="0"/>
              </a:rPr>
              <a:t>A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ru-RU" smtClean="0">
                <a:solidFill>
                  <a:srgbClr val="FF8080"/>
                </a:solidFill>
                <a:latin typeface="Consolas" panose="020B0609020204030204" pitchFamily="49" charset="0"/>
              </a:rPr>
              <a:t>	</a:t>
            </a:r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String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BED6FF"/>
                </a:solidFill>
                <a:latin typeface="Consolas" panose="020B0609020204030204" pitchFamily="49" charset="0"/>
              </a:rPr>
              <a:t>name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>
                <a:solidFill>
                  <a:srgbClr val="DC78DC"/>
                </a:solidFill>
                <a:latin typeface="Consolas" panose="020B0609020204030204" pitchFamily="49" charset="0"/>
              </a:rPr>
              <a:t>"Class A"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mtClean="0">
                <a:solidFill>
                  <a:srgbClr val="FF8080"/>
                </a:solidFill>
                <a:latin typeface="Consolas" panose="020B0609020204030204" pitchFamily="49" charset="0"/>
              </a:rPr>
              <a:t>	</a:t>
            </a:r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String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getName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() 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{</a:t>
            </a:r>
            <a:r>
              <a:rPr lang="ru-RU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return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name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  <a:r>
              <a:rPr lang="ru-RU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}</a:t>
            </a:r>
            <a:endParaRPr lang="ru-RU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public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class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FF8080"/>
                </a:solidFill>
                <a:latin typeface="Consolas" panose="020B0609020204030204" pitchFamily="49" charset="0"/>
              </a:rPr>
              <a:t>B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extends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FF8080"/>
                </a:solidFill>
                <a:latin typeface="Consolas" panose="020B0609020204030204" pitchFamily="49" charset="0"/>
              </a:rPr>
              <a:t>A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ru-RU" smtClean="0">
                <a:solidFill>
                  <a:srgbClr val="FF8080"/>
                </a:solidFill>
                <a:latin typeface="Consolas" panose="020B0609020204030204" pitchFamily="49" charset="0"/>
              </a:rPr>
              <a:t>	String</a:t>
            </a:r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ru-RU">
                <a:solidFill>
                  <a:srgbClr val="BED6FF"/>
                </a:solidFill>
                <a:latin typeface="Consolas" panose="020B0609020204030204" pitchFamily="49" charset="0"/>
              </a:rPr>
              <a:t>name</a:t>
            </a:r>
            <a:r>
              <a:rPr lang="ru-RU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ru-RU">
                <a:solidFill>
                  <a:srgbClr val="DC78DC"/>
                </a:solidFill>
                <a:latin typeface="Consolas" panose="020B0609020204030204" pitchFamily="49" charset="0"/>
              </a:rPr>
              <a:t>"Class B"</a:t>
            </a:r>
            <a:r>
              <a:rPr lang="ru-RU">
                <a:solidFill>
                  <a:srgbClr val="D0D0D0"/>
                </a:solidFill>
                <a:latin typeface="Consolas" panose="020B0609020204030204" pitchFamily="49" charset="0"/>
              </a:rPr>
              <a:t>; </a:t>
            </a:r>
            <a:endParaRPr lang="ru-RU" smtClean="0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ru-RU">
                <a:solidFill>
                  <a:srgbClr val="D0D0D0"/>
                </a:solidFill>
                <a:latin typeface="Consolas" panose="020B0609020204030204" pitchFamily="49" charset="0"/>
              </a:rPr>
              <a:t>	</a:t>
            </a:r>
            <a:r>
              <a:rPr lang="ru-RU" smtClean="0">
                <a:solidFill>
                  <a:srgbClr val="00E000"/>
                </a:solidFill>
                <a:latin typeface="Consolas" panose="020B0609020204030204" pitchFamily="49" charset="0"/>
              </a:rPr>
              <a:t>// </a:t>
            </a:r>
            <a:r>
              <a:rPr lang="ru-RU">
                <a:solidFill>
                  <a:srgbClr val="00E000"/>
                </a:solidFill>
                <a:latin typeface="Consolas" panose="020B0609020204030204" pitchFamily="49" charset="0"/>
              </a:rPr>
              <a:t>Никогда так не делайте (не переопределяйте поля</a:t>
            </a:r>
            <a:r>
              <a:rPr lang="ru-RU" smtClean="0">
                <a:solidFill>
                  <a:srgbClr val="00E000"/>
                </a:solidFill>
                <a:latin typeface="Consolas" panose="020B0609020204030204" pitchFamily="49" charset="0"/>
              </a:rPr>
              <a:t>)!!!</a:t>
            </a:r>
            <a:endParaRPr lang="ru-RU">
              <a:solidFill>
                <a:srgbClr val="00E000"/>
              </a:solidFill>
              <a:latin typeface="Consolas" panose="020B0609020204030204" pitchFamily="49" charset="0"/>
            </a:endParaRPr>
          </a:p>
          <a:p>
            <a:r>
              <a:rPr lang="ru-RU" smtClean="0">
                <a:solidFill>
                  <a:srgbClr val="FF8080"/>
                </a:solidFill>
                <a:latin typeface="Consolas" panose="020B0609020204030204" pitchFamily="49" charset="0"/>
              </a:rPr>
              <a:t>	</a:t>
            </a:r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String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getName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() 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{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return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name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}</a:t>
            </a:r>
            <a:endParaRPr lang="ru-RU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ru-RU">
                <a:solidFill>
                  <a:srgbClr val="D0D0D0"/>
                </a:solidFill>
                <a:latin typeface="Consolas" panose="020B0609020204030204" pitchFamily="49" charset="0"/>
              </a:rPr>
              <a:t>}</a:t>
            </a:r>
            <a:endParaRPr lang="ru-RU"/>
          </a:p>
          <a:p>
            <a:r>
              <a:rPr lang="ru-RU" smtClean="0">
                <a:solidFill>
                  <a:schemeClr val="bg1"/>
                </a:solidFill>
              </a:rPr>
              <a:t>…</a:t>
            </a:r>
          </a:p>
          <a:p>
            <a:r>
              <a:rPr lang="en-US">
                <a:solidFill>
                  <a:srgbClr val="FF808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A</a:t>
            </a:r>
            <a:r>
              <a:rPr lang="en-US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a</a:t>
            </a:r>
            <a:r>
              <a:rPr lang="en-US" b="1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ru-RU" b="1" smtClean="0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= </a:t>
            </a:r>
            <a:r>
              <a:rPr lang="en-US" b="1">
                <a:solidFill>
                  <a:srgbClr val="0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new</a:t>
            </a:r>
            <a:r>
              <a:rPr lang="en-US" b="1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A();</a:t>
            </a:r>
          </a:p>
          <a:p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B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b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ru-RU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=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B();</a:t>
            </a:r>
          </a:p>
          <a:p>
            <a:r>
              <a:rPr lang="en-US" smtClean="0">
                <a:solidFill>
                  <a:srgbClr val="FF808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A</a:t>
            </a:r>
            <a:r>
              <a:rPr lang="en-US" smtClean="0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ab</a:t>
            </a:r>
            <a:r>
              <a:rPr lang="en-US" b="1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0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new</a:t>
            </a:r>
            <a:r>
              <a:rPr lang="en-US" b="1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B();</a:t>
            </a:r>
          </a:p>
          <a:p>
            <a:endParaRPr lang="ru-RU"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System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 smtClean="0">
                <a:solidFill>
                  <a:srgbClr val="EFC090"/>
                </a:solidFill>
                <a:latin typeface="Consolas" panose="020B0609020204030204" pitchFamily="49" charset="0"/>
              </a:rPr>
              <a:t>out</a:t>
            </a:r>
            <a:r>
              <a:rPr lang="en-US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 i="1">
                <a:solidFill>
                  <a:srgbClr val="DC78DC"/>
                </a:solidFill>
                <a:latin typeface="Consolas" panose="020B0609020204030204" pitchFamily="49" charset="0"/>
              </a:rPr>
              <a:t>"a : "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 + </a:t>
            </a:r>
            <a:r>
              <a:rPr lang="en-US" b="1" i="1">
                <a:solidFill>
                  <a:srgbClr val="79ABFF"/>
                </a:solidFill>
                <a:latin typeface="Consolas" panose="020B0609020204030204" pitchFamily="49" charset="0"/>
              </a:rPr>
              <a:t>a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>
                <a:solidFill>
                  <a:srgbClr val="BED6FF"/>
                </a:solidFill>
                <a:latin typeface="Consolas" panose="020B0609020204030204" pitchFamily="49" charset="0"/>
              </a:rPr>
              <a:t>name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 + </a:t>
            </a:r>
            <a:r>
              <a:rPr lang="en-US" b="1" i="1">
                <a:solidFill>
                  <a:srgbClr val="DC78DC"/>
                </a:solidFill>
                <a:latin typeface="Consolas" panose="020B0609020204030204" pitchFamily="49" charset="0"/>
              </a:rPr>
              <a:t>" "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 + </a:t>
            </a:r>
            <a:r>
              <a:rPr lang="en-US" b="1" i="1">
                <a:solidFill>
                  <a:srgbClr val="79ABFF"/>
                </a:solidFill>
                <a:latin typeface="Consolas" panose="020B0609020204030204" pitchFamily="49" charset="0"/>
              </a:rPr>
              <a:t>a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.getName());</a:t>
            </a:r>
          </a:p>
          <a:p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System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 smtClean="0">
                <a:solidFill>
                  <a:srgbClr val="EFC090"/>
                </a:solidFill>
                <a:latin typeface="Consolas" panose="020B0609020204030204" pitchFamily="49" charset="0"/>
              </a:rPr>
              <a:t>out</a:t>
            </a:r>
            <a:r>
              <a:rPr lang="en-US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 i="1">
                <a:solidFill>
                  <a:srgbClr val="DC78DC"/>
                </a:solidFill>
                <a:latin typeface="Consolas" panose="020B0609020204030204" pitchFamily="49" charset="0"/>
              </a:rPr>
              <a:t>"b : "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 + </a:t>
            </a:r>
            <a:r>
              <a:rPr lang="en-US" b="1" i="1">
                <a:solidFill>
                  <a:srgbClr val="79ABFF"/>
                </a:solidFill>
                <a:latin typeface="Consolas" panose="020B0609020204030204" pitchFamily="49" charset="0"/>
              </a:rPr>
              <a:t>b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>
                <a:solidFill>
                  <a:srgbClr val="BED6FF"/>
                </a:solidFill>
                <a:latin typeface="Consolas" panose="020B0609020204030204" pitchFamily="49" charset="0"/>
              </a:rPr>
              <a:t>name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 + </a:t>
            </a:r>
            <a:r>
              <a:rPr lang="en-US" b="1" i="1">
                <a:solidFill>
                  <a:srgbClr val="DC78DC"/>
                </a:solidFill>
                <a:latin typeface="Consolas" panose="020B0609020204030204" pitchFamily="49" charset="0"/>
              </a:rPr>
              <a:t>" "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 + </a:t>
            </a:r>
            <a:r>
              <a:rPr lang="en-US" b="1" i="1">
                <a:solidFill>
                  <a:srgbClr val="79ABFF"/>
                </a:solidFill>
                <a:latin typeface="Consolas" panose="020B0609020204030204" pitchFamily="49" charset="0"/>
              </a:rPr>
              <a:t>b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.getName());</a:t>
            </a:r>
          </a:p>
          <a:p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System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 smtClean="0">
                <a:solidFill>
                  <a:srgbClr val="EFC090"/>
                </a:solidFill>
                <a:latin typeface="Consolas" panose="020B0609020204030204" pitchFamily="49" charset="0"/>
              </a:rPr>
              <a:t>out</a:t>
            </a:r>
            <a:r>
              <a:rPr lang="en-US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 i="1">
                <a:solidFill>
                  <a:srgbClr val="DC78DC"/>
                </a:solidFill>
                <a:latin typeface="Consolas" panose="020B0609020204030204" pitchFamily="49" charset="0"/>
              </a:rPr>
              <a:t>"ab: "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 + </a:t>
            </a:r>
            <a:r>
              <a:rPr lang="en-US" b="1" i="1">
                <a:solidFill>
                  <a:srgbClr val="79ABFF"/>
                </a:solidFill>
                <a:latin typeface="Consolas" panose="020B0609020204030204" pitchFamily="49" charset="0"/>
              </a:rPr>
              <a:t>ab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>
                <a:solidFill>
                  <a:srgbClr val="BED6FF"/>
                </a:solidFill>
                <a:latin typeface="Consolas" panose="020B0609020204030204" pitchFamily="49" charset="0"/>
              </a:rPr>
              <a:t>name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 + </a:t>
            </a:r>
            <a:r>
              <a:rPr lang="en-US" b="1" i="1">
                <a:solidFill>
                  <a:srgbClr val="DC78DC"/>
                </a:solidFill>
                <a:latin typeface="Consolas" panose="020B0609020204030204" pitchFamily="49" charset="0"/>
              </a:rPr>
              <a:t>" "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 + </a:t>
            </a:r>
            <a:r>
              <a:rPr lang="en-US" b="1" i="1">
                <a:solidFill>
                  <a:srgbClr val="79ABFF"/>
                </a:solidFill>
                <a:latin typeface="Consolas" panose="020B0609020204030204" pitchFamily="49" charset="0"/>
              </a:rPr>
              <a:t>ab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.getName()); </a:t>
            </a:r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496375" y="2880047"/>
            <a:ext cx="7828251" cy="112287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ru-RU">
                <a:solidFill>
                  <a:srgbClr val="D0D0D0"/>
                </a:solidFill>
                <a:latin typeface="Consolas" panose="020B0609020204030204" pitchFamily="49" charset="0"/>
              </a:rPr>
              <a:t>------------------------</a:t>
            </a:r>
          </a:p>
          <a:p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a : Class A Class A</a:t>
            </a:r>
          </a:p>
          <a:p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b : Class B Class B</a:t>
            </a:r>
          </a:p>
          <a:p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ab: Class A Class B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671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09602"/>
            <a:ext cx="7650162" cy="461044"/>
          </a:xfrm>
        </p:spPr>
        <p:txBody>
          <a:bodyPr/>
          <a:lstStyle/>
          <a:p>
            <a:r>
              <a:rPr lang="ru-RU" sz="2400" smtClean="0"/>
              <a:t>Практика</a:t>
            </a:r>
            <a:endParaRPr lang="ru-RU" sz="2400"/>
          </a:p>
        </p:txBody>
      </p:sp>
      <p:sp>
        <p:nvSpPr>
          <p:cNvPr id="4" name="Прямоугольник 3"/>
          <p:cNvSpPr/>
          <p:nvPr/>
        </p:nvSpPr>
        <p:spPr>
          <a:xfrm>
            <a:off x="1582738" y="670646"/>
            <a:ext cx="7650162" cy="2668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 startAt="5"/>
            </a:pPr>
            <a:r>
              <a:rPr lang="ru-RU"/>
              <a:t>Создайте метод, который будет подсчитывать суммарную мощность всех ваших приборов.</a:t>
            </a:r>
          </a:p>
          <a:p>
            <a:pPr marL="342900" indent="-342900" algn="just">
              <a:buFont typeface="+mj-lt"/>
              <a:buAutoNum type="arabicPeriod" startAt="5"/>
            </a:pPr>
            <a:r>
              <a:rPr lang="ru-RU"/>
              <a:t>Создайте метод, который будет подсчитывать суммарное количество оперативной памяти у всех ваших приборов(если прибор  не является компьютером, считать, что у него нет оперативной памяти</a:t>
            </a:r>
            <a:r>
              <a:rPr lang="en-US"/>
              <a:t>)</a:t>
            </a:r>
            <a:r>
              <a:rPr lang="ru-RU"/>
              <a:t>.</a:t>
            </a:r>
          </a:p>
          <a:p>
            <a:pPr marL="342900" indent="-342900" algn="just">
              <a:buFont typeface="+mj-lt"/>
              <a:buAutoNum type="arabicPeriod" startAt="5"/>
            </a:pPr>
            <a:r>
              <a:rPr lang="ru-RU"/>
              <a:t>Предусмотрите возможность сравнения (больше/меньше) двух различных устройств. Сравнение компьютеров проводите по количеству оперативной памяти, телевизоров – по размеру диагонали, остальных устройств – по потребляемой мощности.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35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Другая 1">
      <a:majorFont>
        <a:latin typeface="Arial"/>
        <a:ea typeface="Droid Sans Fallback"/>
        <a:cs typeface="Droid Sans Fallback"/>
      </a:majorFont>
      <a:minorFont>
        <a:latin typeface="Arial"/>
        <a:ea typeface="Droid Sans Fallback"/>
        <a:cs typeface="Droid Sans Fallback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DNA</Template>
  <TotalTime>11827</TotalTime>
  <Words>259</Words>
  <Application>Microsoft Office PowerPoint</Application>
  <PresentationFormat>Произвольный</PresentationFormat>
  <Paragraphs>81</Paragraphs>
  <Slides>5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Consolas</vt:lpstr>
      <vt:lpstr>DejaVu Sans</vt:lpstr>
      <vt:lpstr>Droid Sans Fallback</vt:lpstr>
      <vt:lpstr>Times New Roman</vt:lpstr>
      <vt:lpstr>Тема Office</vt:lpstr>
      <vt:lpstr>Полиморфные (гетерогенные) массивы</vt:lpstr>
      <vt:lpstr>Полиморфные аргументы</vt:lpstr>
      <vt:lpstr>Оператор instanceof </vt:lpstr>
      <vt:lpstr>Полиморфизм</vt:lpstr>
      <vt:lpstr>Практика</vt:lpstr>
    </vt:vector>
  </TitlesOfParts>
  <Company>Univerpulse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Course part I</dc:title>
  <dc:subject>Java</dc:subject>
  <dc:creator>sql.coach.kiev@gmail.com</dc:creator>
  <cp:keywords>Java, Programming</cp:keywords>
  <dc:description>Java Course part I</dc:description>
  <cp:lastModifiedBy>Danny Briskin</cp:lastModifiedBy>
  <cp:revision>896</cp:revision>
  <cp:lastPrinted>1601-01-01T00:00:00Z</cp:lastPrinted>
  <dcterms:created xsi:type="dcterms:W3CDTF">2013-02-04T11:19:10Z</dcterms:created>
  <dcterms:modified xsi:type="dcterms:W3CDTF">2017-01-19T12:21:29Z</dcterms:modified>
  <cp:category>Java</cp:category>
</cp:coreProperties>
</file>