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72" r:id="rId7"/>
    <p:sldId id="273" r:id="rId8"/>
    <p:sldId id="274" r:id="rId9"/>
    <p:sldId id="277" r:id="rId10"/>
    <p:sldId id="279" r:id="rId11"/>
    <p:sldId id="280" r:id="rId12"/>
    <p:sldId id="261" r:id="rId13"/>
    <p:sldId id="271" r:id="rId14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E266"/>
    <a:srgbClr val="CC66FF"/>
    <a:srgbClr val="DE0000"/>
    <a:srgbClr val="00CC00"/>
    <a:srgbClr val="00FF00"/>
    <a:srgbClr val="6DF4FB"/>
    <a:srgbClr val="CC3300"/>
    <a:srgbClr val="FF33CC"/>
    <a:srgbClr val="4CF2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1883" autoAdjust="0"/>
  </p:normalViewPr>
  <p:slideViewPr>
    <p:cSldViewPr>
      <p:cViewPr varScale="1">
        <p:scale>
          <a:sx n="67" d="100"/>
          <a:sy n="67" d="100"/>
        </p:scale>
        <p:origin x="1302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5425" y="812800"/>
            <a:ext cx="710723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5D21752-4EE3-4FA0-B69D-67CA844BB8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6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513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89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758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466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1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10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979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21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923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898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01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02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58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0B1727-5FA6-4306-84AB-ED54A074DB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53E999-329A-4168-8ED2-687FC7158B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21550" y="258763"/>
            <a:ext cx="1911350" cy="5013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82738" y="258763"/>
            <a:ext cx="5586412" cy="5013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1A349-9E5C-4A20-B8FC-64CFD8C63C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8372D6-682E-46C1-A285-85C98A98E7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B03506-57CA-41E7-BCE8-2FB342C3E31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273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8638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3CE440-316B-4AED-A28C-711A54B8941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AE4C38-B440-4367-8603-467D6D6C2D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5CFCE2-F08B-4718-817A-6B63E7BA1D6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F1C832-92F8-432F-BE55-7328294412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00E3DE-2A55-45C3-BC08-B3F0487504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B3D408-3E72-42E3-A8D5-5EAED9FF2E0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58763"/>
            <a:ext cx="76501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516063"/>
            <a:ext cx="74549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52717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844925" y="5902325"/>
            <a:ext cx="3079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19C9D381-8801-447B-9AEC-FF6AC3DA3FD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2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50505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9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50505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50505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8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 smtClean="0"/>
              <a:t>Статические(</a:t>
            </a:r>
            <a:r>
              <a:rPr lang="en-US" sz="2400" smtClean="0"/>
              <a:t>static</a:t>
            </a:r>
            <a:r>
              <a:rPr lang="ru-RU" sz="2400" smtClean="0"/>
              <a:t>) сущности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47763" y="712709"/>
            <a:ext cx="7650162" cy="312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smtClean="0"/>
              <a:t>	Ключевое слово </a:t>
            </a:r>
            <a:r>
              <a:rPr lang="en-US" sz="2400" b="1" smtClean="0"/>
              <a:t>static</a:t>
            </a:r>
            <a:r>
              <a:rPr lang="en-US" sz="2400" smtClean="0"/>
              <a:t> </a:t>
            </a:r>
            <a:r>
              <a:rPr lang="ru-RU" sz="2400" smtClean="0"/>
              <a:t>используется </a:t>
            </a:r>
            <a:r>
              <a:rPr lang="ru-RU" sz="2400"/>
              <a:t>при </a:t>
            </a:r>
            <a:r>
              <a:rPr lang="ru-RU" sz="2400" smtClean="0"/>
              <a:t>объявлении:</a:t>
            </a:r>
          </a:p>
          <a:p>
            <a:pPr algn="just"/>
            <a:endParaRPr lang="ru-RU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smtClean="0"/>
              <a:t>полей</a:t>
            </a:r>
            <a:endParaRPr lang="ru-RU" sz="28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smtClean="0"/>
              <a:t>методов</a:t>
            </a:r>
            <a:endParaRPr lang="ru-RU" sz="28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smtClean="0"/>
              <a:t>блоков </a:t>
            </a:r>
            <a:r>
              <a:rPr lang="ru-RU" sz="2800"/>
              <a:t>статической инициализации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smtClean="0"/>
              <a:t>импорта </a:t>
            </a:r>
            <a:r>
              <a:rPr lang="ru-RU" sz="2800"/>
              <a:t>классов </a:t>
            </a:r>
            <a:r>
              <a:rPr lang="ru-RU" sz="2800" smtClean="0"/>
              <a:t>(начиная с </a:t>
            </a:r>
            <a:r>
              <a:rPr lang="en-US" sz="2800" smtClean="0"/>
              <a:t>java </a:t>
            </a:r>
            <a:r>
              <a:rPr lang="ru-RU" sz="2800" smtClean="0"/>
              <a:t>1.5)</a:t>
            </a:r>
            <a:endParaRPr lang="ru-RU" sz="28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smtClean="0"/>
              <a:t>вложенных </a:t>
            </a:r>
            <a:r>
              <a:rPr lang="ru-RU" sz="2800"/>
              <a:t>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3225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 smtClean="0"/>
              <a:t>Статические(</a:t>
            </a:r>
            <a:r>
              <a:rPr lang="en-US" sz="2400" smtClean="0"/>
              <a:t>static</a:t>
            </a:r>
            <a:r>
              <a:rPr lang="ru-RU" sz="2400" smtClean="0"/>
              <a:t>) сущности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47763" y="676795"/>
            <a:ext cx="7650162" cy="44721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President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FF8080"/>
                </a:solidFill>
                <a:latin typeface="Consolas" panose="020B0609020204030204" pitchFamily="49" charset="0"/>
              </a:rPr>
              <a:t>President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CURRENTPRESIDENT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endParaRPr lang="en-US" b="1" i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										</a:t>
            </a:r>
            <a:r>
              <a:rPr lang="en-US" b="1" i="1" smtClean="0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President(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2000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private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wealthInBillions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private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CURRENT_YEAR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										</a:t>
            </a:r>
            <a:r>
              <a:rPr lang="en-US" b="1" i="1" smtClean="0">
                <a:solidFill>
                  <a:srgbClr val="FF8080"/>
                </a:solidFill>
                <a:latin typeface="Consolas" panose="020B0609020204030204" pitchFamily="49" charset="0"/>
              </a:rPr>
              <a:t>Calendar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BED6FF"/>
                </a:solidFill>
                <a:latin typeface="Consolas" panose="020B0609020204030204" pitchFamily="49" charset="0"/>
              </a:rPr>
              <a:t>getInstance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().get(</a:t>
            </a:r>
            <a:r>
              <a:rPr lang="en-US" b="1" i="1">
                <a:solidFill>
                  <a:srgbClr val="FF8080"/>
                </a:solidFill>
                <a:latin typeface="Consolas" panose="020B0609020204030204" pitchFamily="49" charset="0"/>
              </a:rPr>
              <a:t>Calendar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YEAR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private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President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electedYear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		wealthInBillions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CURRENT_YEAR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-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electedYear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wealthInBillionsNow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wealthInBillions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en-US" smtClean="0"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main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				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"Current president has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CURRENTPRESIDENT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.wealthInBillionsNow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() +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 billions</a:t>
            </a:r>
            <a:r>
              <a:rPr lang="en-US" b="1" i="1" smtClean="0">
                <a:solidFill>
                  <a:srgbClr val="DC78DC"/>
                </a:solidFill>
                <a:latin typeface="Consolas" panose="020B0609020204030204" pitchFamily="49" charset="0"/>
              </a:rPr>
              <a:t>."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48408" y="2240656"/>
            <a:ext cx="7848872" cy="34996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Current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president has -2000 billions.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4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 smtClean="0"/>
              <a:t>Статические(</a:t>
            </a:r>
            <a:r>
              <a:rPr lang="en-US" sz="2400" smtClean="0"/>
              <a:t>static</a:t>
            </a:r>
            <a:r>
              <a:rPr lang="ru-RU" sz="2400" smtClean="0"/>
              <a:t>) сущности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47763" y="676795"/>
            <a:ext cx="7650162" cy="5502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SuperClass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country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"Foolland"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methodOne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		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"Do One</a:t>
            </a:r>
            <a:r>
              <a:rPr lang="en-US" b="1" i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 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SubClass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extends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SuperClass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static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		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"Initializing</a:t>
            </a:r>
            <a:r>
              <a:rPr lang="en-US" b="1" i="1" smtClean="0">
                <a:solidFill>
                  <a:srgbClr val="DC78DC"/>
                </a:solidFill>
                <a:latin typeface="Consolas" panose="020B0609020204030204" pitchFamily="49" charset="0"/>
              </a:rPr>
              <a:t>..."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 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city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"Dumbtown"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methodTwo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		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"Do Two</a:t>
            </a:r>
            <a:r>
              <a:rPr lang="en-US" b="1" i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en-US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-------------------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 MAIN</a:t>
            </a:r>
            <a:endParaRPr lang="ru-RU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FF8080"/>
                </a:solidFill>
                <a:latin typeface="Consolas" panose="020B0609020204030204" pitchFamily="49" charset="0"/>
              </a:rPr>
              <a:t>SubClass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country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SubClass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i="1">
                <a:solidFill>
                  <a:srgbClr val="BED6FF"/>
                </a:solidFill>
                <a:latin typeface="Consolas" panose="020B0609020204030204" pitchFamily="49" charset="0"/>
              </a:rPr>
              <a:t>methodOne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 OR</a:t>
            </a:r>
            <a:endParaRPr lang="en-US" smtClean="0">
              <a:solidFill>
                <a:srgbClr val="FF808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FF8080"/>
                </a:solidFill>
                <a:latin typeface="Consolas" panose="020B0609020204030204" pitchFamily="49" charset="0"/>
              </a:rPr>
              <a:t>SubClass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city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SubClass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i="1">
                <a:solidFill>
                  <a:srgbClr val="BED6FF"/>
                </a:solidFill>
                <a:latin typeface="Consolas" panose="020B0609020204030204" pitchFamily="49" charset="0"/>
              </a:rPr>
              <a:t>methodTwo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  <a:endParaRPr lang="ru-RU"/>
          </a:p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448408" y="863823"/>
            <a:ext cx="7848872" cy="6076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Foolland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Do 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One</a:t>
            </a:r>
            <a:endParaRPr lang="en-US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48408" y="2737872"/>
            <a:ext cx="7848872" cy="13805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Foolland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Do One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Initializing...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Dumbtown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Do Two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1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 smtClean="0"/>
              <a:t>Статические(</a:t>
            </a:r>
            <a:r>
              <a:rPr lang="en-US" sz="2400" smtClean="0"/>
              <a:t>static</a:t>
            </a:r>
            <a:r>
              <a:rPr lang="ru-RU" sz="2400" smtClean="0"/>
              <a:t>) сущности</a:t>
            </a:r>
            <a:endParaRPr lang="en-US" sz="2400"/>
          </a:p>
        </p:txBody>
      </p:sp>
      <p:sp>
        <p:nvSpPr>
          <p:cNvPr id="5" name="Прямоугольник 4"/>
          <p:cNvSpPr/>
          <p:nvPr/>
        </p:nvSpPr>
        <p:spPr>
          <a:xfrm>
            <a:off x="1547763" y="791815"/>
            <a:ext cx="7650162" cy="1380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/>
              <a:t>Статический импорт</a:t>
            </a:r>
          </a:p>
          <a:p>
            <a:pPr algn="just"/>
            <a:endParaRPr 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позволяет </a:t>
            </a:r>
            <a:r>
              <a:rPr lang="ru-RU"/>
              <a:t>вызывать статические методы класса без необходимости написания имени класса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Java </a:t>
            </a:r>
            <a:r>
              <a:rPr lang="ru-RU"/>
              <a:t>1.5 и выше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76175" y="2287341"/>
            <a:ext cx="7621749" cy="24110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x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0.5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y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Math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i="1">
                <a:solidFill>
                  <a:srgbClr val="BED6FF"/>
                </a:solidFill>
                <a:latin typeface="Consolas" panose="020B0609020204030204" pitchFamily="49" charset="0"/>
              </a:rPr>
              <a:t>sin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(x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)*</a:t>
            </a:r>
            <a:r>
              <a:rPr lang="en-US" i="1" smtClean="0">
                <a:solidFill>
                  <a:srgbClr val="FF8080"/>
                </a:solidFill>
                <a:latin typeface="Consolas" panose="020B0609020204030204" pitchFamily="49" charset="0"/>
              </a:rPr>
              <a:t>Math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i="1" smtClean="0">
                <a:solidFill>
                  <a:srgbClr val="BED6FF"/>
                </a:solidFill>
                <a:latin typeface="Consolas" panose="020B0609020204030204" pitchFamily="49" charset="0"/>
              </a:rPr>
              <a:t>sin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i="1" smtClean="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)+</a:t>
            </a:r>
            <a:r>
              <a:rPr lang="en-US" i="1" smtClean="0">
                <a:solidFill>
                  <a:srgbClr val="FF8080"/>
                </a:solidFill>
                <a:latin typeface="Consolas" panose="020B0609020204030204" pitchFamily="49" charset="0"/>
              </a:rPr>
              <a:t>Math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i="1" smtClean="0">
                <a:solidFill>
                  <a:srgbClr val="BED6FF"/>
                </a:solidFill>
                <a:latin typeface="Consolas" panose="020B0609020204030204" pitchFamily="49" charset="0"/>
              </a:rPr>
              <a:t>cos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i="1" smtClean="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)*</a:t>
            </a:r>
            <a:r>
              <a:rPr lang="en-US" i="1" smtClean="0">
                <a:solidFill>
                  <a:srgbClr val="FF8080"/>
                </a:solidFill>
                <a:latin typeface="Consolas" panose="020B0609020204030204" pitchFamily="49" charset="0"/>
              </a:rPr>
              <a:t>Math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i="1" smtClean="0">
                <a:solidFill>
                  <a:srgbClr val="BED6FF"/>
                </a:solidFill>
                <a:latin typeface="Consolas" panose="020B0609020204030204" pitchFamily="49" charset="0"/>
              </a:rPr>
              <a:t>cos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i="1" smtClean="0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y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import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java.lang.Math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</a:p>
          <a:p>
            <a:endParaRPr lang="ru-RU"/>
          </a:p>
          <a:p>
            <a:r>
              <a:rPr lang="es-ES" b="1">
                <a:solidFill>
                  <a:srgbClr val="00D0D0"/>
                </a:solidFill>
                <a:latin typeface="Consolas" panose="020B0609020204030204" pitchFamily="49" charset="0"/>
              </a:rPr>
              <a:t>double</a:t>
            </a:r>
            <a:r>
              <a:rPr lang="es-E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s-ES" b="1">
                <a:solidFill>
                  <a:srgbClr val="BED6FF"/>
                </a:solidFill>
                <a:latin typeface="Consolas" panose="020B0609020204030204" pitchFamily="49" charset="0"/>
              </a:rPr>
              <a:t>z</a:t>
            </a:r>
            <a:r>
              <a:rPr lang="es-E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s-ES" b="1" i="1">
                <a:solidFill>
                  <a:srgbClr val="BED6FF"/>
                </a:solidFill>
                <a:latin typeface="Consolas" panose="020B0609020204030204" pitchFamily="49" charset="0"/>
              </a:rPr>
              <a:t>sin</a:t>
            </a:r>
            <a:r>
              <a:rPr lang="es-E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s-ES" b="1" i="1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s-ES" b="1" i="1">
                <a:solidFill>
                  <a:srgbClr val="D0D0D0"/>
                </a:solidFill>
                <a:latin typeface="Consolas" panose="020B0609020204030204" pitchFamily="49" charset="0"/>
              </a:rPr>
              <a:t>) * </a:t>
            </a:r>
            <a:r>
              <a:rPr lang="es-ES" b="1" i="1">
                <a:solidFill>
                  <a:srgbClr val="BED6FF"/>
                </a:solidFill>
                <a:latin typeface="Consolas" panose="020B0609020204030204" pitchFamily="49" charset="0"/>
              </a:rPr>
              <a:t>sin</a:t>
            </a:r>
            <a:r>
              <a:rPr lang="es-E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s-ES" b="1" i="1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s-ES" b="1" i="1">
                <a:solidFill>
                  <a:srgbClr val="D0D0D0"/>
                </a:solidFill>
                <a:latin typeface="Consolas" panose="020B0609020204030204" pitchFamily="49" charset="0"/>
              </a:rPr>
              <a:t>) + </a:t>
            </a:r>
            <a:r>
              <a:rPr lang="es-ES" b="1" i="1">
                <a:solidFill>
                  <a:srgbClr val="BED6FF"/>
                </a:solidFill>
                <a:latin typeface="Consolas" panose="020B0609020204030204" pitchFamily="49" charset="0"/>
              </a:rPr>
              <a:t>cos</a:t>
            </a:r>
            <a:r>
              <a:rPr lang="es-E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s-ES" b="1" i="1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s-ES" b="1" i="1">
                <a:solidFill>
                  <a:srgbClr val="D0D0D0"/>
                </a:solidFill>
                <a:latin typeface="Consolas" panose="020B0609020204030204" pitchFamily="49" charset="0"/>
              </a:rPr>
              <a:t>) * </a:t>
            </a:r>
            <a:r>
              <a:rPr lang="es-ES" b="1" i="1">
                <a:solidFill>
                  <a:srgbClr val="BED6FF"/>
                </a:solidFill>
                <a:latin typeface="Consolas" panose="020B0609020204030204" pitchFamily="49" charset="0"/>
              </a:rPr>
              <a:t>cos</a:t>
            </a:r>
            <a:r>
              <a:rPr lang="es-E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s-ES" b="1" i="1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s-E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z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68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 smtClean="0"/>
              <a:t>Практика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47763" y="676795"/>
            <a:ext cx="7650162" cy="472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Обеспечьте возможность хранения информации об общем количестве процессоров у ваших серверов. Доступ к этой информации у пользователя должен быть только на чтение и вне зависимости от наличия серверов в программе.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Предполагая, что объём памяти для компьютеров хранится в байтах, создайте методы перевода этих значений в мегабайты и гигабайты</a:t>
            </a:r>
            <a:endParaRPr lang="en-US" smtClean="0"/>
          </a:p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Создайте метод назначения уникальных идентификаторов для каждого устройства(подразумевается сквозная нумерация</a:t>
            </a:r>
            <a:r>
              <a:rPr lang="en-US" smtClean="0"/>
              <a:t> </a:t>
            </a:r>
            <a:r>
              <a:rPr lang="ru-RU" smtClean="0"/>
              <a:t>всех устройств). Для каждого запуска программы нумерация должна начинаться со случайного числа.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Создайте генератор электричества с определённой мощностью. Предусмотрите возможность включения устройств в сеть через соседнее устройство(т.е. одно в другое (только 1:1)). Присоедините ваши устройства к генератору(те, которым хватило мощности) и распечатайте получившуюся цепочку. Разорвите одно соединение и выведите цепочку подключенных устройств. Не используйте массивы.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0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77" y="575685"/>
            <a:ext cx="4512137" cy="33841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 smtClean="0"/>
              <a:t>Статические(</a:t>
            </a:r>
            <a:r>
              <a:rPr lang="en-US" sz="2400" smtClean="0"/>
              <a:t>static</a:t>
            </a:r>
            <a:r>
              <a:rPr lang="ru-RU" sz="2400" smtClean="0"/>
              <a:t>) сущности</a:t>
            </a:r>
            <a:endParaRPr lang="en-US" sz="240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16" y="706436"/>
            <a:ext cx="2466975" cy="18478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20" y="2383667"/>
            <a:ext cx="2466975" cy="1847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47" y="4060898"/>
            <a:ext cx="2466975" cy="18478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21" y="3487387"/>
            <a:ext cx="2141289" cy="289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3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 smtClean="0"/>
              <a:t>Статические(</a:t>
            </a:r>
            <a:r>
              <a:rPr lang="en-US" sz="2400" smtClean="0"/>
              <a:t>static</a:t>
            </a:r>
            <a:r>
              <a:rPr lang="ru-RU" sz="2400" smtClean="0"/>
              <a:t>) сущности</a:t>
            </a:r>
            <a:endParaRPr lang="en-US" sz="2400"/>
          </a:p>
        </p:txBody>
      </p:sp>
      <p:sp>
        <p:nvSpPr>
          <p:cNvPr id="4" name="Прямоугольник 3"/>
          <p:cNvSpPr/>
          <p:nvPr/>
        </p:nvSpPr>
        <p:spPr>
          <a:xfrm>
            <a:off x="1547763" y="676795"/>
            <a:ext cx="7650162" cy="1638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/>
              <a:t>static-поля</a:t>
            </a:r>
          </a:p>
          <a:p>
            <a:pPr algn="just"/>
            <a:endParaRPr 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принадлежат </a:t>
            </a:r>
            <a:r>
              <a:rPr lang="ru-RU"/>
              <a:t>всему классу, а не какому-то конкретному объекту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можно </a:t>
            </a:r>
            <a:r>
              <a:rPr lang="ru-RU"/>
              <a:t>использовать без создания объекта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для </a:t>
            </a:r>
            <a:r>
              <a:rPr lang="ru-RU"/>
              <a:t>обращения можно использовать имя класса или объекта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инициализация </a:t>
            </a:r>
            <a:r>
              <a:rPr lang="ru-RU"/>
              <a:t>происходит при загрузке класса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19771" y="4032175"/>
            <a:ext cx="7506146" cy="1895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employee1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Employee(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"Abdurrakhman"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employee1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employee2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Employee(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"Ivan"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employee2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"Count </a:t>
            </a:r>
            <a:r>
              <a:rPr lang="en-US" b="1" i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 smtClean="0">
                <a:solidFill>
                  <a:srgbClr val="FF0000"/>
                </a:solidFill>
                <a:latin typeface="Consolas" panose="020B0609020204030204" pitchFamily="49" charset="0"/>
              </a:rPr>
              <a:t>employee2.countOfEmployees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en-US" b="1" i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"Count </a:t>
            </a:r>
            <a:r>
              <a:rPr lang="en-US" b="1" i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 b="1" i="1" u="sng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 b="1" i="1" u="sng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u="sng">
                <a:solidFill>
                  <a:srgbClr val="EFC090"/>
                </a:solidFill>
                <a:latin typeface="Consolas" panose="020B0609020204030204" pitchFamily="49" charset="0"/>
              </a:rPr>
              <a:t>countOfEmployees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619771" y="2294467"/>
            <a:ext cx="7578154" cy="16381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countOfEmployees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Employee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this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i="1" smtClean="0">
                <a:solidFill>
                  <a:srgbClr val="EFC090"/>
                </a:solidFill>
                <a:latin typeface="Consolas" panose="020B0609020204030204" pitchFamily="49" charset="0"/>
              </a:rPr>
              <a:t>		</a:t>
            </a:r>
            <a:r>
              <a:rPr lang="en-US" i="1" smtClean="0">
                <a:solidFill>
                  <a:srgbClr val="EFC090"/>
                </a:solidFill>
                <a:latin typeface="Consolas" panose="020B0609020204030204" pitchFamily="49" charset="0"/>
              </a:rPr>
              <a:t>countOfEmployees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++;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5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 smtClean="0"/>
              <a:t>Статические(</a:t>
            </a:r>
            <a:r>
              <a:rPr lang="en-US" sz="2400" smtClean="0"/>
              <a:t>static</a:t>
            </a:r>
            <a:r>
              <a:rPr lang="ru-RU" sz="2400" smtClean="0"/>
              <a:t>) сущности</a:t>
            </a:r>
            <a:endParaRPr lang="en-US" sz="2400"/>
          </a:p>
        </p:txBody>
      </p:sp>
      <p:sp>
        <p:nvSpPr>
          <p:cNvPr id="4" name="Прямоугольник 3"/>
          <p:cNvSpPr/>
          <p:nvPr/>
        </p:nvSpPr>
        <p:spPr>
          <a:xfrm>
            <a:off x="1547763" y="676795"/>
            <a:ext cx="7650162" cy="1895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/>
              <a:t>static-методы</a:t>
            </a:r>
          </a:p>
          <a:p>
            <a:pPr algn="ctr"/>
            <a:endParaRPr 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вызываются </a:t>
            </a:r>
            <a:r>
              <a:rPr lang="ru-RU"/>
              <a:t>для целого класса, а не для конкретного объекта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можно </a:t>
            </a:r>
            <a:r>
              <a:rPr lang="ru-RU"/>
              <a:t>использовать без создания объекта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для </a:t>
            </a:r>
            <a:r>
              <a:rPr lang="ru-RU"/>
              <a:t>обращения можно использовать имя класса или объекта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могут </a:t>
            </a:r>
            <a:r>
              <a:rPr lang="ru-RU"/>
              <a:t>обращаться только к статическим полям и методам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отсутствует </a:t>
            </a:r>
            <a:r>
              <a:rPr lang="ru-RU"/>
              <a:t>“this”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19771" y="2552387"/>
            <a:ext cx="7578154" cy="3699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salary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someStatic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countOfEmployees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totalSalary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endParaRPr lang="ru-RU" b="1" i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getAvarageSalary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smtClean="0">
                <a:solidFill>
                  <a:srgbClr val="BED6FF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salary=12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i="1" smtClean="0">
                <a:solidFill>
                  <a:srgbClr val="EFC090"/>
                </a:solidFill>
                <a:latin typeface="Consolas" panose="020B0609020204030204" pitchFamily="49" charset="0"/>
              </a:rPr>
              <a:t>		</a:t>
            </a:r>
            <a:r>
              <a:rPr lang="en-US" i="1" smtClean="0">
                <a:solidFill>
                  <a:srgbClr val="EFC090"/>
                </a:solidFill>
                <a:latin typeface="Consolas" panose="020B0609020204030204" pitchFamily="49" charset="0"/>
              </a:rPr>
              <a:t>someStatic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=</a:t>
            </a:r>
            <a:r>
              <a:rPr lang="en-US" i="1" smtClean="0">
                <a:solidFill>
                  <a:srgbClr val="FFFF00"/>
                </a:solidFill>
                <a:latin typeface="Consolas" panose="020B0609020204030204" pitchFamily="49" charset="0"/>
              </a:rPr>
              <a:t>23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i="1" smtClean="0">
                <a:solidFill>
                  <a:srgbClr val="EFC090"/>
                </a:solidFill>
                <a:latin typeface="Consolas" panose="020B0609020204030204" pitchFamily="49" charset="0"/>
              </a:rPr>
              <a:t>		</a:t>
            </a:r>
            <a:r>
              <a:rPr lang="en-US" i="1" smtClean="0">
                <a:solidFill>
                  <a:srgbClr val="FF0000"/>
                </a:solidFill>
                <a:latin typeface="Consolas" panose="020B0609020204030204" pitchFamily="49" charset="0"/>
              </a:rPr>
              <a:t>someStatic </a:t>
            </a:r>
            <a:r>
              <a:rPr lang="en-US" i="1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b="1" i="1">
                <a:solidFill>
                  <a:srgbClr val="FF0000"/>
                </a:solidFill>
                <a:latin typeface="Consolas" panose="020B0609020204030204" pitchFamily="49" charset="0"/>
              </a:rPr>
              <a:t>this.totalSalary;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totalSalary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/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countOfEmployees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/>
          </a:p>
          <a:p>
            <a:r>
              <a:rPr lang="ru-RU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"Average salary=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endParaRPr lang="ru-RU" b="1" i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 i="1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ru-RU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		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 b="1" i="1" smtClean="0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BED6FF"/>
                </a:solidFill>
                <a:latin typeface="Consolas" panose="020B0609020204030204" pitchFamily="49" charset="0"/>
              </a:rPr>
              <a:t>getAvarageSalary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());</a:t>
            </a:r>
            <a:endParaRPr lang="en-US" b="1" i="1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2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 smtClean="0"/>
              <a:t>Статические(</a:t>
            </a:r>
            <a:r>
              <a:rPr lang="en-US" sz="2400" smtClean="0"/>
              <a:t>static</a:t>
            </a:r>
            <a:r>
              <a:rPr lang="ru-RU" sz="2400" smtClean="0"/>
              <a:t>) сущности</a:t>
            </a:r>
            <a:endParaRPr lang="en-US" sz="2400"/>
          </a:p>
        </p:txBody>
      </p:sp>
      <p:sp>
        <p:nvSpPr>
          <p:cNvPr id="4" name="Прямоугольник 3"/>
          <p:cNvSpPr/>
          <p:nvPr/>
        </p:nvSpPr>
        <p:spPr>
          <a:xfrm>
            <a:off x="1547763" y="676795"/>
            <a:ext cx="7650162" cy="1638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/>
              <a:t>Блоки статической инициализации</a:t>
            </a:r>
          </a:p>
          <a:p>
            <a:pPr algn="ctr"/>
            <a:endParaRPr 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выполняется </a:t>
            </a:r>
            <a:r>
              <a:rPr lang="ru-RU"/>
              <a:t>один раз при загрузке класса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как </a:t>
            </a:r>
            <a:r>
              <a:rPr lang="ru-RU"/>
              <a:t>правило, используется для инициализации статических полей, когда простой инициализации с помощью одного оператора присваивания недостаточно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91779" y="2345914"/>
            <a:ext cx="7506145" cy="2926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…</a:t>
            </a:r>
            <a:endParaRPr lang="en-US" b="1" i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 i="1">
                <a:solidFill>
                  <a:srgbClr val="EFC09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listOfProfessions</a:t>
            </a:r>
            <a:r>
              <a:rPr lang="en-US" b="1" i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b="1" i="1">
                <a:solidFill>
                  <a:srgbClr val="0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b="1" i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FF808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b="1" i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b="1" i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b="1" i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];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nn-NO" b="1" smtClean="0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nn-NO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nn-NO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nn-NO" b="1">
                <a:solidFill>
                  <a:srgbClr val="BED6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nn-NO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&lt; </a:t>
            </a:r>
            <a:r>
              <a:rPr lang="nn-NO" b="1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i="1" smtClean="0">
                <a:solidFill>
                  <a:srgbClr val="EFC09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		</a:t>
            </a:r>
            <a:r>
              <a:rPr lang="en-US" i="1" smtClean="0">
                <a:solidFill>
                  <a:srgbClr val="EFC09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listOfProfessions</a:t>
            </a:r>
            <a:r>
              <a:rPr lang="en-US" i="1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i="1" smtClean="0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i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] = </a:t>
            </a:r>
            <a:r>
              <a:rPr lang="en-US" i="1">
                <a:solidFill>
                  <a:srgbClr val="DC78D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"Profession "</a:t>
            </a:r>
            <a:r>
              <a:rPr lang="en-US" i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+ </a:t>
            </a:r>
            <a:r>
              <a:rPr lang="en-US" i="1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i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str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: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listOfProfessions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79ABFF"/>
                </a:solidFill>
                <a:latin typeface="Consolas" panose="020B0609020204030204" pitchFamily="49" charset="0"/>
              </a:rPr>
              <a:t>str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3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 smtClean="0"/>
              <a:t>Статические(</a:t>
            </a:r>
            <a:r>
              <a:rPr lang="en-US" sz="2400" smtClean="0"/>
              <a:t>static</a:t>
            </a:r>
            <a:r>
              <a:rPr lang="ru-RU" sz="2400" smtClean="0"/>
              <a:t>) сущности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47861" y="863823"/>
            <a:ext cx="7650063" cy="26686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Brigade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Engineer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lead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b="1" smtClean="0">
              <a:solidFill>
                <a:srgbClr val="00D0D0"/>
              </a:solidFill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		Scanner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inputScaner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Scanner(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in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inputScaner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.nextLine(); </a:t>
            </a:r>
            <a:endParaRPr lang="ru-RU" b="1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i="1" smtClean="0">
                <a:solidFill>
                  <a:srgbClr val="EFC090"/>
                </a:solidFill>
                <a:latin typeface="Consolas" panose="020B0609020204030204" pitchFamily="49" charset="0"/>
              </a:rPr>
              <a:t>		</a:t>
            </a:r>
            <a:r>
              <a:rPr lang="en-US" i="1" smtClean="0">
                <a:solidFill>
                  <a:srgbClr val="EFC090"/>
                </a:solidFill>
                <a:latin typeface="Consolas" panose="020B0609020204030204" pitchFamily="49" charset="0"/>
              </a:rPr>
              <a:t>lead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 i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Engineer(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10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6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 smtClean="0"/>
              <a:t>Статические(</a:t>
            </a:r>
            <a:r>
              <a:rPr lang="en-US" sz="2400" smtClean="0"/>
              <a:t>static</a:t>
            </a:r>
            <a:r>
              <a:rPr lang="ru-RU" sz="2400" smtClean="0"/>
              <a:t>) сущности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53655" y="703162"/>
            <a:ext cx="7644270" cy="344158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test_static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"Before main"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main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FF8080"/>
                </a:solidFill>
                <a:latin typeface="Consolas" panose="020B0609020204030204" pitchFamily="49" charset="0"/>
              </a:rPr>
              <a:t>		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en-US" b="1" i="1" smtClean="0">
                <a:solidFill>
                  <a:srgbClr val="DC78DC"/>
                </a:solidFill>
                <a:latin typeface="Consolas" panose="020B0609020204030204" pitchFamily="49" charset="0"/>
              </a:rPr>
              <a:t>In main!!!"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en-US" b="1" i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"After main"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  <a:endParaRPr lang="ru-RU"/>
          </a:p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567811" y="4320207"/>
            <a:ext cx="7630113" cy="865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Before main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After 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main</a:t>
            </a:r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In main!!!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6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 smtClean="0"/>
              <a:t>Статические(</a:t>
            </a:r>
            <a:r>
              <a:rPr lang="en-US" sz="2400" smtClean="0"/>
              <a:t>static</a:t>
            </a:r>
            <a:r>
              <a:rPr lang="ru-RU" sz="2400" smtClean="0"/>
              <a:t>) сущности</a:t>
            </a:r>
            <a:endParaRPr lang="en-US" sz="2400"/>
          </a:p>
        </p:txBody>
      </p:sp>
      <p:sp>
        <p:nvSpPr>
          <p:cNvPr id="4" name="Прямоугольник 3"/>
          <p:cNvSpPr/>
          <p:nvPr/>
        </p:nvSpPr>
        <p:spPr>
          <a:xfrm>
            <a:off x="1547763" y="676795"/>
            <a:ext cx="7650162" cy="57602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Cache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static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{ </a:t>
            </a:r>
            <a:r>
              <a:rPr lang="en-US" i="1" smtClean="0">
                <a:solidFill>
                  <a:srgbClr val="BED6FF"/>
                </a:solidFill>
                <a:latin typeface="Consolas" panose="020B0609020204030204" pitchFamily="49" charset="0"/>
              </a:rPr>
              <a:t>initializeIfNecessary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(); 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private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sum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getSum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i="1" smtClean="0">
                <a:solidFill>
                  <a:srgbClr val="BED6FF"/>
                </a:solidFill>
                <a:latin typeface="Consolas" panose="020B0609020204030204" pitchFamily="49" charset="0"/>
              </a:rPr>
              <a:t>		initializeIfNecessary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	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sum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private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boolean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initialized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i="1">
                <a:solidFill>
                  <a:srgbClr val="00D0D0"/>
                </a:solidFill>
                <a:latin typeface="Consolas" panose="020B0609020204030204" pitchFamily="49" charset="0"/>
              </a:rPr>
              <a:t>false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private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initializeIfNecessary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	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(!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initialized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n-NO" b="1" smtClean="0">
                <a:solidFill>
                  <a:srgbClr val="00D0D0"/>
                </a:solidFill>
                <a:latin typeface="Consolas" panose="020B0609020204030204" pitchFamily="49" charset="0"/>
              </a:rPr>
              <a:t>			for</a:t>
            </a:r>
            <a:r>
              <a:rPr lang="nn-NO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nn-NO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nn-NO" b="1">
                <a:solidFill>
                  <a:srgbClr val="BED6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nn-NO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&lt; </a:t>
            </a:r>
            <a:r>
              <a:rPr lang="nn-NO" b="1">
                <a:solidFill>
                  <a:srgbClr val="FFFF00"/>
                </a:solidFill>
                <a:latin typeface="Consolas" panose="020B0609020204030204" pitchFamily="49" charset="0"/>
              </a:rPr>
              <a:t>3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i="1" smtClean="0">
                <a:solidFill>
                  <a:srgbClr val="EFC090"/>
                </a:solidFill>
                <a:latin typeface="Consolas" panose="020B0609020204030204" pitchFamily="49" charset="0"/>
              </a:rPr>
              <a:t>				sum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+= </a:t>
            </a:r>
            <a:r>
              <a:rPr lang="en-US" i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i="1" smtClean="0">
                <a:solidFill>
                  <a:srgbClr val="EFC090"/>
                </a:solidFill>
                <a:latin typeface="Consolas" panose="020B0609020204030204" pitchFamily="49" charset="0"/>
              </a:rPr>
              <a:t>			initialized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 i="1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}}}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StaticBlockBefore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main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		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FF8080"/>
                </a:solidFill>
                <a:latin typeface="Consolas" panose="020B0609020204030204" pitchFamily="49" charset="0"/>
              </a:rPr>
              <a:t>Cache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BED6FF"/>
                </a:solidFill>
                <a:latin typeface="Consolas" panose="020B0609020204030204" pitchFamily="49" charset="0"/>
              </a:rPr>
              <a:t>getSum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12404" y="6107981"/>
            <a:ext cx="7920880" cy="34996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8768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 smtClean="0"/>
              <a:t>Статические(</a:t>
            </a:r>
            <a:r>
              <a:rPr lang="en-US" sz="2400" smtClean="0"/>
              <a:t>static</a:t>
            </a:r>
            <a:r>
              <a:rPr lang="ru-RU" sz="2400" smtClean="0"/>
              <a:t>) сущности</a:t>
            </a:r>
            <a:endParaRPr lang="en-US" sz="2400"/>
          </a:p>
        </p:txBody>
      </p:sp>
      <p:sp>
        <p:nvSpPr>
          <p:cNvPr id="4" name="Прямоугольник 3"/>
          <p:cNvSpPr/>
          <p:nvPr/>
        </p:nvSpPr>
        <p:spPr>
          <a:xfrm>
            <a:off x="1550719" y="714493"/>
            <a:ext cx="7647206" cy="44721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Cat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speak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		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"Meow!"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MaineCoon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extends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Cat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speak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		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"MEOOOOWWWW!"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StaticPolymorph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main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		Cat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tigras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Cat();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		Cat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rojas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MaineCoon();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		tigras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i="1" smtClean="0">
                <a:solidFill>
                  <a:srgbClr val="BED6FF"/>
                </a:solidFill>
                <a:latin typeface="Consolas" panose="020B0609020204030204" pitchFamily="49" charset="0"/>
              </a:rPr>
              <a:t>speak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		rojas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i="1" smtClean="0">
                <a:solidFill>
                  <a:srgbClr val="BED6FF"/>
                </a:solidFill>
                <a:latin typeface="Consolas" panose="020B0609020204030204" pitchFamily="49" charset="0"/>
              </a:rPr>
              <a:t>speak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(); 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59407" y="5232484"/>
            <a:ext cx="7638517" cy="6076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Meow!</a:t>
            </a:r>
          </a:p>
          <a:p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Meow!</a:t>
            </a:r>
          </a:p>
        </p:txBody>
      </p:sp>
    </p:spTree>
    <p:extLst>
      <p:ext uri="{BB962C8B-B14F-4D97-AF65-F5344CB8AC3E}">
        <p14:creationId xmlns:p14="http://schemas.microsoft.com/office/powerpoint/2010/main" val="32169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ругая 1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11906</TotalTime>
  <Words>435</Words>
  <Application>Microsoft Office PowerPoint</Application>
  <PresentationFormat>Произвольный</PresentationFormat>
  <Paragraphs>215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Consolas</vt:lpstr>
      <vt:lpstr>DejaVu Sans</vt:lpstr>
      <vt:lpstr>Droid Sans Fallback</vt:lpstr>
      <vt:lpstr>Times New Roman</vt:lpstr>
      <vt:lpstr>Тема Office</vt:lpstr>
      <vt:lpstr>Статические(static) сущности</vt:lpstr>
      <vt:lpstr>Статические(static) сущности</vt:lpstr>
      <vt:lpstr>Статические(static) сущности</vt:lpstr>
      <vt:lpstr>Статические(static) сущности</vt:lpstr>
      <vt:lpstr>Статические(static) сущности</vt:lpstr>
      <vt:lpstr>Статические(static) сущности</vt:lpstr>
      <vt:lpstr>Статические(static) сущности</vt:lpstr>
      <vt:lpstr>Статические(static) сущности</vt:lpstr>
      <vt:lpstr>Статические(static) сущности</vt:lpstr>
      <vt:lpstr>Статические(static) сущности</vt:lpstr>
      <vt:lpstr>Статические(static) сущности</vt:lpstr>
      <vt:lpstr>Статические(static) сущности</vt:lpstr>
      <vt:lpstr>Практика</vt:lpstr>
    </vt:vector>
  </TitlesOfParts>
  <Company>Univerpulse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 part I</dc:title>
  <dc:subject>Java</dc:subject>
  <dc:creator>sql.coach.kiev@gmail.com</dc:creator>
  <cp:keywords>Java, Programming</cp:keywords>
  <dc:description>Java Course part I</dc:description>
  <cp:lastModifiedBy>Rod Vitalia</cp:lastModifiedBy>
  <cp:revision>904</cp:revision>
  <cp:lastPrinted>1601-01-01T00:00:00Z</cp:lastPrinted>
  <dcterms:created xsi:type="dcterms:W3CDTF">2013-02-04T11:19:10Z</dcterms:created>
  <dcterms:modified xsi:type="dcterms:W3CDTF">2019-01-13T13:08:29Z</dcterms:modified>
  <cp:category>Java</cp:category>
</cp:coreProperties>
</file>