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61" r:id="rId4"/>
    <p:sldId id="262" r:id="rId5"/>
    <p:sldId id="259" r:id="rId6"/>
  </p:sldIdLst>
  <p:sldSz cx="9720263" cy="64801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E266"/>
    <a:srgbClr val="CC66FF"/>
    <a:srgbClr val="DE0000"/>
    <a:srgbClr val="00CC00"/>
    <a:srgbClr val="00FF00"/>
    <a:srgbClr val="6DF4FB"/>
    <a:srgbClr val="CC3300"/>
    <a:srgbClr val="FF33CC"/>
    <a:srgbClr val="4CF2F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Светлый стиль 2 -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Светлый стиль 2 -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29" autoAdjust="0"/>
    <p:restoredTop sz="81883" autoAdjust="0"/>
  </p:normalViewPr>
  <p:slideViewPr>
    <p:cSldViewPr>
      <p:cViewPr varScale="1">
        <p:scale>
          <a:sx n="64" d="100"/>
          <a:sy n="64" d="100"/>
        </p:scale>
        <p:origin x="1016" y="4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25425" y="812800"/>
            <a:ext cx="710723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uk-UA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F5D21752-4EE3-4FA0-B69D-67CA844BB8C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6673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367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558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158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577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566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28663" y="2012950"/>
            <a:ext cx="8262937" cy="13890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57325" y="3671888"/>
            <a:ext cx="6805613" cy="16557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E0B1727-5FA6-4306-84AB-ED54A074DBE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1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E53E999-329A-4168-8ED2-687FC7158B8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12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21550" y="258763"/>
            <a:ext cx="1911350" cy="50133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82738" y="258763"/>
            <a:ext cx="5586412" cy="50133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2D1A349-9E5C-4A20-B8FC-64CFD8C63C4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83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98372D6-682E-46C1-A285-85C98A98E75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08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8350" y="4164013"/>
            <a:ext cx="8261350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68350" y="2746375"/>
            <a:ext cx="8261350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0B03506-57CA-41E7-BCE8-2FB342C3E31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02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82738" y="1516063"/>
            <a:ext cx="3651250" cy="375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386388" y="1516063"/>
            <a:ext cx="3651250" cy="375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83CE440-316B-4AED-A28C-711A54B8941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91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5775" y="258763"/>
            <a:ext cx="8748713" cy="108108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85775" y="1450975"/>
            <a:ext cx="4295775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5775" y="2055813"/>
            <a:ext cx="4295775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937125" y="1450975"/>
            <a:ext cx="4297363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937125" y="2055813"/>
            <a:ext cx="4297363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8AE4C38-B440-4367-8603-467D6D6C2D9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66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05CFCE2-F08B-4718-817A-6B63E7BA1D6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96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3F1C832-92F8-432F-BE55-73282944129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30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5775" y="258763"/>
            <a:ext cx="3198813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00475" y="258763"/>
            <a:ext cx="5434013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85775" y="1355725"/>
            <a:ext cx="3198813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C00E3DE-2A55-45C3-BC08-B3F04875047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23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5000" y="4535488"/>
            <a:ext cx="58324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05000" y="579438"/>
            <a:ext cx="58324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05000" y="5072063"/>
            <a:ext cx="58324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1B3D408-3E72-42E3-A8D5-5EAED9FF2E0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17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25025" cy="648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82738" y="258763"/>
            <a:ext cx="7650162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текста заголовка щелкните мышью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82738" y="1516063"/>
            <a:ext cx="7454900" cy="375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4695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структуры щелкните мышью</a:t>
            </a:r>
          </a:p>
          <a:p>
            <a:pPr lvl="1"/>
            <a:r>
              <a:rPr lang="en-GB" smtClean="0"/>
              <a:t>Второй уровень структуры</a:t>
            </a:r>
          </a:p>
          <a:p>
            <a:pPr lvl="2"/>
            <a:r>
              <a:rPr lang="en-GB" smtClean="0"/>
              <a:t>Третий уровень структуры</a:t>
            </a:r>
          </a:p>
          <a:p>
            <a:pPr lvl="3"/>
            <a:r>
              <a:rPr lang="en-GB" smtClean="0"/>
              <a:t>Четвёртый уровень структуры</a:t>
            </a:r>
          </a:p>
          <a:p>
            <a:pPr lvl="4"/>
            <a:r>
              <a:rPr lang="en-GB" smtClean="0"/>
              <a:t>Пятый уровень структуры</a:t>
            </a:r>
          </a:p>
          <a:p>
            <a:pPr lvl="4"/>
            <a:r>
              <a:rPr lang="en-GB" smtClean="0"/>
              <a:t>Шестой уровень структуры</a:t>
            </a:r>
          </a:p>
          <a:p>
            <a:pPr lvl="4"/>
            <a:r>
              <a:rPr lang="en-GB" smtClean="0"/>
              <a:t>Седьмой уровень структуры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1527175" y="5902325"/>
            <a:ext cx="2262188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3844925" y="5902325"/>
            <a:ext cx="307975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6969125" y="5902325"/>
            <a:ext cx="2262188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fld id="{19C9D381-8801-447B-9AEC-FF6AC3DA3FD3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213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50505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975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50505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725"/>
        </a:spcAft>
        <a:buClr>
          <a:srgbClr val="000000"/>
        </a:buClr>
        <a:buSzPct val="100000"/>
        <a:buFont typeface="Times New Roman" pitchFamily="16" charset="0"/>
        <a:defRPr sz="2100">
          <a:solidFill>
            <a:srgbClr val="050505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48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7763" y="215751"/>
            <a:ext cx="7650162" cy="461044"/>
          </a:xfrm>
        </p:spPr>
        <p:txBody>
          <a:bodyPr/>
          <a:lstStyle/>
          <a:p>
            <a:r>
              <a:rPr lang="ru-RU" sz="2400" smtClean="0"/>
              <a:t>Абстрактные (</a:t>
            </a:r>
            <a:r>
              <a:rPr lang="en-US" sz="2400" smtClean="0"/>
              <a:t>abstract</a:t>
            </a:r>
            <a:r>
              <a:rPr lang="ru-RU" sz="2400" smtClean="0"/>
              <a:t>) </a:t>
            </a:r>
            <a:r>
              <a:rPr lang="ru-RU" sz="2400"/>
              <a:t>сущности</a:t>
            </a:r>
            <a:endParaRPr lang="en-US" sz="240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915" y="-792361"/>
            <a:ext cx="4671863" cy="467186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041" y="2520008"/>
            <a:ext cx="2958354" cy="224835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47" y="2375991"/>
            <a:ext cx="3314988" cy="213106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788" y="3889712"/>
            <a:ext cx="3938990" cy="2017706"/>
          </a:xfrm>
          <a:prstGeom prst="rect">
            <a:avLst/>
          </a:prstGeom>
        </p:spPr>
      </p:pic>
      <p:cxnSp>
        <p:nvCxnSpPr>
          <p:cNvPr id="12" name="Прямая со стрелкой 11"/>
          <p:cNvCxnSpPr/>
          <p:nvPr/>
        </p:nvCxnSpPr>
        <p:spPr bwMode="auto">
          <a:xfrm flipV="1">
            <a:off x="2483867" y="2015951"/>
            <a:ext cx="648072" cy="47339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Прямая со стрелкой 12"/>
          <p:cNvCxnSpPr/>
          <p:nvPr/>
        </p:nvCxnSpPr>
        <p:spPr bwMode="auto">
          <a:xfrm flipH="1" flipV="1">
            <a:off x="5372844" y="2375991"/>
            <a:ext cx="237324" cy="150351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Прямая со стрелкой 15"/>
          <p:cNvCxnSpPr/>
          <p:nvPr/>
        </p:nvCxnSpPr>
        <p:spPr bwMode="auto">
          <a:xfrm flipH="1" flipV="1">
            <a:off x="7412988" y="2159967"/>
            <a:ext cx="414797" cy="36004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5837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7763" y="215751"/>
            <a:ext cx="7650162" cy="461044"/>
          </a:xfrm>
        </p:spPr>
        <p:txBody>
          <a:bodyPr/>
          <a:lstStyle/>
          <a:p>
            <a:r>
              <a:rPr lang="ru-RU" sz="2400" smtClean="0"/>
              <a:t>Абстрактные (</a:t>
            </a:r>
            <a:r>
              <a:rPr lang="en-US" sz="2400" smtClean="0"/>
              <a:t>abstract</a:t>
            </a:r>
            <a:r>
              <a:rPr lang="ru-RU" sz="2400" smtClean="0"/>
              <a:t>) </a:t>
            </a:r>
            <a:r>
              <a:rPr lang="ru-RU" sz="2400"/>
              <a:t>сущности</a:t>
            </a:r>
            <a:endParaRPr lang="en-US" sz="2400"/>
          </a:p>
        </p:txBody>
      </p:sp>
      <p:sp>
        <p:nvSpPr>
          <p:cNvPr id="3" name="Прямоугольник 2"/>
          <p:cNvSpPr/>
          <p:nvPr/>
        </p:nvSpPr>
        <p:spPr>
          <a:xfrm>
            <a:off x="1547763" y="863823"/>
            <a:ext cx="7650162" cy="1380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/>
              <a:t>abstract</a:t>
            </a:r>
          </a:p>
          <a:p>
            <a:pPr algn="just"/>
            <a:endParaRPr lang="ru-RU"/>
          </a:p>
          <a:p>
            <a:pPr algn="just"/>
            <a:r>
              <a:rPr lang="ru-RU"/>
              <a:t>Используется при объявлении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mtClean="0"/>
              <a:t>методов</a:t>
            </a:r>
            <a:endParaRPr lang="ru-RU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mtClean="0"/>
              <a:t>классов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564629" y="2431357"/>
            <a:ext cx="7633295" cy="1380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ru-RU" smtClean="0"/>
              <a:t>Если </a:t>
            </a:r>
            <a:r>
              <a:rPr lang="ru-RU"/>
              <a:t>в классе есть хоть один абстрактный метод, класс также должен быть объявлен как абстрактный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mtClean="0"/>
              <a:t>Невозможно </a:t>
            </a:r>
            <a:r>
              <a:rPr lang="ru-RU"/>
              <a:t>создать экземпляр абстрактного класса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mtClean="0"/>
              <a:t>Возможно </a:t>
            </a:r>
            <a:r>
              <a:rPr lang="ru-RU"/>
              <a:t>обращение к конкретному объекту-потомку используя ссылку на абстрактного предка</a:t>
            </a:r>
          </a:p>
        </p:txBody>
      </p:sp>
    </p:spTree>
    <p:extLst>
      <p:ext uri="{BB962C8B-B14F-4D97-AF65-F5344CB8AC3E}">
        <p14:creationId xmlns:p14="http://schemas.microsoft.com/office/powerpoint/2010/main" val="261295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7763" y="215751"/>
            <a:ext cx="7650162" cy="461044"/>
          </a:xfrm>
        </p:spPr>
        <p:txBody>
          <a:bodyPr/>
          <a:lstStyle/>
          <a:p>
            <a:r>
              <a:rPr lang="ru-RU" sz="2400" smtClean="0"/>
              <a:t>Абстрактные (</a:t>
            </a:r>
            <a:r>
              <a:rPr lang="en-US" sz="2400" smtClean="0"/>
              <a:t>abstract</a:t>
            </a:r>
            <a:r>
              <a:rPr lang="ru-RU" sz="2400" smtClean="0"/>
              <a:t>) </a:t>
            </a:r>
            <a:r>
              <a:rPr lang="ru-RU" sz="2400"/>
              <a:t>сущности</a:t>
            </a:r>
            <a:endParaRPr lang="en-US" sz="2400"/>
          </a:p>
        </p:txBody>
      </p:sp>
      <p:sp>
        <p:nvSpPr>
          <p:cNvPr id="6" name="Прямоугольник 5"/>
          <p:cNvSpPr/>
          <p:nvPr/>
        </p:nvSpPr>
        <p:spPr>
          <a:xfrm>
            <a:off x="1514595" y="676795"/>
            <a:ext cx="7683329" cy="535871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D0D0"/>
                </a:solidFill>
                <a:latin typeface="Consolas" panose="020B0609020204030204" pitchFamily="49" charset="0"/>
              </a:rPr>
              <a:t>abstract</a:t>
            </a:r>
            <a:r>
              <a:rPr lang="en-US" sz="1600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D0D0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FF8080"/>
                </a:solidFill>
                <a:latin typeface="Consolas" panose="020B0609020204030204" pitchFamily="49" charset="0"/>
              </a:rPr>
              <a:t>Person</a:t>
            </a:r>
            <a:r>
              <a:rPr lang="en-US" sz="1600" b="1">
                <a:solidFill>
                  <a:srgbClr val="D0D0D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b="1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sz="1600" b="1" smtClean="0">
                <a:solidFill>
                  <a:srgbClr val="00D0D0"/>
                </a:solidFill>
                <a:latin typeface="Consolas" panose="020B0609020204030204" pitchFamily="49" charset="0"/>
              </a:rPr>
              <a:t>protected</a:t>
            </a:r>
            <a:r>
              <a:rPr lang="en-US" sz="1600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BED6FF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600">
              <a:latin typeface="Consolas" panose="020B0609020204030204" pitchFamily="49" charset="0"/>
            </a:endParaRPr>
          </a:p>
          <a:p>
            <a:r>
              <a:rPr lang="en-US" sz="1600" b="1" smtClean="0">
                <a:solidFill>
                  <a:srgbClr val="00D0D0"/>
                </a:solidFill>
                <a:latin typeface="Consolas" panose="020B0609020204030204" pitchFamily="49" charset="0"/>
              </a:rPr>
              <a:t>	public</a:t>
            </a:r>
            <a:r>
              <a:rPr lang="en-US" sz="1600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BED6FF"/>
                </a:solidFill>
                <a:latin typeface="Consolas" panose="020B0609020204030204" pitchFamily="49" charset="0"/>
              </a:rPr>
              <a:t>Person</a:t>
            </a:r>
            <a:r>
              <a:rPr lang="en-US" sz="1600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sz="1600" b="1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79ABFF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>
                <a:solidFill>
                  <a:srgbClr val="D0D0D0"/>
                </a:solidFill>
                <a:latin typeface="Consolas" panose="020B0609020204030204" pitchFamily="49" charset="0"/>
              </a:rPr>
              <a:t>) </a:t>
            </a:r>
            <a:r>
              <a:rPr lang="en-US" sz="1600" b="1" smtClean="0">
                <a:solidFill>
                  <a:srgbClr val="D0D0D0"/>
                </a:solidFill>
                <a:latin typeface="Consolas" panose="020B0609020204030204" pitchFamily="49" charset="0"/>
              </a:rPr>
              <a:t>{ </a:t>
            </a:r>
            <a:r>
              <a:rPr lang="en-US" sz="1600" b="1" smtClean="0">
                <a:solidFill>
                  <a:srgbClr val="00D0D0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sz="1600" b="1" smtClean="0">
                <a:solidFill>
                  <a:srgbClr val="BED6FF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 sz="1600" b="1">
                <a:solidFill>
                  <a:srgbClr val="79ABFF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smtClean="0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  <a:r>
              <a:rPr lang="ru-RU" sz="1600" smtClean="0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  <a:endParaRPr lang="ru-RU" sz="160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endParaRPr lang="en-US" sz="1600" smtClean="0">
              <a:latin typeface="Consolas" panose="020B0609020204030204" pitchFamily="49" charset="0"/>
            </a:endParaRPr>
          </a:p>
          <a:p>
            <a:r>
              <a:rPr lang="en-US" sz="1600" b="1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sz="1600" b="1" u="sng">
                <a:solidFill>
                  <a:srgbClr val="00D0D0"/>
                </a:solidFill>
                <a:latin typeface="Consolas" panose="020B0609020204030204" pitchFamily="49" charset="0"/>
              </a:rPr>
              <a:t>abstract</a:t>
            </a:r>
            <a:r>
              <a:rPr lang="en-US" sz="1600" b="1" u="sng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sz="1600" b="1" u="sng">
                <a:solidFill>
                  <a:srgbClr val="00D0D0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u="sng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sz="1600" b="1" u="sng">
                <a:solidFill>
                  <a:srgbClr val="BED6FF"/>
                </a:solidFill>
                <a:latin typeface="Consolas" panose="020B0609020204030204" pitchFamily="49" charset="0"/>
              </a:rPr>
              <a:t>doWork</a:t>
            </a:r>
            <a:r>
              <a:rPr lang="en-US" sz="1600" b="1" u="sng">
                <a:solidFill>
                  <a:srgbClr val="D0D0D0"/>
                </a:solidFill>
                <a:latin typeface="Consolas" panose="020B0609020204030204" pitchFamily="49" charset="0"/>
              </a:rPr>
              <a:t>();</a:t>
            </a:r>
          </a:p>
          <a:p>
            <a:endParaRPr lang="ru-RU" sz="1600">
              <a:latin typeface="Consolas" panose="020B0609020204030204" pitchFamily="49" charset="0"/>
            </a:endParaRPr>
          </a:p>
          <a:p>
            <a:r>
              <a:rPr lang="en-US" sz="1600" b="1" smtClean="0">
                <a:solidFill>
                  <a:srgbClr val="00D0D0"/>
                </a:solidFill>
                <a:latin typeface="Consolas" panose="020B0609020204030204" pitchFamily="49" charset="0"/>
              </a:rPr>
              <a:t>	void</a:t>
            </a:r>
            <a:r>
              <a:rPr lang="en-US" sz="1600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BED6FF"/>
                </a:solidFill>
                <a:latin typeface="Consolas" panose="020B0609020204030204" pitchFamily="49" charset="0"/>
              </a:rPr>
              <a:t>doLeisure</a:t>
            </a:r>
            <a:r>
              <a:rPr lang="en-US" sz="1600" b="1">
                <a:solidFill>
                  <a:srgbClr val="D0D0D0"/>
                </a:solidFill>
                <a:latin typeface="Consolas" panose="020B0609020204030204" pitchFamily="49" charset="0"/>
              </a:rPr>
              <a:t>() </a:t>
            </a:r>
            <a:r>
              <a:rPr lang="en-US" sz="1600" b="1" smtClean="0">
                <a:solidFill>
                  <a:srgbClr val="D0D0D0"/>
                </a:solidFill>
                <a:latin typeface="Consolas" panose="020B0609020204030204" pitchFamily="49" charset="0"/>
              </a:rPr>
              <a:t>{ </a:t>
            </a:r>
            <a:r>
              <a:rPr lang="en-US" sz="1600" smtClean="0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 sz="1600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sz="1600" b="1" i="1" smtClean="0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b="1" i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>
                <a:solidFill>
                  <a:srgbClr val="DC78DC"/>
                </a:solidFill>
                <a:latin typeface="Consolas" panose="020B0609020204030204" pitchFamily="49" charset="0"/>
              </a:rPr>
              <a:t>"Watching </a:t>
            </a:r>
            <a:r>
              <a:rPr lang="en-US" sz="1600" b="1" i="1">
                <a:solidFill>
                  <a:srgbClr val="DC78DC"/>
                </a:solidFill>
                <a:latin typeface="Consolas" panose="020B0609020204030204" pitchFamily="49" charset="0"/>
              </a:rPr>
              <a:t>TV</a:t>
            </a:r>
            <a:r>
              <a:rPr lang="en-US" sz="1600" b="1" i="1" smtClean="0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en-US" sz="1600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); </a:t>
            </a:r>
            <a:r>
              <a:rPr lang="en-US" sz="1600" smtClean="0">
                <a:solidFill>
                  <a:srgbClr val="D0D0D0"/>
                </a:solidFill>
                <a:latin typeface="Consolas" panose="020B0609020204030204" pitchFamily="49" charset="0"/>
              </a:rPr>
              <a:t>	</a:t>
            </a:r>
            <a:r>
              <a:rPr lang="ru-RU" sz="1600" smtClean="0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  <a:endParaRPr lang="ru-RU" sz="160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 sz="1600" smtClean="0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  <a:endParaRPr lang="en-US" sz="1600" smtClean="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endParaRPr lang="en-US" sz="160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en-US" sz="1600" b="1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D0D0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sz="1600" b="1" smtClean="0">
                <a:solidFill>
                  <a:srgbClr val="FF8080"/>
                </a:solidFill>
                <a:latin typeface="Consolas" panose="020B0609020204030204" pitchFamily="49" charset="0"/>
              </a:rPr>
              <a:t>Employee</a:t>
            </a:r>
            <a:r>
              <a:rPr lang="en-US" sz="1600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sz="1600" b="1" u="sng">
                <a:solidFill>
                  <a:srgbClr val="00D0D0"/>
                </a:solidFill>
                <a:latin typeface="Consolas" panose="020B0609020204030204" pitchFamily="49" charset="0"/>
              </a:rPr>
              <a:t>extends</a:t>
            </a:r>
            <a:r>
              <a:rPr lang="en-US" sz="1600" b="1" u="sng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sz="1600" b="1" u="sng">
                <a:solidFill>
                  <a:srgbClr val="FF8080"/>
                </a:solidFill>
                <a:latin typeface="Consolas" panose="020B0609020204030204" pitchFamily="49" charset="0"/>
              </a:rPr>
              <a:t>Person</a:t>
            </a:r>
            <a:r>
              <a:rPr lang="en-US" sz="1600" b="1">
                <a:solidFill>
                  <a:srgbClr val="D0D0D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sz="1600">
                <a:solidFill>
                  <a:srgbClr val="FF8080"/>
                </a:solidFill>
                <a:latin typeface="Consolas" panose="020B0609020204030204" pitchFamily="49" charset="0"/>
              </a:rPr>
              <a:t>…</a:t>
            </a:r>
            <a:endParaRPr lang="ru-RU" sz="1600" b="1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 sz="1600">
                <a:solidFill>
                  <a:srgbClr val="FFFFFF"/>
                </a:solidFill>
                <a:latin typeface="Consolas" panose="020B0609020204030204" pitchFamily="49" charset="0"/>
              </a:rPr>
              <a:t>	</a:t>
            </a:r>
            <a:r>
              <a:rPr lang="en-US" sz="1600">
                <a:solidFill>
                  <a:srgbClr val="FFFFFF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ru-RU" sz="1600" b="1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sz="1600" b="1">
                <a:solidFill>
                  <a:srgbClr val="00D0D0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BED6FF"/>
                </a:solidFill>
                <a:latin typeface="Consolas" panose="020B0609020204030204" pitchFamily="49" charset="0"/>
              </a:rPr>
              <a:t>doWork</a:t>
            </a:r>
            <a:r>
              <a:rPr lang="en-US" sz="1600" b="1">
                <a:solidFill>
                  <a:srgbClr val="D0D0D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ru-RU" sz="1600">
                <a:solidFill>
                  <a:srgbClr val="FF8080"/>
                </a:solidFill>
                <a:latin typeface="Consolas" panose="020B0609020204030204" pitchFamily="49" charset="0"/>
              </a:rPr>
              <a:t>		</a:t>
            </a:r>
            <a:r>
              <a:rPr lang="en-US" sz="1600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 sz="160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sz="1600" b="1" i="1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i="1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sz="1600" b="1" i="1">
                <a:solidFill>
                  <a:srgbClr val="DC78DC"/>
                </a:solidFill>
                <a:latin typeface="Consolas" panose="020B0609020204030204" pitchFamily="49" charset="0"/>
              </a:rPr>
              <a:t>"I am working"</a:t>
            </a:r>
            <a:r>
              <a:rPr lang="en-US" sz="1600" b="1" i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600">
                <a:solidFill>
                  <a:srgbClr val="D0D0D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ru-RU" sz="1600">
                <a:solidFill>
                  <a:srgbClr val="D0D0D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600" b="1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D0D0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FF8080"/>
                </a:solidFill>
                <a:latin typeface="Consolas" panose="020B0609020204030204" pitchFamily="49" charset="0"/>
              </a:rPr>
              <a:t>Footballer</a:t>
            </a:r>
            <a:r>
              <a:rPr lang="en-US" sz="1600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sz="1600" b="1" u="sng">
                <a:solidFill>
                  <a:srgbClr val="00D0D0"/>
                </a:solidFill>
                <a:latin typeface="Consolas" panose="020B0609020204030204" pitchFamily="49" charset="0"/>
              </a:rPr>
              <a:t>extends</a:t>
            </a:r>
            <a:r>
              <a:rPr lang="en-US" sz="1600" b="1" u="sng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sz="1600" b="1" u="sng" smtClean="0">
                <a:solidFill>
                  <a:srgbClr val="FF8080"/>
                </a:solidFill>
                <a:latin typeface="Consolas" panose="020B0609020204030204" pitchFamily="49" charset="0"/>
              </a:rPr>
              <a:t>Person</a:t>
            </a:r>
            <a:r>
              <a:rPr lang="en-US" sz="1600" b="1" smtClean="0">
                <a:solidFill>
                  <a:srgbClr val="FF8080"/>
                </a:solidFill>
                <a:latin typeface="Consolas" panose="020B0609020204030204" pitchFamily="49" charset="0"/>
              </a:rPr>
              <a:t> </a:t>
            </a:r>
            <a:r>
              <a:rPr lang="en-US" sz="1600" b="1" smtClean="0">
                <a:solidFill>
                  <a:srgbClr val="D0D0D0"/>
                </a:solidFill>
                <a:latin typeface="Consolas" panose="020B0609020204030204" pitchFamily="49" charset="0"/>
              </a:rPr>
              <a:t>{</a:t>
            </a:r>
            <a:endParaRPr lang="en-US" sz="1600" b="1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 sz="1600">
                <a:solidFill>
                  <a:srgbClr val="FFFFFF"/>
                </a:solidFill>
                <a:latin typeface="Consolas" panose="020B0609020204030204" pitchFamily="49" charset="0"/>
              </a:rPr>
              <a:t>	</a:t>
            </a:r>
            <a:r>
              <a:rPr lang="en-US" sz="1600">
                <a:solidFill>
                  <a:srgbClr val="FFFFFF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ru-RU" sz="1600" b="1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sz="1600" b="1">
                <a:solidFill>
                  <a:srgbClr val="00D0D0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BED6FF"/>
                </a:solidFill>
                <a:latin typeface="Consolas" panose="020B0609020204030204" pitchFamily="49" charset="0"/>
              </a:rPr>
              <a:t>doWork</a:t>
            </a:r>
            <a:r>
              <a:rPr lang="en-US" sz="1600" b="1">
                <a:solidFill>
                  <a:srgbClr val="D0D0D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ru-RU" sz="1600">
                <a:solidFill>
                  <a:srgbClr val="FF8080"/>
                </a:solidFill>
                <a:latin typeface="Consolas" panose="020B0609020204030204" pitchFamily="49" charset="0"/>
              </a:rPr>
              <a:t>		</a:t>
            </a:r>
            <a:r>
              <a:rPr lang="en-US" sz="1600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 sz="160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sz="1600" b="1" i="1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i="1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sz="1600" b="1" i="1">
                <a:solidFill>
                  <a:srgbClr val="DC78DC"/>
                </a:solidFill>
                <a:latin typeface="Consolas" panose="020B0609020204030204" pitchFamily="49" charset="0"/>
              </a:rPr>
              <a:t>"I </a:t>
            </a:r>
            <a:r>
              <a:rPr lang="en-US" sz="1600" b="1" i="1">
                <a:solidFill>
                  <a:srgbClr val="DC78DC"/>
                </a:solidFill>
                <a:latin typeface="Consolas" panose="020B0609020204030204" pitchFamily="49" charset="0"/>
              </a:rPr>
              <a:t>am </a:t>
            </a:r>
            <a:r>
              <a:rPr lang="en-US" sz="1600" b="1" i="1">
                <a:solidFill>
                  <a:srgbClr val="DC78DC"/>
                </a:solidFill>
                <a:latin typeface="Consolas" panose="020B0609020204030204" pitchFamily="49" charset="0"/>
              </a:rPr>
              <a:t>playing match"</a:t>
            </a:r>
            <a:r>
              <a:rPr lang="en-US" sz="1600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endParaRPr lang="en-US" sz="1600" b="1" i="1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 sz="1600">
                <a:solidFill>
                  <a:srgbClr val="D0D0D0"/>
                </a:solidFill>
                <a:latin typeface="Consolas" panose="020B0609020204030204" pitchFamily="49" charset="0"/>
              </a:rPr>
              <a:t>	}}</a:t>
            </a:r>
          </a:p>
          <a:p>
            <a:r>
              <a:rPr lang="ru-RU" sz="1600" smtClean="0">
                <a:solidFill>
                  <a:srgbClr val="D0D0D0"/>
                </a:solidFill>
                <a:latin typeface="Consolas" panose="020B0609020204030204" pitchFamily="49" charset="0"/>
              </a:rPr>
              <a:t>…</a:t>
            </a:r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400265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7763" y="215751"/>
            <a:ext cx="7650162" cy="461044"/>
          </a:xfrm>
        </p:spPr>
        <p:txBody>
          <a:bodyPr/>
          <a:lstStyle/>
          <a:p>
            <a:r>
              <a:rPr lang="ru-RU" sz="2400" smtClean="0"/>
              <a:t>Абстрактные (</a:t>
            </a:r>
            <a:r>
              <a:rPr lang="en-US" sz="2400" smtClean="0"/>
              <a:t>abstract</a:t>
            </a:r>
            <a:r>
              <a:rPr lang="ru-RU" sz="2400" smtClean="0"/>
              <a:t>) </a:t>
            </a:r>
            <a:r>
              <a:rPr lang="ru-RU" sz="2400"/>
              <a:t>сущности</a:t>
            </a:r>
            <a:endParaRPr lang="en-US" sz="2400"/>
          </a:p>
        </p:txBody>
      </p:sp>
      <p:sp>
        <p:nvSpPr>
          <p:cNvPr id="3" name="Прямоугольник 2"/>
          <p:cNvSpPr/>
          <p:nvPr/>
        </p:nvSpPr>
        <p:spPr>
          <a:xfrm>
            <a:off x="1574177" y="676795"/>
            <a:ext cx="7623748" cy="24110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…</a:t>
            </a:r>
            <a:endParaRPr lang="ru-RU"/>
          </a:p>
          <a:p>
            <a:r>
              <a:rPr lang="en-US">
                <a:solidFill>
                  <a:srgbClr val="FF00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Person </a:t>
            </a:r>
            <a:r>
              <a:rPr lang="en-US" b="1">
                <a:solidFill>
                  <a:srgbClr val="FF00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person = new Person();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Person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BED6FF"/>
                </a:solidFill>
                <a:latin typeface="Consolas" panose="020B0609020204030204" pitchFamily="49" charset="0"/>
              </a:rPr>
              <a:t>person5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Employee(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"Petrovich"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111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Person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BED6FF"/>
                </a:solidFill>
                <a:latin typeface="Consolas" panose="020B0609020204030204" pitchFamily="49" charset="0"/>
              </a:rPr>
              <a:t>person6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Footballer(</a:t>
            </a:r>
            <a:r>
              <a:rPr lang="en-US" b="1" smtClean="0">
                <a:solidFill>
                  <a:srgbClr val="DC78DC"/>
                </a:solidFill>
                <a:latin typeface="Consolas" panose="020B0609020204030204" pitchFamily="49" charset="0"/>
              </a:rPr>
              <a:t>"Kryvonogov"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endParaRPr lang="ru-RU"/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person5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.doLeisure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person6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.doLeisure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person5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smtClean="0">
                <a:solidFill>
                  <a:srgbClr val="BED6FF"/>
                </a:solidFill>
                <a:latin typeface="Consolas" panose="020B0609020204030204" pitchFamily="49" charset="0"/>
              </a:rPr>
              <a:t>doWork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person6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smtClean="0">
                <a:solidFill>
                  <a:srgbClr val="BED6FF"/>
                </a:solidFill>
                <a:latin typeface="Consolas" panose="020B0609020204030204" pitchFamily="49" charset="0"/>
              </a:rPr>
              <a:t>doWork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();</a:t>
            </a:r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547763" y="3384103"/>
            <a:ext cx="7650162" cy="1380506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--------------------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Watching TV</a:t>
            </a:r>
          </a:p>
          <a:p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Watching TV</a:t>
            </a:r>
          </a:p>
          <a:p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I am working</a:t>
            </a:r>
          </a:p>
          <a:p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I am 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playing match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38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7763" y="215751"/>
            <a:ext cx="7650162" cy="461044"/>
          </a:xfrm>
        </p:spPr>
        <p:txBody>
          <a:bodyPr/>
          <a:lstStyle/>
          <a:p>
            <a:r>
              <a:rPr lang="ru-RU" sz="2400" smtClean="0"/>
              <a:t>Практика</a:t>
            </a:r>
            <a:endParaRPr lang="en-US" sz="2400"/>
          </a:p>
        </p:txBody>
      </p:sp>
      <p:sp>
        <p:nvSpPr>
          <p:cNvPr id="3" name="Прямоугольник 2"/>
          <p:cNvSpPr/>
          <p:nvPr/>
        </p:nvSpPr>
        <p:spPr>
          <a:xfrm>
            <a:off x="1547763" y="676795"/>
            <a:ext cx="7650162" cy="1895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ru-RU" smtClean="0"/>
              <a:t>Исходя из того, что в вашей бизнес-области не может существовать абстрактных устройств - сделайте корневой класс иерархии – абстрактным. Внесите необходимые изменения в классы–потомки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mtClean="0"/>
              <a:t>Сделайте метод представления строкой и метод сравнения устройств – абстрактными. Внесите соответствующие изменения в потомков.</a:t>
            </a:r>
          </a:p>
        </p:txBody>
      </p:sp>
    </p:spTree>
    <p:extLst>
      <p:ext uri="{BB962C8B-B14F-4D97-AF65-F5344CB8AC3E}">
        <p14:creationId xmlns:p14="http://schemas.microsoft.com/office/powerpoint/2010/main" val="187409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Другая 1">
      <a:majorFont>
        <a:latin typeface="Arial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DNA</Template>
  <TotalTime>11917</TotalTime>
  <Words>156</Words>
  <Application>Microsoft Office PowerPoint</Application>
  <PresentationFormat>Произвольный</PresentationFormat>
  <Paragraphs>57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Consolas</vt:lpstr>
      <vt:lpstr>DejaVu Sans</vt:lpstr>
      <vt:lpstr>Droid Sans Fallback</vt:lpstr>
      <vt:lpstr>Times New Roman</vt:lpstr>
      <vt:lpstr>Тема Office</vt:lpstr>
      <vt:lpstr>Абстрактные (abstract) сущности</vt:lpstr>
      <vt:lpstr>Абстрактные (abstract) сущности</vt:lpstr>
      <vt:lpstr>Абстрактные (abstract) сущности</vt:lpstr>
      <vt:lpstr>Абстрактные (abstract) сущности</vt:lpstr>
      <vt:lpstr>Практика</vt:lpstr>
    </vt:vector>
  </TitlesOfParts>
  <Company>Univerpulse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Course part I</dc:title>
  <dc:subject>Java</dc:subject>
  <dc:creator>sql.coach.kiev@gmail.com</dc:creator>
  <cp:keywords>Java, Programming</cp:keywords>
  <dc:description>Java Course part I</dc:description>
  <cp:lastModifiedBy>Danny Briskin</cp:lastModifiedBy>
  <cp:revision>903</cp:revision>
  <cp:lastPrinted>1601-01-01T00:00:00Z</cp:lastPrinted>
  <dcterms:created xsi:type="dcterms:W3CDTF">2013-02-04T11:19:10Z</dcterms:created>
  <dcterms:modified xsi:type="dcterms:W3CDTF">2017-09-03T11:50:59Z</dcterms:modified>
  <cp:category>Java</cp:category>
</cp:coreProperties>
</file>