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720263" cy="64801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E266"/>
    <a:srgbClr val="CC66FF"/>
    <a:srgbClr val="DE0000"/>
    <a:srgbClr val="00CC00"/>
    <a:srgbClr val="00FF00"/>
    <a:srgbClr val="6DF4FB"/>
    <a:srgbClr val="CC3300"/>
    <a:srgbClr val="FF33CC"/>
    <a:srgbClr val="4CF2F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81883" autoAdjust="0"/>
  </p:normalViewPr>
  <p:slideViewPr>
    <p:cSldViewPr>
      <p:cViewPr varScale="1">
        <p:scale>
          <a:sx n="67" d="100"/>
          <a:sy n="67" d="100"/>
        </p:scale>
        <p:origin x="1302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5425" y="812800"/>
            <a:ext cx="710723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F5D21752-4EE3-4FA0-B69D-67CA844BB8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6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162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68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616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959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535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754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733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530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162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451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155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509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311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052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225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855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939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404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399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1104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0394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129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8315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29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8737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927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3228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1304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807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4175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151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496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46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1811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8387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2126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330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600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35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893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271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06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0B1727-5FA6-4306-84AB-ED54A074DB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53E999-329A-4168-8ED2-687FC7158B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21550" y="258763"/>
            <a:ext cx="1911350" cy="5013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82738" y="258763"/>
            <a:ext cx="5586412" cy="5013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D1A349-9E5C-4A20-B8FC-64CFD8C63C4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8372D6-682E-46C1-A285-85C98A98E7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B03506-57CA-41E7-BCE8-2FB342C3E31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273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8638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3CE440-316B-4AED-A28C-711A54B8941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AE4C38-B440-4367-8603-467D6D6C2D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6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5CFCE2-F08B-4718-817A-6B63E7BA1D6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F1C832-92F8-432F-BE55-73282944129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3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C00E3DE-2A55-45C3-BC08-B3F04875047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B3D408-3E72-42E3-A8D5-5EAED9FF2E0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258763"/>
            <a:ext cx="76501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516063"/>
            <a:ext cx="74549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52717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844925" y="5902325"/>
            <a:ext cx="3079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96912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19C9D381-8801-447B-9AEC-FF6AC3DA3FD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213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50505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97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50505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725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50505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8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windowbuilder/download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dirty="0" smtClean="0"/>
              <a:t>Библиотека </a:t>
            </a:r>
            <a:r>
              <a:rPr lang="en-US" sz="2400" dirty="0" smtClean="0"/>
              <a:t>Swing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82738" y="670646"/>
            <a:ext cx="7650162" cy="112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	</a:t>
            </a:r>
            <a:r>
              <a:rPr lang="ru-RU" dirty="0" err="1" smtClean="0"/>
              <a:t>Swing</a:t>
            </a:r>
            <a:r>
              <a:rPr lang="ru-RU" smtClean="0"/>
              <a:t> </a:t>
            </a:r>
            <a:r>
              <a:rPr lang="ru-RU"/>
              <a:t>— библиотека для создания графического интерфейса для программ на языке Java. </a:t>
            </a:r>
            <a:r>
              <a:rPr lang="ru-RU" smtClean="0"/>
              <a:t>Он</a:t>
            </a:r>
            <a:r>
              <a:rPr lang="ru-RU"/>
              <a:t>а</a:t>
            </a:r>
            <a:r>
              <a:rPr lang="ru-RU" smtClean="0"/>
              <a:t> </a:t>
            </a:r>
            <a:r>
              <a:rPr lang="ru-RU"/>
              <a:t>содержит ряд графических компонентов (англ. Swing widgets), таких как кнопки, поля ввода, таблицы и т. д.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14088" y="1793517"/>
            <a:ext cx="7618812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http://</a:t>
            </a:r>
            <a:r>
              <a:rPr lang="en-US" smtClean="0">
                <a:hlinkClick r:id="rId3"/>
              </a:rPr>
              <a:t>www.eclipse.org/windowbuilder/download.php</a:t>
            </a:r>
            <a:r>
              <a:rPr lang="ru-RU" smtClean="0"/>
              <a:t>  </a:t>
            </a:r>
            <a:r>
              <a:rPr lang="en-US" b="1"/>
              <a:t>Integration Version</a:t>
            </a:r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22" y="2254561"/>
            <a:ext cx="3791451" cy="30737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11" y="2155695"/>
            <a:ext cx="6533989" cy="38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7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1895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текстовая метка на панели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JLabel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 b="1">
                <a:solidFill>
                  <a:srgbClr val="BED6FF"/>
                </a:solidFill>
                <a:latin typeface="Consolas" panose="020B0609020204030204" pitchFamily="49" charset="0"/>
              </a:rPr>
              <a:t>redLabel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ru-RU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JLabel(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"Этот текст не изменить. Можно </a:t>
            </a:r>
            <a:r>
              <a:rPr lang="en-US" b="1" smtClean="0">
                <a:solidFill>
                  <a:srgbClr val="DC78DC"/>
                </a:solidFill>
                <a:latin typeface="Consolas" panose="020B0609020204030204" pitchFamily="49" charset="0"/>
              </a:rPr>
              <a:t>										</a:t>
            </a:r>
            <a:r>
              <a:rPr lang="ru-RU" b="1" smtClean="0">
                <a:solidFill>
                  <a:srgbClr val="DC78DC"/>
                </a:solidFill>
                <a:latin typeface="Consolas" panose="020B0609020204030204" pitchFamily="49" charset="0"/>
              </a:rPr>
              <a:t>только 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посмотреть"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redLabel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.setLocation(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30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redLabel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.setSize(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500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40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redLabel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.setHorizontalAlignment(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thePanel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redLabel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59" y="3053314"/>
            <a:ext cx="7805076" cy="119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6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sp>
        <p:nvSpPr>
          <p:cNvPr id="4" name="Прямоугольник 3"/>
          <p:cNvSpPr/>
          <p:nvPr/>
        </p:nvSpPr>
        <p:spPr>
          <a:xfrm>
            <a:off x="1582737" y="670646"/>
            <a:ext cx="7650163" cy="498739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1</a:t>
            </a:r>
            <a:endParaRPr lang="en-US" smtClean="0">
              <a:solidFill>
                <a:srgbClr val="FF808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textPanel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textPanel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.setSize(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260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30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thePanel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textPanel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// 1.1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JLabel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redLabel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JLabel(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"Red"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textPanel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redLabel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JLabel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yellowLabel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JLabel(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"Yellow"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smtClean="0">
                <a:solidFill>
                  <a:srgbClr val="FF8080"/>
                </a:solidFill>
                <a:latin typeface="Consolas" panose="020B0609020204030204" pitchFamily="49" charset="0"/>
              </a:rPr>
              <a:t>JLabel</a:t>
            </a:r>
            <a:r>
              <a:rPr lang="nl-NL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nl-NL" b="1">
                <a:solidFill>
                  <a:srgbClr val="BED6FF"/>
                </a:solidFill>
                <a:latin typeface="Consolas" panose="020B0609020204030204" pitchFamily="49" charset="0"/>
              </a:rPr>
              <a:t>greenLabel</a:t>
            </a:r>
            <a:r>
              <a:rPr lang="nl-NL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nl-NL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nl-NL" b="1">
                <a:solidFill>
                  <a:srgbClr val="D0D0D0"/>
                </a:solidFill>
                <a:latin typeface="Consolas" panose="020B0609020204030204" pitchFamily="49" charset="0"/>
              </a:rPr>
              <a:t> JLabel(</a:t>
            </a:r>
            <a:r>
              <a:rPr lang="nl-NL" b="1">
                <a:solidFill>
                  <a:srgbClr val="DC78DC"/>
                </a:solidFill>
                <a:latin typeface="Consolas" panose="020B0609020204030204" pitchFamily="49" charset="0"/>
              </a:rPr>
              <a:t>"Green"</a:t>
            </a:r>
            <a:r>
              <a:rPr lang="nl-NL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JLabel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blueLabel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JLabel(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"Blue"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// 2 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panelForPanels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thePanel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panelForPanels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2.1</a:t>
            </a:r>
            <a:endParaRPr lang="en-US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redPanel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panelForPanels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redPanel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yellowPanel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greenPanel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bluePanel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  <a:endParaRPr lang="en-US" b="1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05" y="4032175"/>
            <a:ext cx="3304195" cy="154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7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5502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thePanel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Метки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titlePanel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thePanel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titlePanel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JLabel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redLabel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JLabel(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"Red Team"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titlePanel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redLabel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  <a:endParaRPr lang="en-US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scorePanel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thePanel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scorePanel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JLabel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redScore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JLabel(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"0</a:t>
            </a:r>
            <a:r>
              <a:rPr lang="en-US" b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  <a:endParaRPr lang="en-US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Панель кнопок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buttonPanel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thePanel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buttonPanel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Создание кнопок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JButton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redButton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JButton(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"Red Score!"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redButton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.setLocation(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redButton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.setSize(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100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30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buttonPanel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redButton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buttonPanel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blueButton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  <a:endParaRPr lang="en-US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283" y="863823"/>
            <a:ext cx="5293617" cy="153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5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215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	</a:t>
            </a:r>
            <a:r>
              <a:rPr lang="ru-RU" dirty="0" smtClean="0"/>
              <a:t>Слушатели(</a:t>
            </a:r>
            <a:r>
              <a:rPr lang="en-US" b="1" dirty="0" smtClean="0"/>
              <a:t>Listeners</a:t>
            </a:r>
            <a:r>
              <a:rPr lang="ru-RU" dirty="0" smtClean="0"/>
              <a:t>) событий делают ваш интерфейс интерактивным. </a:t>
            </a:r>
            <a:r>
              <a:rPr lang="ru-RU" dirty="0"/>
              <a:t>Когда пользователь делает что-нибудь в </a:t>
            </a:r>
            <a:r>
              <a:rPr lang="ru-RU" dirty="0" smtClean="0"/>
              <a:t>GUI (изменяет размер, нажимает </a:t>
            </a:r>
            <a:r>
              <a:rPr lang="ru-RU" dirty="0"/>
              <a:t>кнопку мыши или </a:t>
            </a:r>
            <a:r>
              <a:rPr lang="ru-RU" dirty="0" smtClean="0"/>
              <a:t>вводит </a:t>
            </a:r>
            <a:r>
              <a:rPr lang="ru-RU" dirty="0"/>
              <a:t>текст в текстовое поле, </a:t>
            </a:r>
            <a:r>
              <a:rPr lang="ru-RU" dirty="0" smtClean="0"/>
              <a:t>происходит определённое "событие". Слушатель реагирует на возникновение события и позволяет выполнять код в ответ на него.</a:t>
            </a:r>
            <a:endParaRPr lang="ru-RU" dirty="0"/>
          </a:p>
          <a:p>
            <a:pPr algn="just"/>
            <a:r>
              <a:rPr lang="ru-RU" dirty="0" smtClean="0"/>
              <a:t>	Слушатель у JButton это объект типа </a:t>
            </a:r>
            <a:r>
              <a:rPr lang="ru-RU" dirty="0"/>
              <a:t>ActionListener. </a:t>
            </a:r>
            <a:r>
              <a:rPr lang="ru-RU" dirty="0" smtClean="0"/>
              <a:t>Он может работать(слушать) с кнопками, текстовыми полями и пунктами меню.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9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dirty="0" smtClean="0"/>
              <a:t>Библиотека </a:t>
            </a:r>
            <a:r>
              <a:rPr lang="en-US" sz="2400" dirty="0" smtClean="0"/>
              <a:t>Swing</a:t>
            </a:r>
            <a:endParaRPr lang="en-US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05353" y="3816151"/>
            <a:ext cx="7650162" cy="13805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btnNewButton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.addActionListener(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ActionListener()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actionPerformed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ActionEvent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// or double click on button</a:t>
            </a:r>
            <a:endParaRPr lang="en-US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});</a:t>
            </a: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53" y="670646"/>
            <a:ext cx="4953255" cy="29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4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dirty="0" smtClean="0"/>
              <a:t>Библиотека </a:t>
            </a:r>
            <a:r>
              <a:rPr lang="en-US" sz="2400" dirty="0" smtClean="0"/>
              <a:t>Swing</a:t>
            </a:r>
            <a:endParaRPr lang="en-US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11" y="670646"/>
            <a:ext cx="2938955" cy="26871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04" y="670646"/>
            <a:ext cx="1555830" cy="1244664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81011" y="3676583"/>
            <a:ext cx="7651889" cy="16004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>
              <a:lnSpc>
                <a:spcPct val="100000"/>
              </a:lnSpc>
              <a:buClrTx/>
              <a:buSzTx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BED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button1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.addActionListener(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F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D9E5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D9E5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D9E5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actionPerformed(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F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ActionEvent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BFA4A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ru-RU" altLang="ru-RU" sz="1400">
                <a:solidFill>
                  <a:srgbClr val="00E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 here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1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dirty="0" smtClean="0"/>
              <a:t>Библиотека </a:t>
            </a:r>
            <a:r>
              <a:rPr lang="en-US" sz="2400" dirty="0" smtClean="0"/>
              <a:t>Swing</a:t>
            </a:r>
            <a:endParaRPr lang="en-US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44721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197D9"/>
                </a:solidFill>
                <a:latin typeface="Consolas" panose="020B0609020204030204" pitchFamily="49" charset="0"/>
              </a:rPr>
              <a:t>ActionListener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listener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ActionListener() {</a:t>
            </a:r>
          </a:p>
          <a:p>
            <a:r>
              <a:rPr lang="ru-RU" smtClean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FFFF"/>
                </a:solidFill>
                <a:latin typeface="Consolas" panose="020B0609020204030204" pitchFamily="49" charset="0"/>
              </a:rPr>
              <a:t>@</a:t>
            </a:r>
            <a:r>
              <a:rPr lang="en-US">
                <a:solidFill>
                  <a:srgbClr val="FFFFFF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actionPerformed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ActionEvent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Object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source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.getSource();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source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==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redButton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redScoreAmount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redScoreAmount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redScore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.setText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""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redScoreAmount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}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source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==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blueButton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blueScoreAmount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blueScoreAmount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blueScore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.setText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""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blueScoreAmount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}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source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==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resetButton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redScoreAmount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blueScoreAmount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redScore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.setText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""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redScoreAmount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blueScore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.setText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""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blueScoreAmount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		}}</a:t>
            </a:r>
            <a:endParaRPr lang="en-US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2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dirty="0" smtClean="0"/>
              <a:t>Библиотека </a:t>
            </a:r>
            <a:r>
              <a:rPr lang="en-US" sz="2400" dirty="0" smtClean="0"/>
              <a:t>Swing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863823"/>
            <a:ext cx="7650162" cy="865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redButton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.addActionListener(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listener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blueButton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.addActionListener(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listener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resetButton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.addActionListener(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listener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947" y="1922237"/>
            <a:ext cx="412169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6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sp>
        <p:nvSpPr>
          <p:cNvPr id="5" name="Прямоугольник 4"/>
          <p:cNvSpPr/>
          <p:nvPr/>
        </p:nvSpPr>
        <p:spPr>
          <a:xfrm>
            <a:off x="1582738" y="670646"/>
            <a:ext cx="7650162" cy="13805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toggleButton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>
                <a:solidFill>
                  <a:srgbClr val="D0D0D0"/>
                </a:solidFill>
                <a:latin typeface="Consolas" panose="020B0609020204030204" pitchFamily="49" charset="0"/>
              </a:rPr>
              <a:t>JToggleButton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"Off"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toggleButton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.setLocation(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75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toggleButton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.setSize(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100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100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toggleButton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.addItemListener(</a:t>
            </a:r>
            <a:r>
              <a:rPr lang="en-US" u="sng">
                <a:solidFill>
                  <a:srgbClr val="EFC090"/>
                </a:solidFill>
                <a:latin typeface="Consolas" panose="020B0609020204030204" pitchFamily="49" charset="0"/>
              </a:rPr>
              <a:t>itemListener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EFC09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thePanel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.add(</a:t>
            </a:r>
            <a:r>
              <a:rPr lang="en-US">
                <a:solidFill>
                  <a:srgbClr val="EFC09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toggleButton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582738" y="2159967"/>
            <a:ext cx="7650162" cy="2926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197D9"/>
                </a:solidFill>
                <a:latin typeface="Consolas" panose="020B0609020204030204" pitchFamily="49" charset="0"/>
              </a:rPr>
              <a:t>ItemListener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itemListener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ItemListener()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itemStateChanged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ItemEvent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.getStateChange() ==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ItemEvent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SELECTED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toggleButton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.setText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"On!"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thePanel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.setBackground(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Color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EFC090"/>
                </a:solidFill>
                <a:latin typeface="Consolas" panose="020B0609020204030204" pitchFamily="49" charset="0"/>
              </a:rPr>
              <a:t>green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}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toggleButton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.setText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"Off"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thePanel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.setBackground(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Color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EFC090"/>
                </a:solidFill>
                <a:latin typeface="Consolas" panose="020B0609020204030204" pitchFamily="49" charset="0"/>
              </a:rPr>
              <a:t>red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};</a:t>
            </a: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331" y="4320207"/>
            <a:ext cx="2731346" cy="195551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870" y="4334651"/>
            <a:ext cx="2606268" cy="193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4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	Текстовые поля(</a:t>
            </a:r>
            <a:r>
              <a:rPr lang="en-US" b="1" smtClean="0"/>
              <a:t>JTextField</a:t>
            </a:r>
            <a:r>
              <a:rPr lang="ru-RU" smtClean="0"/>
              <a:t>) позволяют </a:t>
            </a:r>
            <a:r>
              <a:rPr lang="ru-RU"/>
              <a:t>пользователю вводить текст в вашу </a:t>
            </a:r>
            <a:r>
              <a:rPr lang="ru-RU" smtClean="0"/>
              <a:t>программу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78186" y="1367879"/>
            <a:ext cx="7654713" cy="44721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usernameField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JTextField(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8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usernameField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.setLocation(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usernameField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.setSize(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100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30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panelForTextFields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usernameField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loginField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JTextField(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8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loginField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.setLocation(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40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loginField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.setSize(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100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30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panelForTextFields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loginField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usernameField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.getText().trim().compareTo(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Вася</a:t>
            </a:r>
            <a:r>
              <a:rPr lang="ru-RU" b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)==</a:t>
            </a:r>
            <a:r>
              <a:rPr lang="ru-RU" b="1" smtClean="0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userLabel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.setForeground(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Color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EFC090"/>
                </a:solidFill>
                <a:latin typeface="Consolas" panose="020B0609020204030204" pitchFamily="49" charset="0"/>
              </a:rPr>
              <a:t>green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 	userLabel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.setText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Верно!"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}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	userLabel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.setForeground(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Color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EFC090"/>
                </a:solidFill>
                <a:latin typeface="Consolas" panose="020B0609020204030204" pitchFamily="49" charset="0"/>
              </a:rPr>
              <a:t>red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	userLabel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.setText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Неверно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!"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);}</a:t>
            </a:r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dirty="0" smtClean="0"/>
              <a:t>Библиотека </a:t>
            </a:r>
            <a:r>
              <a:rPr lang="en-US" sz="2400" dirty="0" smtClean="0"/>
              <a:t>Swing</a:t>
            </a:r>
            <a:endParaRPr lang="en-US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55" y="705668"/>
            <a:ext cx="3810196" cy="313071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47" y="1007839"/>
            <a:ext cx="4369025" cy="36831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75" y="3384103"/>
            <a:ext cx="4502977" cy="280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	Текстовые поля(</a:t>
            </a:r>
            <a:r>
              <a:rPr lang="en-US" b="1" smtClean="0"/>
              <a:t>JTextField</a:t>
            </a:r>
            <a:r>
              <a:rPr lang="ru-RU" smtClean="0"/>
              <a:t>) позволяют </a:t>
            </a:r>
            <a:r>
              <a:rPr lang="ru-RU"/>
              <a:t>пользователю вводить текст в вашу </a:t>
            </a:r>
            <a:r>
              <a:rPr lang="ru-RU" smtClean="0"/>
              <a:t>программу</a:t>
            </a:r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24" y="1293189"/>
            <a:ext cx="7450064" cy="21408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24" y="3744143"/>
            <a:ext cx="744320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5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	Специальное текстовое поле (</a:t>
            </a:r>
            <a:r>
              <a:rPr lang="en-US" b="1" smtClean="0"/>
              <a:t>JPasswordField</a:t>
            </a:r>
            <a:r>
              <a:rPr lang="ru-RU" smtClean="0"/>
              <a:t>) позволяет </a:t>
            </a:r>
            <a:r>
              <a:rPr lang="ru-RU"/>
              <a:t>пользователю вводить </a:t>
            </a:r>
            <a:r>
              <a:rPr lang="ru-RU" smtClean="0"/>
              <a:t>пароль без отображения на экране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313876"/>
            <a:ext cx="7650162" cy="3699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loginField2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JPasswordField(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8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loginField2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.setEchoChar(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'+'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panelForTextFields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loginField2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char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answer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{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'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П'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'у'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'п'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'к'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'и'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'н'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char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input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loginField2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.getPassword();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Arrays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equals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input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answer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passLabel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.setForeground(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Color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EFC090"/>
                </a:solidFill>
                <a:latin typeface="Consolas" panose="020B0609020204030204" pitchFamily="49" charset="0"/>
              </a:rPr>
              <a:t>green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passLabel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.setText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Верно!"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clear password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for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i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&lt;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input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length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ru-RU" smtClean="0">
                <a:solidFill>
                  <a:srgbClr val="79ABFF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input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 = 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' '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3" y="4453272"/>
            <a:ext cx="6912768" cy="195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9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1295871"/>
            <a:ext cx="7650162" cy="2926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redCB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JCheckBox(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"Red"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redCB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.setSelected(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true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checkBoxPanel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redCB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mtClean="0">
              <a:solidFill>
                <a:srgbClr val="EFC09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blueCB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JCheckBox(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"Blue"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79ABFF"/>
                </a:solidFill>
                <a:latin typeface="Consolas" panose="020B0609020204030204" pitchFamily="49" charset="0"/>
              </a:rPr>
              <a:t>…</a:t>
            </a:r>
            <a:endParaRPr lang="ru-RU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redBox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createSquareJPanel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Color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red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blueBox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createSquareJPanel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Color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blue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…</a:t>
            </a:r>
            <a:endParaRPr lang="en-US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blueBox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.setVisible(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false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575791"/>
            <a:ext cx="7650162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	Переключатель(чекбокс, флажок) </a:t>
            </a:r>
            <a:r>
              <a:rPr lang="en-US" b="1" smtClean="0"/>
              <a:t>JCheckBox</a:t>
            </a:r>
            <a:r>
              <a:rPr lang="ru-RU" smtClean="0"/>
              <a:t> -</a:t>
            </a:r>
            <a:r>
              <a:rPr lang="en-US"/>
              <a:t> </a:t>
            </a:r>
            <a:r>
              <a:rPr lang="ru-RU" smtClean="0"/>
              <a:t>виджет</a:t>
            </a:r>
            <a:r>
              <a:rPr lang="ru-RU"/>
              <a:t>, который позволяет </a:t>
            </a:r>
            <a:r>
              <a:rPr lang="ru-RU" smtClean="0"/>
              <a:t>выбрать(отметить) элемент</a:t>
            </a:r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4104183"/>
            <a:ext cx="7747211" cy="20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0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79940" y="670984"/>
            <a:ext cx="7652960" cy="112287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redCB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.addItemListener(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itemListener2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blueCB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.addItemListener(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itemListener2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</a:p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79940" y="1871935"/>
            <a:ext cx="7652960" cy="2926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197D9"/>
                </a:solidFill>
                <a:latin typeface="Consolas" panose="020B0609020204030204" pitchFamily="49" charset="0"/>
              </a:rPr>
              <a:t>ItemListener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itemListener2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ItemListener()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itemStateChanged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ItemEvent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boolean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visible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false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.getStateChange() ==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ItemEvent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DESELECTED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mtClean="0">
                <a:solidFill>
                  <a:srgbClr val="79ABFF"/>
                </a:solidFill>
                <a:latin typeface="Consolas" panose="020B0609020204030204" pitchFamily="49" charset="0"/>
              </a:rPr>
              <a:t>				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visible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false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else</a:t>
            </a:r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visible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true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.getItemSelectable() ==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redCB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redBox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.setVisible(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visible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}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.getItemSelectable() ==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blueCB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blueBox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.setVisible(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visible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27" y="4536231"/>
            <a:ext cx="7015786" cy="201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9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49280"/>
            <a:ext cx="7650162" cy="86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Поле </a:t>
            </a:r>
            <a:r>
              <a:rPr lang="ru-RU" dirty="0"/>
              <a:t>со </a:t>
            </a:r>
            <a:r>
              <a:rPr lang="ru-RU" dirty="0" smtClean="0"/>
              <a:t>списком(</a:t>
            </a:r>
            <a:r>
              <a:rPr lang="en-US" b="1" dirty="0" smtClean="0"/>
              <a:t>JComboBox</a:t>
            </a:r>
            <a:r>
              <a:rPr lang="ru-RU" dirty="0" smtClean="0"/>
              <a:t>) </a:t>
            </a:r>
            <a:r>
              <a:rPr lang="ru-RU" dirty="0"/>
              <a:t>является очень удобным </a:t>
            </a:r>
            <a:r>
              <a:rPr lang="ru-RU" dirty="0" smtClean="0"/>
              <a:t> раскрывающимся списком, </a:t>
            </a:r>
            <a:r>
              <a:rPr lang="ru-RU" dirty="0"/>
              <a:t>которое позволяет выбрать один вариант из </a:t>
            </a:r>
            <a:r>
              <a:rPr lang="ru-RU" dirty="0" smtClean="0"/>
              <a:t>списка. </a:t>
            </a:r>
            <a:r>
              <a:rPr lang="ru-RU" dirty="0" err="1" smtClean="0"/>
              <a:t>JComboBox</a:t>
            </a:r>
            <a:r>
              <a:rPr lang="ru-RU" dirty="0" smtClean="0"/>
              <a:t> </a:t>
            </a:r>
            <a:r>
              <a:rPr lang="ru-RU" dirty="0"/>
              <a:t>использует </a:t>
            </a:r>
            <a:r>
              <a:rPr lang="ru-RU" dirty="0" err="1" smtClean="0"/>
              <a:t>ActionListener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99407" y="1498944"/>
            <a:ext cx="7416824" cy="42144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colors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 = {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Красный</a:t>
            </a:r>
            <a:r>
              <a:rPr lang="ru-RU" b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  <a:r>
              <a:rPr lang="ru-RU" b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Синий</a:t>
            </a:r>
            <a:r>
              <a:rPr lang="ru-RU" b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  <a:r>
              <a:rPr lang="ru-RU" b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Зелёный</a:t>
            </a:r>
            <a:r>
              <a:rPr lang="ru-RU" b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  <a:r>
              <a:rPr lang="ru-RU" b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Желтый"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};</a:t>
            </a:r>
            <a:endParaRPr lang="ru-RU"/>
          </a:p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colorChooser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JComboBox(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colors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colorChooser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.setSelectedIndex(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colorChooser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.addActionListener(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listener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temp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colorChooser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.getSelectedIndex();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switch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temp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case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redBox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.setVisible(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true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blueBox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.setVisible(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false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greenBox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.setVisible(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false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yellowBox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.setVisible(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false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break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case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redBox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.setVisible(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false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blueBox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.setVisible(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true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en-US" b="1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49280"/>
            <a:ext cx="7650162" cy="86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	Поле </a:t>
            </a:r>
            <a:r>
              <a:rPr lang="ru-RU"/>
              <a:t>со </a:t>
            </a:r>
            <a:r>
              <a:rPr lang="ru-RU" smtClean="0"/>
              <a:t>списком(</a:t>
            </a:r>
            <a:r>
              <a:rPr lang="en-US" b="1" smtClean="0"/>
              <a:t>JComboBox</a:t>
            </a:r>
            <a:r>
              <a:rPr lang="ru-RU" smtClean="0"/>
              <a:t>) </a:t>
            </a:r>
            <a:r>
              <a:rPr lang="ru-RU"/>
              <a:t>является очень удобным </a:t>
            </a:r>
            <a:r>
              <a:rPr lang="ru-RU" smtClean="0"/>
              <a:t> раскрывающимся списком, </a:t>
            </a:r>
            <a:r>
              <a:rPr lang="ru-RU"/>
              <a:t>которое позволяет выбрать один вариант из </a:t>
            </a:r>
            <a:r>
              <a:rPr lang="ru-RU" smtClean="0"/>
              <a:t>списка. JComboBox </a:t>
            </a:r>
            <a:r>
              <a:rPr lang="ru-RU"/>
              <a:t>использует </a:t>
            </a:r>
            <a:r>
              <a:rPr lang="ru-RU" smtClean="0"/>
              <a:t>ActionListener.</a:t>
            </a:r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451" y="1583903"/>
            <a:ext cx="7410736" cy="21097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047" y="3722543"/>
            <a:ext cx="7375140" cy="236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86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	Радио кнопки (кнопки с единичным выбором, </a:t>
            </a:r>
            <a:r>
              <a:rPr lang="en-US" b="1" smtClean="0"/>
              <a:t>JRadioButton</a:t>
            </a:r>
            <a:r>
              <a:rPr lang="ru-RU" smtClean="0"/>
              <a:t>) – элемент интерфейса, позволяющий выбрать один вариант из нескольких.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560496"/>
            <a:ext cx="7650162" cy="24110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names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 = {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"LEADING"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"CENTER"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"TRAILING"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leadingButton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JRadioButton(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names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leadingButton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.addActionListener(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listener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leadingButton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.setSelected(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true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centerButton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JRadioButton(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names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centerButton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.addActionListener(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listener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trailingButton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JRadioButton(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names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trailingButton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.addActionListener(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listener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9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81959"/>
            <a:ext cx="7650162" cy="498739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ButtonGroup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btnGroup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ButtonGroup();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btnGroup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leadingButton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btnGroup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centerButton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btnGroup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trailingButton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  <a:endParaRPr lang="en-US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buttonPanel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buttonPanel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leadingButton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buttonPanel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centerButton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buttonPanel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trailingButton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thePanel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bottomPanel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source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==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leadingButton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cardLayout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.show(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cardPanel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names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}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source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==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centerButton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cardLayout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.show(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cardPanel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names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}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source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==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trailingButton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cardLayout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.show(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cardPanel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names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10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11" y="701205"/>
            <a:ext cx="6736856" cy="28803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51" y="3456111"/>
            <a:ext cx="6621972" cy="277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4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dirty="0" smtClean="0"/>
              <a:t>Библиотека </a:t>
            </a:r>
            <a:r>
              <a:rPr lang="en-US" sz="2400" dirty="0" smtClean="0"/>
              <a:t>Swing</a:t>
            </a:r>
            <a:endParaRPr lang="en-US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81654" y="670646"/>
            <a:ext cx="7651245" cy="86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	</a:t>
            </a:r>
            <a:r>
              <a:rPr lang="ru-RU" dirty="0" smtClean="0"/>
              <a:t>Список (</a:t>
            </a:r>
            <a:r>
              <a:rPr lang="ru-RU" b="1" dirty="0" smtClean="0"/>
              <a:t>JList</a:t>
            </a:r>
            <a:r>
              <a:rPr lang="ru-RU" dirty="0" smtClean="0"/>
              <a:t>) отображает элементы в виде списка с возможностью выбора.	JList </a:t>
            </a:r>
            <a:r>
              <a:rPr lang="ru-RU" dirty="0"/>
              <a:t>использует </a:t>
            </a:r>
            <a:r>
              <a:rPr lang="ru-RU" dirty="0" smtClean="0"/>
              <a:t>слушатель </a:t>
            </a:r>
            <a:r>
              <a:rPr lang="en-US" dirty="0" smtClean="0"/>
              <a:t>ListSelectionListener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84610" y="1655911"/>
            <a:ext cx="7648289" cy="26686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dirty="0" err="1" smtClean="0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 b="1">
                <a:solidFill>
                  <a:srgbClr val="BED6FF"/>
                </a:solidFill>
                <a:latin typeface="Consolas" panose="020B0609020204030204" pitchFamily="49" charset="0"/>
              </a:rPr>
              <a:t>names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[] = {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"Красный</a:t>
            </a:r>
            <a:r>
              <a:rPr lang="ru-RU" b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  <a:r>
              <a:rPr lang="ru-RU" b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Синий</a:t>
            </a:r>
            <a:r>
              <a:rPr lang="ru-RU" b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  <a:r>
              <a:rPr lang="ru-RU" b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Зелёный</a:t>
            </a:r>
            <a:r>
              <a:rPr lang="ru-RU" b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  <a:r>
              <a:rPr lang="ru-RU" b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Оранжевый"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"Желтый</a:t>
            </a:r>
            <a:r>
              <a:rPr lang="ru-RU" b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Розовый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Циановый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Серый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Черный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Пурпурный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        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boxes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JList(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names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boxes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.setVisibleRowCount(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boxes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.setFixedCellHeight(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20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boxes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.setFixedCellWidth(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140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boxes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.setSelectionMode(</a:t>
            </a:r>
            <a:r>
              <a:rPr lang="en-US">
                <a:solidFill>
                  <a:srgbClr val="D197D9"/>
                </a:solidFill>
                <a:latin typeface="Consolas" panose="020B0609020204030204" pitchFamily="49" charset="0"/>
              </a:rPr>
              <a:t>ListSelectionModel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SINGLE_SELECTION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boxes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.addListSelectionListener(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listListener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05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dirty="0" smtClean="0"/>
              <a:t>Библиотека </a:t>
            </a:r>
            <a:r>
              <a:rPr lang="en-US" sz="2400" dirty="0" smtClean="0"/>
              <a:t>Swing</a:t>
            </a:r>
            <a:endParaRPr lang="en-US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864824"/>
            <a:ext cx="2559050" cy="17018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88" y="3024063"/>
            <a:ext cx="2520950" cy="27495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38" y="864824"/>
            <a:ext cx="1943100" cy="50990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38" y="864824"/>
            <a:ext cx="3546821" cy="243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6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606826" y="670646"/>
            <a:ext cx="7626074" cy="42144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D197D9"/>
                </a:solidFill>
                <a:latin typeface="Consolas" panose="020B0609020204030204" pitchFamily="49" charset="0"/>
              </a:rPr>
              <a:t>ListSelectionListener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listListener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ListSelectionListener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ru-RU" smtClean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valueChanged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ListSelectionEvent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.getValueIsAdjusting() ==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false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.getSource() ==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boxes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		</a:t>
            </a:r>
            <a:r>
              <a:rPr lang="nn-NO" b="1" smtClean="0">
                <a:solidFill>
                  <a:srgbClr val="00D0D0"/>
                </a:solidFill>
                <a:latin typeface="Consolas" panose="020B0609020204030204" pitchFamily="49" charset="0"/>
              </a:rPr>
              <a:t>for</a:t>
            </a:r>
            <a:r>
              <a:rPr lang="nn-NO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nn-NO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nn-NO" b="1">
                <a:solidFill>
                  <a:srgbClr val="BED6FF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nn-NO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nn-NO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&lt; </a:t>
            </a:r>
            <a:r>
              <a:rPr lang="nn-NO" b="1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nn-NO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	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==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boxes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.getSelectedIndex()) {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		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boxArray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].setVisible(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true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		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}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		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boxArray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].setVisible(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false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		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		}	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4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79" y="670646"/>
            <a:ext cx="7234724" cy="30803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87" y="3168079"/>
            <a:ext cx="7056784" cy="30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6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47852"/>
            <a:ext cx="7650162" cy="1638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SINGLE_SELECTION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- </a:t>
            </a:r>
            <a:r>
              <a:rPr lang="ru-RU">
                <a:solidFill>
                  <a:srgbClr val="000000"/>
                </a:solidFill>
                <a:latin typeface="Arial" panose="020B0604020202020204" pitchFamily="34" charset="0"/>
              </a:rPr>
              <a:t>позволяет выбрать только один элемент в списке </a:t>
            </a: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SINGLE_INTERVAL_SELECTION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ru-RU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mtClean="0">
                <a:solidFill>
                  <a:srgbClr val="000000"/>
                </a:solidFill>
                <a:latin typeface="Arial" panose="020B0604020202020204" pitchFamily="34" charset="0"/>
              </a:rPr>
              <a:t>- позволяет </a:t>
            </a:r>
            <a:r>
              <a:rPr lang="ru-RU">
                <a:solidFill>
                  <a:srgbClr val="000000"/>
                </a:solidFill>
                <a:latin typeface="Arial" panose="020B0604020202020204" pitchFamily="34" charset="0"/>
              </a:rPr>
              <a:t>выбрать более чем один </a:t>
            </a:r>
            <a:r>
              <a:rPr lang="ru-RU" smtClean="0">
                <a:solidFill>
                  <a:srgbClr val="000000"/>
                </a:solidFill>
                <a:latin typeface="Arial" panose="020B0604020202020204" pitchFamily="34" charset="0"/>
              </a:rPr>
              <a:t>пункт если </a:t>
            </a:r>
            <a:r>
              <a:rPr lang="ru-RU">
                <a:solidFill>
                  <a:srgbClr val="000000"/>
                </a:solidFill>
                <a:latin typeface="Arial" panose="020B0604020202020204" pitchFamily="34" charset="0"/>
              </a:rPr>
              <a:t>они находятся рядом </a:t>
            </a:r>
            <a:r>
              <a:rPr lang="ru-RU" smtClean="0">
                <a:solidFill>
                  <a:srgbClr val="000000"/>
                </a:solidFill>
                <a:latin typeface="Arial" panose="020B0604020202020204" pitchFamily="34" charset="0"/>
              </a:rPr>
              <a:t>в списке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(Shift + Mouse)</a:t>
            </a:r>
            <a:r>
              <a:rPr lang="ru-RU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MULTIPLE_INTERVAL_SELECTION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- </a:t>
            </a:r>
            <a:r>
              <a:rPr lang="ru-RU">
                <a:solidFill>
                  <a:srgbClr val="000000"/>
                </a:solidFill>
                <a:latin typeface="Arial" panose="020B0604020202020204" pitchFamily="34" charset="0"/>
              </a:rPr>
              <a:t>позволяет выбрать </a:t>
            </a:r>
            <a:r>
              <a:rPr lang="ru-RU" smtClean="0">
                <a:solidFill>
                  <a:srgbClr val="000000"/>
                </a:solidFill>
                <a:latin typeface="Arial" panose="020B0604020202020204" pitchFamily="34" charset="0"/>
              </a:rPr>
              <a:t>несколько элементов(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Ctrl + Mouse</a:t>
            </a:r>
            <a:r>
              <a:rPr lang="ru-RU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14618" y="2285993"/>
            <a:ext cx="7618281" cy="6076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boxes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.setSelectionMode</a:t>
            </a:r>
            <a:endParaRPr lang="ru-RU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D197D9"/>
                </a:solidFill>
                <a:latin typeface="Consolas" panose="020B0609020204030204" pitchFamily="49" charset="0"/>
              </a:rPr>
              <a:t>ListSelectionModel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EFC090"/>
                </a:solidFill>
                <a:latin typeface="Consolas" panose="020B0609020204030204" pitchFamily="49" charset="0"/>
              </a:rPr>
              <a:t>MULTIPLE_INTERVAL_SELECTION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608539" y="2901155"/>
            <a:ext cx="7624359" cy="26686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valueChanged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ListSelectionEvent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.getValueIsAdjusting() ==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false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.getSource() ==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boxes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fromindex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boxes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.getSelectedIndices();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nn-NO" b="1" smtClean="0">
                <a:solidFill>
                  <a:srgbClr val="00D0D0"/>
                </a:solidFill>
                <a:latin typeface="Consolas" panose="020B0609020204030204" pitchFamily="49" charset="0"/>
              </a:rPr>
              <a:t>for</a:t>
            </a:r>
            <a:r>
              <a:rPr lang="nn-NO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nn-NO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nn-NO" b="1">
                <a:solidFill>
                  <a:srgbClr val="BED6FF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nn-NO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nn-NO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&lt; </a:t>
            </a:r>
            <a:r>
              <a:rPr lang="nn-NO" b="1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nn-NO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boxArray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].setVisible(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false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for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i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&lt;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fromindex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length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boxArray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fromindex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]].setVisible(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true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}}}}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5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47852"/>
            <a:ext cx="7650162" cy="1638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SINGLE_SELECTION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- </a:t>
            </a:r>
            <a:r>
              <a:rPr lang="ru-RU">
                <a:solidFill>
                  <a:srgbClr val="000000"/>
                </a:solidFill>
                <a:latin typeface="Arial" panose="020B0604020202020204" pitchFamily="34" charset="0"/>
              </a:rPr>
              <a:t>позволяет выбрать только один элемент в списке </a:t>
            </a: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SINGLE_INTERVAL_SELECTION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ru-RU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mtClean="0">
                <a:solidFill>
                  <a:srgbClr val="000000"/>
                </a:solidFill>
                <a:latin typeface="Arial" panose="020B0604020202020204" pitchFamily="34" charset="0"/>
              </a:rPr>
              <a:t>- позволяет </a:t>
            </a:r>
            <a:r>
              <a:rPr lang="ru-RU">
                <a:solidFill>
                  <a:srgbClr val="000000"/>
                </a:solidFill>
                <a:latin typeface="Arial" panose="020B0604020202020204" pitchFamily="34" charset="0"/>
              </a:rPr>
              <a:t>выбрать более чем один </a:t>
            </a:r>
            <a:r>
              <a:rPr lang="ru-RU" smtClean="0">
                <a:solidFill>
                  <a:srgbClr val="000000"/>
                </a:solidFill>
                <a:latin typeface="Arial" panose="020B0604020202020204" pitchFamily="34" charset="0"/>
              </a:rPr>
              <a:t>пункт если </a:t>
            </a:r>
            <a:r>
              <a:rPr lang="ru-RU">
                <a:solidFill>
                  <a:srgbClr val="000000"/>
                </a:solidFill>
                <a:latin typeface="Arial" panose="020B0604020202020204" pitchFamily="34" charset="0"/>
              </a:rPr>
              <a:t>они находятся рядом </a:t>
            </a:r>
            <a:r>
              <a:rPr lang="ru-RU" smtClean="0">
                <a:solidFill>
                  <a:srgbClr val="000000"/>
                </a:solidFill>
                <a:latin typeface="Arial" panose="020B0604020202020204" pitchFamily="34" charset="0"/>
              </a:rPr>
              <a:t>в списке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 (Shift + Mouse)</a:t>
            </a:r>
            <a:r>
              <a:rPr lang="ru-RU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MULTIPLE_INTERVAL_SELECTION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- </a:t>
            </a:r>
            <a:r>
              <a:rPr lang="ru-RU">
                <a:solidFill>
                  <a:srgbClr val="000000"/>
                </a:solidFill>
                <a:latin typeface="Arial" panose="020B0604020202020204" pitchFamily="34" charset="0"/>
              </a:rPr>
              <a:t>позволяет выбрать </a:t>
            </a:r>
            <a:r>
              <a:rPr lang="ru-RU" smtClean="0">
                <a:solidFill>
                  <a:srgbClr val="000000"/>
                </a:solidFill>
                <a:latin typeface="Arial" panose="020B0604020202020204" pitchFamily="34" charset="0"/>
              </a:rPr>
              <a:t>несколько элементов(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Ctrl + Mouse</a:t>
            </a:r>
            <a:r>
              <a:rPr lang="ru-RU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20" y="2752381"/>
            <a:ext cx="7606358" cy="23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5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dirty="0" smtClean="0"/>
              <a:t>Библиотека </a:t>
            </a:r>
            <a:r>
              <a:rPr lang="en-US" sz="2400" dirty="0" smtClean="0"/>
              <a:t>Swing</a:t>
            </a:r>
            <a:endParaRPr lang="en-US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Для добавления </a:t>
            </a:r>
            <a:r>
              <a:rPr lang="ru-RU" dirty="0"/>
              <a:t>и </a:t>
            </a:r>
            <a:r>
              <a:rPr lang="ru-RU" dirty="0" smtClean="0"/>
              <a:t>удаления элементов </a:t>
            </a:r>
            <a:r>
              <a:rPr lang="ru-RU" dirty="0"/>
              <a:t>из </a:t>
            </a:r>
            <a:r>
              <a:rPr lang="ru-RU" dirty="0" smtClean="0"/>
              <a:t>списка можно воспользоваться объектом </a:t>
            </a:r>
            <a:r>
              <a:rPr lang="ru-RU" b="1" dirty="0" err="1" smtClean="0"/>
              <a:t>ListModel</a:t>
            </a:r>
            <a:endParaRPr lang="ru-RU" b="1"/>
          </a:p>
        </p:txBody>
      </p:sp>
      <p:sp>
        <p:nvSpPr>
          <p:cNvPr id="4" name="Прямоугольник 3"/>
          <p:cNvSpPr/>
          <p:nvPr/>
        </p:nvSpPr>
        <p:spPr>
          <a:xfrm>
            <a:off x="1580226" y="1439887"/>
            <a:ext cx="7652674" cy="31839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FF808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DefaultListModel</a:t>
            </a:r>
            <a:r>
              <a:rPr lang="en-US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shopping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DefaultListModel();</a:t>
            </a:r>
          </a:p>
          <a:p>
            <a:r>
              <a:rPr lang="en-US" smtClean="0">
                <a:solidFill>
                  <a:srgbClr val="FF808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DefaultListModel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items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DefaultListModel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  <a:endParaRPr lang="ru-RU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i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&lt;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shoppingItems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length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shopping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.addElement(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shoppingItems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itemList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JList(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shopping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mtClean="0">
              <a:solidFill>
                <a:srgbClr val="EFC09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itemList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.setSelectionMode</a:t>
            </a:r>
            <a:endParaRPr lang="ru-RU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D197D9"/>
                </a:solidFill>
                <a:latin typeface="Consolas" panose="020B0609020204030204" pitchFamily="49" charset="0"/>
              </a:rPr>
              <a:t>ListSelectionModel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EFC090"/>
                </a:solidFill>
                <a:latin typeface="Consolas" panose="020B0609020204030204" pitchFamily="49" charset="0"/>
              </a:rPr>
              <a:t>MULTIPLE_INTERVAL_SELECTION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endParaRPr lang="ru-RU"/>
          </a:p>
          <a:p>
            <a:endParaRPr lang="en-US" b="1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618372" y="670646"/>
            <a:ext cx="7614527" cy="21534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.getSource() ==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buttonin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fromindex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itemList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.getSelectedIndices();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Object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from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itemList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FFFFFF"/>
                </a:solidFill>
                <a:latin typeface="Consolas" panose="020B0609020204030204" pitchFamily="49" charset="0"/>
              </a:rPr>
              <a:t>getSelectedValues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nn-NO" b="1" smtClean="0">
                <a:solidFill>
                  <a:srgbClr val="00D0D0"/>
                </a:solidFill>
                <a:latin typeface="Consolas" panose="020B0609020204030204" pitchFamily="49" charset="0"/>
              </a:rPr>
              <a:t>for</a:t>
            </a:r>
            <a:r>
              <a:rPr lang="nn-NO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nn-NO" b="1" smtClean="0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nn-NO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nn-NO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nn-NO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&lt; </a:t>
            </a:r>
            <a:r>
              <a:rPr lang="nn-NO" b="1">
                <a:solidFill>
                  <a:srgbClr val="79ABFF"/>
                </a:solidFill>
                <a:latin typeface="Consolas" panose="020B0609020204030204" pitchFamily="49" charset="0"/>
              </a:rPr>
              <a:t>from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nn-NO" b="1">
                <a:solidFill>
                  <a:srgbClr val="BED6FF"/>
                </a:solidFill>
                <a:latin typeface="Consolas" panose="020B0609020204030204" pitchFamily="49" charset="0"/>
              </a:rPr>
              <a:t>length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nn-NO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nn-NO" b="1" smtClean="0">
                <a:solidFill>
                  <a:srgbClr val="D0D0D0"/>
                </a:solidFill>
                <a:latin typeface="Consolas" panose="020B0609020204030204" pitchFamily="49" charset="0"/>
              </a:rPr>
              <a:t>++)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items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.addElement(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from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]);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for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= 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fromindex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length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-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&gt;=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-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-)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shopping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.remove(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fromindex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]);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9" y="3096071"/>
            <a:ext cx="7765172" cy="286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9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dirty="0" smtClean="0"/>
              <a:t>Библиотека </a:t>
            </a:r>
            <a:r>
              <a:rPr lang="en-US" sz="2400" dirty="0" smtClean="0"/>
              <a:t>Swing</a:t>
            </a:r>
            <a:endParaRPr lang="en-US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Область текста (</a:t>
            </a:r>
            <a:r>
              <a:rPr lang="ru-RU" b="1" dirty="0" smtClean="0"/>
              <a:t>JTextArea</a:t>
            </a:r>
            <a:r>
              <a:rPr lang="ru-RU" dirty="0" smtClean="0"/>
              <a:t>) - </a:t>
            </a:r>
            <a:r>
              <a:rPr lang="ru-RU" dirty="0"/>
              <a:t>просто большой JTextField, который может отображать </a:t>
            </a:r>
            <a:r>
              <a:rPr lang="ru-RU" dirty="0" smtClean="0"/>
              <a:t>более одной </a:t>
            </a:r>
            <a:r>
              <a:rPr lang="ru-RU" dirty="0"/>
              <a:t>строки </a:t>
            </a:r>
            <a:r>
              <a:rPr lang="ru-RU" dirty="0" smtClean="0"/>
              <a:t>текста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367879"/>
            <a:ext cx="7650162" cy="13805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EFC090"/>
                </a:solidFill>
                <a:latin typeface="Consolas" panose="020B0609020204030204" pitchFamily="49" charset="0"/>
              </a:rPr>
              <a:t>storyArea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JTextArea(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story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30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storyArea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.setEditable(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false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storyArea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.setLineWrap(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true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storyArea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.setWrapStyleWord(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true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storyArea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.setText(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story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67" y="2770425"/>
            <a:ext cx="8769545" cy="19724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27" y="4392215"/>
            <a:ext cx="8559424" cy="195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3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dirty="0" smtClean="0"/>
              <a:t>Библиотека </a:t>
            </a:r>
            <a:r>
              <a:rPr lang="en-US" sz="2400" dirty="0" smtClean="0"/>
              <a:t>Swing</a:t>
            </a:r>
            <a:endParaRPr lang="en-US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87162" y="651320"/>
            <a:ext cx="7645738" cy="112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Разделитель (</a:t>
            </a:r>
            <a:r>
              <a:rPr lang="en-US" b="1" dirty="0"/>
              <a:t>JSeparator</a:t>
            </a:r>
            <a:r>
              <a:rPr lang="en-US" dirty="0"/>
              <a:t> </a:t>
            </a:r>
            <a:r>
              <a:rPr lang="ru-RU" dirty="0" smtClean="0"/>
              <a:t>) - </a:t>
            </a:r>
            <a:r>
              <a:rPr lang="ru-RU" smtClean="0"/>
              <a:t>виджет</a:t>
            </a:r>
            <a:r>
              <a:rPr lang="ru-RU" dirty="0" smtClean="0"/>
              <a:t>, который </a:t>
            </a:r>
            <a:r>
              <a:rPr lang="ru-RU" dirty="0"/>
              <a:t>рисует линию, чтобы </a:t>
            </a:r>
            <a:r>
              <a:rPr lang="ru-RU" dirty="0" smtClean="0"/>
              <a:t>разделить другие виджеты </a:t>
            </a:r>
            <a:r>
              <a:rPr lang="ru-RU" dirty="0"/>
              <a:t>в </a:t>
            </a:r>
            <a:r>
              <a:rPr lang="ru-RU" dirty="0" smtClean="0"/>
              <a:t>разметке.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SwingConstants.VERTICAL</a:t>
            </a:r>
            <a:r>
              <a:rPr lang="ru-RU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SwingConstants.HORIZONTAL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808065"/>
            <a:ext cx="7650162" cy="112287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bottomPanel</a:t>
            </a:r>
            <a:r>
              <a:rPr lang="en-US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EFC09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storyArea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bottomPanel</a:t>
            </a:r>
            <a:r>
              <a:rPr lang="en-US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.add(</a:t>
            </a:r>
            <a:r>
              <a:rPr lang="en-US" b="1" smtClean="0">
                <a:solidFill>
                  <a:srgbClr val="0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b="1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JSeparator(</a:t>
            </a:r>
            <a:r>
              <a:rPr lang="en-US" b="1">
                <a:solidFill>
                  <a:srgbClr val="D197D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SwingConstants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VERTICAL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mtClean="0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bottomPanel</a:t>
            </a:r>
            <a:r>
              <a:rPr lang="en-US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sexPanel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bottomPanel</a:t>
            </a:r>
            <a:r>
              <a:rPr lang="en-US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.add(</a:t>
            </a:r>
            <a:r>
              <a:rPr lang="en-US" b="1" smtClean="0">
                <a:solidFill>
                  <a:srgbClr val="0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b="1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JSeparator(</a:t>
            </a:r>
            <a:r>
              <a:rPr lang="en-US" b="1">
                <a:solidFill>
                  <a:srgbClr val="D197D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SwingConstants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VERTICAL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));</a:t>
            </a:r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6" y="2988235"/>
            <a:ext cx="9351041" cy="21602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6" y="4176191"/>
            <a:ext cx="946871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0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dirty="0" smtClean="0"/>
              <a:t>Библиотека </a:t>
            </a:r>
            <a:r>
              <a:rPr lang="en-US" sz="2400" dirty="0" smtClean="0"/>
              <a:t>Swing</a:t>
            </a:r>
            <a:endParaRPr lang="en-US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1380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Область прокрутки (</a:t>
            </a:r>
            <a:r>
              <a:rPr lang="ru-RU" b="1" dirty="0" smtClean="0"/>
              <a:t>JScrollPane</a:t>
            </a:r>
            <a:r>
              <a:rPr lang="ru-RU" dirty="0" smtClean="0"/>
              <a:t>) </a:t>
            </a:r>
            <a:r>
              <a:rPr lang="ru-RU" dirty="0"/>
              <a:t>используются в разработке GUI, чтобы ограничить виджет определенного размера на </a:t>
            </a:r>
            <a:r>
              <a:rPr lang="ru-RU" dirty="0" smtClean="0"/>
              <a:t>экране и дать возможность </a:t>
            </a:r>
            <a:r>
              <a:rPr lang="ru-RU" dirty="0"/>
              <a:t>прокрутки вверх и вниз, влево и вправо, если </a:t>
            </a:r>
            <a:r>
              <a:rPr lang="ru-RU" dirty="0" smtClean="0"/>
              <a:t>размер виджет </a:t>
            </a:r>
            <a:r>
              <a:rPr lang="ru-RU" dirty="0"/>
              <a:t>становится </a:t>
            </a:r>
            <a:r>
              <a:rPr lang="ru-RU" dirty="0" smtClean="0"/>
              <a:t>больше область видимости. Обычно используется </a:t>
            </a:r>
            <a:r>
              <a:rPr lang="ru-RU" dirty="0"/>
              <a:t>в </a:t>
            </a:r>
            <a:r>
              <a:rPr lang="ru-RU" dirty="0" err="1"/>
              <a:t>JTextArea</a:t>
            </a:r>
            <a:r>
              <a:rPr lang="ru-RU"/>
              <a:t>, JTable и </a:t>
            </a:r>
            <a:r>
              <a:rPr lang="ru-RU" smtClean="0"/>
              <a:t>JList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610580" y="2051152"/>
            <a:ext cx="7622320" cy="3699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VERTICAL_SCROLLBAR_ALWAYS </a:t>
            </a:r>
            <a:r>
              <a:rPr lang="ru-RU" smtClean="0"/>
              <a:t>– всегда есть вертикальная полоса прокрутки.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VERTICAL_</a:t>
            </a:r>
            <a:r>
              <a:rPr lang="ru-RU" smtClean="0"/>
              <a:t>SCROLLBAR_AS_NEEDED </a:t>
            </a:r>
            <a:r>
              <a:rPr lang="ru-RU"/>
              <a:t>- вертикальная полоса </a:t>
            </a:r>
            <a:r>
              <a:rPr lang="ru-RU" smtClean="0"/>
              <a:t>прокрутки есть, года область видимости становится меньше показываемого элемента.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VERTICAL_SCROLLBAR_NEVER </a:t>
            </a:r>
            <a:r>
              <a:rPr lang="ru-RU"/>
              <a:t>- </a:t>
            </a:r>
            <a:r>
              <a:rPr lang="ru-RU" smtClean="0"/>
              <a:t>никогда </a:t>
            </a:r>
            <a:r>
              <a:rPr lang="ru-RU"/>
              <a:t>не </a:t>
            </a:r>
            <a:r>
              <a:rPr lang="ru-RU" smtClean="0"/>
              <a:t>отображать вертикальную полосу прокрутки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HORIZONTAL_SCROLLBAR_ALWAYS </a:t>
            </a:r>
            <a:r>
              <a:rPr lang="ru-RU"/>
              <a:t>- всегда </a:t>
            </a:r>
            <a:r>
              <a:rPr lang="ru-RU" smtClean="0"/>
              <a:t>есть горизонтальная полоса прокрутки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HORIZONTAL_SCROLLBAR</a:t>
            </a:r>
            <a:r>
              <a:rPr lang="ru-RU" smtClean="0"/>
              <a:t>_AS_NEEDED </a:t>
            </a:r>
            <a:r>
              <a:rPr lang="ru-RU"/>
              <a:t>- полоса прокрутки есть, года область видимости становится меньше показываемого </a:t>
            </a:r>
            <a:r>
              <a:rPr lang="ru-RU" smtClean="0"/>
              <a:t>элемента.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HORIZONTAL_SCROLLBAR_NEVER </a:t>
            </a:r>
            <a:r>
              <a:rPr lang="ru-RU"/>
              <a:t>- никогда не отображать </a:t>
            </a:r>
            <a:r>
              <a:rPr lang="ru-RU" smtClean="0"/>
              <a:t>горизонтальную </a:t>
            </a:r>
            <a:r>
              <a:rPr lang="ru-RU"/>
              <a:t>полосу прокрутки</a:t>
            </a:r>
          </a:p>
        </p:txBody>
      </p:sp>
    </p:spTree>
    <p:extLst>
      <p:ext uri="{BB962C8B-B14F-4D97-AF65-F5344CB8AC3E}">
        <p14:creationId xmlns:p14="http://schemas.microsoft.com/office/powerpoint/2010/main" val="61442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dirty="0" smtClean="0"/>
              <a:t>Библиотека </a:t>
            </a:r>
            <a:r>
              <a:rPr lang="en-US" sz="2400" dirty="0" smtClean="0"/>
              <a:t>Swing</a:t>
            </a:r>
            <a:endParaRPr lang="en-US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1380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Область прокрутки (</a:t>
            </a:r>
            <a:r>
              <a:rPr lang="ru-RU" b="1" dirty="0" smtClean="0"/>
              <a:t>JScrollPane</a:t>
            </a:r>
            <a:r>
              <a:rPr lang="ru-RU" dirty="0" smtClean="0"/>
              <a:t>) </a:t>
            </a:r>
            <a:r>
              <a:rPr lang="ru-RU" dirty="0"/>
              <a:t>используются в разработке GUI, чтобы ограничить виджет определенного размера на </a:t>
            </a:r>
            <a:r>
              <a:rPr lang="ru-RU" dirty="0" smtClean="0"/>
              <a:t>экране и дать возможность </a:t>
            </a:r>
            <a:r>
              <a:rPr lang="ru-RU" dirty="0"/>
              <a:t>прокрутки вверх и вниз, влево и вправо, если </a:t>
            </a:r>
            <a:r>
              <a:rPr lang="ru-RU" dirty="0" smtClean="0"/>
              <a:t>размер виджет </a:t>
            </a:r>
            <a:r>
              <a:rPr lang="ru-RU" dirty="0"/>
              <a:t>становится </a:t>
            </a:r>
            <a:r>
              <a:rPr lang="ru-RU" dirty="0" smtClean="0"/>
              <a:t>больше область видимости. Обычно используется </a:t>
            </a:r>
            <a:r>
              <a:rPr lang="ru-RU" dirty="0"/>
              <a:t>в </a:t>
            </a:r>
            <a:r>
              <a:rPr lang="ru-RU" dirty="0" err="1"/>
              <a:t>JTextArea</a:t>
            </a:r>
            <a:r>
              <a:rPr lang="ru-RU"/>
              <a:t>, JTable и </a:t>
            </a:r>
            <a:r>
              <a:rPr lang="ru-RU" smtClean="0"/>
              <a:t>JList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627" y="2018831"/>
            <a:ext cx="7028383" cy="40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8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3694" y="654216"/>
            <a:ext cx="7649206" cy="86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mtClean="0"/>
              <a:t>	</a:t>
            </a:r>
            <a:r>
              <a:rPr lang="ru-RU" smtClean="0"/>
              <a:t>Объект </a:t>
            </a:r>
            <a:r>
              <a:rPr lang="ru-RU" b="1" smtClean="0"/>
              <a:t>JFrame</a:t>
            </a:r>
            <a:r>
              <a:rPr lang="ru-RU" smtClean="0"/>
              <a:t> </a:t>
            </a:r>
            <a:r>
              <a:rPr lang="en-US" smtClean="0"/>
              <a:t>– </a:t>
            </a:r>
            <a:r>
              <a:rPr lang="ru-RU" smtClean="0"/>
              <a:t>это обект главного окна программы, на котором будут отображаться остальные компоненты, </a:t>
            </a:r>
            <a:r>
              <a:rPr lang="ru-RU"/>
              <a:t>которые вы хотите </a:t>
            </a:r>
            <a:r>
              <a:rPr lang="ru-RU" smtClean="0"/>
              <a:t>показать.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519453"/>
            <a:ext cx="7650162" cy="47297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import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>
                <a:solidFill>
                  <a:srgbClr val="D0D0D0"/>
                </a:solidFill>
                <a:latin typeface="Consolas" panose="020B0609020204030204" pitchFamily="49" charset="0"/>
              </a:rPr>
              <a:t>javax.swing.*;</a:t>
            </a:r>
            <a:endParaRPr lang="ru-RU" u="sng"/>
          </a:p>
          <a:p>
            <a:endParaRPr lang="ru-RU" b="1" smtClean="0">
              <a:solidFill>
                <a:srgbClr val="00D0D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main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Запуск создания окна в отдельном потоке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SwingUtilities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invokeLater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Runnable()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run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ru-RU" smtClean="0">
                <a:solidFill>
                  <a:srgbClr val="BED6FF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createAndShowGUI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}});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private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createAndShowGUI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	//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Создаём фрейм(окно) с заголовком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JFrame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frame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JFrame(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"[o] 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Превед медвед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d [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о]"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	//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Размер окна</a:t>
            </a:r>
          </a:p>
          <a:p>
            <a:r>
              <a:rPr lang="ru-RU" smtClean="0">
                <a:solidFill>
                  <a:srgbClr val="79ABFF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frame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.setSize(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700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100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	//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Показываем окно</a:t>
            </a:r>
          </a:p>
          <a:p>
            <a:r>
              <a:rPr lang="ru-RU" smtClean="0">
                <a:solidFill>
                  <a:srgbClr val="79ABFF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frame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.setVisible(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true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82738" y="2001586"/>
            <a:ext cx="7650162" cy="1895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main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EventQueue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invokeLater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Runnable()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run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try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	 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TestWindowBuilder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frame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TestWindowBuilder();</a:t>
            </a:r>
          </a:p>
          <a:p>
            <a:r>
              <a:rPr lang="ru-RU" smtClean="0">
                <a:solidFill>
                  <a:srgbClr val="79ABFF"/>
                </a:solidFill>
                <a:latin typeface="Consolas" panose="020B0609020204030204" pitchFamily="49" charset="0"/>
              </a:rPr>
              <a:t>  			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frame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.setVisible(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true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}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catch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Exception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.printStackTrace();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}}});}</a:t>
            </a: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83" y="1265183"/>
            <a:ext cx="5184576" cy="73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9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dirty="0" smtClean="0"/>
              <a:t>Библиотека </a:t>
            </a:r>
            <a:r>
              <a:rPr lang="en-US" sz="2400" dirty="0" smtClean="0"/>
              <a:t>Swing</a:t>
            </a:r>
            <a:endParaRPr lang="en-US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85448" y="670646"/>
            <a:ext cx="7647452" cy="1638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Меню программы (</a:t>
            </a:r>
            <a:r>
              <a:rPr lang="ru-RU" b="1" dirty="0" smtClean="0"/>
              <a:t>JMenuBar</a:t>
            </a:r>
            <a:r>
              <a:rPr lang="ru-RU" dirty="0" smtClean="0"/>
              <a:t>), которое находится в </a:t>
            </a:r>
            <a:r>
              <a:rPr lang="ru-RU" dirty="0"/>
              <a:t>верхней части окна программы. JMenuBar является </a:t>
            </a:r>
            <a:r>
              <a:rPr lang="ru-RU" dirty="0" err="1"/>
              <a:t>виджетом</a:t>
            </a:r>
            <a:r>
              <a:rPr lang="ru-RU"/>
              <a:t> верхнего уровня. Э</a:t>
            </a:r>
            <a:r>
              <a:rPr lang="ru-RU" smtClean="0"/>
              <a:t>лементами его могут быть объектами </a:t>
            </a:r>
            <a:r>
              <a:rPr lang="ru-RU" b="1" smtClean="0"/>
              <a:t>JMenu</a:t>
            </a:r>
            <a:r>
              <a:rPr lang="ru-RU" smtClean="0"/>
              <a:t>. В меню </a:t>
            </a:r>
            <a:r>
              <a:rPr lang="ru-RU"/>
              <a:t>может быть </a:t>
            </a:r>
            <a:r>
              <a:rPr lang="ru-RU" smtClean="0"/>
              <a:t>вложено другое J</a:t>
            </a:r>
            <a:r>
              <a:rPr lang="en-US" smtClean="0"/>
              <a:t>M</a:t>
            </a:r>
            <a:r>
              <a:rPr lang="ru-RU" smtClean="0"/>
              <a:t>enu(подменю). </a:t>
            </a:r>
            <a:r>
              <a:rPr lang="ru-RU"/>
              <a:t>Каждое меню </a:t>
            </a:r>
            <a:r>
              <a:rPr lang="ru-RU" smtClean="0"/>
              <a:t>– это коллекция </a:t>
            </a:r>
            <a:r>
              <a:rPr lang="ru-RU"/>
              <a:t>виджетов </a:t>
            </a:r>
            <a:r>
              <a:rPr lang="ru-RU" b="1"/>
              <a:t>JMenuItem</a:t>
            </a:r>
            <a:r>
              <a:rPr lang="ru-RU"/>
              <a:t>, </a:t>
            </a:r>
            <a:r>
              <a:rPr lang="ru-RU" b="1"/>
              <a:t>JRadioButtonMenuItem</a:t>
            </a:r>
            <a:r>
              <a:rPr lang="ru-RU"/>
              <a:t>, </a:t>
            </a:r>
            <a:r>
              <a:rPr lang="ru-RU" b="1"/>
              <a:t>JCheckBoxMenuItem</a:t>
            </a:r>
            <a:r>
              <a:rPr lang="ru-RU"/>
              <a:t> и </a:t>
            </a:r>
            <a:r>
              <a:rPr lang="en-US" b="1" smtClean="0"/>
              <a:t>JSeparator</a:t>
            </a:r>
            <a:r>
              <a:rPr lang="ru-RU" smtClean="0"/>
              <a:t>.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691779" y="2308787"/>
            <a:ext cx="7416824" cy="39568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JMenuBar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menuBar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JMenuBar();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JMenu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starter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JMenu(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Закуски"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JMenu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maincourse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JMenu(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Основные блюда"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mtClean="0">
                <a:solidFill>
                  <a:srgbClr val="FF8080"/>
                </a:solidFill>
                <a:latin typeface="Consolas" panose="020B0609020204030204" pitchFamily="49" charset="0"/>
              </a:rPr>
              <a:t>JMenu</a:t>
            </a:r>
            <a:r>
              <a:rPr lang="fr-FR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fr-FR" b="1">
                <a:solidFill>
                  <a:srgbClr val="BED6FF"/>
                </a:solidFill>
                <a:latin typeface="Consolas" panose="020B0609020204030204" pitchFamily="49" charset="0"/>
              </a:rPr>
              <a:t>desserts</a:t>
            </a:r>
            <a:r>
              <a:rPr lang="fr-FR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fr-FR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fr-FR" b="1">
                <a:solidFill>
                  <a:srgbClr val="D0D0D0"/>
                </a:solidFill>
                <a:latin typeface="Consolas" panose="020B0609020204030204" pitchFamily="49" charset="0"/>
              </a:rPr>
              <a:t> JMenu(</a:t>
            </a:r>
            <a:r>
              <a:rPr lang="fr-FR" b="1">
                <a:solidFill>
                  <a:srgbClr val="DC78DC"/>
                </a:solidFill>
                <a:latin typeface="Consolas" panose="020B0609020204030204" pitchFamily="49" charset="0"/>
              </a:rPr>
              <a:t>"Десерты"</a:t>
            </a:r>
            <a:r>
              <a:rPr lang="fr-FR" b="1">
                <a:solidFill>
                  <a:srgbClr val="D0D0D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menuBar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starter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menuBar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maincourse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menuBar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desserts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JMenuItem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soup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JMenuItem(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Огурец"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JMenuItem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pate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JMenuItem(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Колбаса"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JMenuItem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salad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JMenuItem(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"Салат"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starter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soup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starter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pate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starter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salad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8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dirty="0" smtClean="0"/>
              <a:t>Библиотека </a:t>
            </a:r>
            <a:r>
              <a:rPr lang="en-US" sz="2400" dirty="0" smtClean="0"/>
              <a:t>Swing</a:t>
            </a:r>
            <a:endParaRPr lang="en-US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85448" y="670646"/>
            <a:ext cx="7647452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Меню программы </a:t>
            </a:r>
            <a:r>
              <a:rPr lang="ru-RU" smtClean="0"/>
              <a:t>(</a:t>
            </a:r>
            <a:r>
              <a:rPr lang="ru-RU" b="1" smtClean="0"/>
              <a:t>JMenuBar</a:t>
            </a:r>
            <a:r>
              <a:rPr lang="en-US" smtClean="0"/>
              <a:t>).</a:t>
            </a:r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78" y="932460"/>
            <a:ext cx="7016374" cy="197460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685" y="2907068"/>
            <a:ext cx="7037167" cy="20134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17" y="4608239"/>
            <a:ext cx="6501226" cy="179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dirty="0" smtClean="0"/>
              <a:t>Практика</a:t>
            </a:r>
            <a:endParaRPr lang="en-US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87162" y="651320"/>
            <a:ext cx="7645738" cy="1638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Создать визуальное отображение ваших устройств в виде списка. Предусмотреть кнопки добавления нового компьютера и  редактирования существующего. При попытке редактирования другого устройства выдавать сообщение об имени и мощности этого устройства. Проверять изменяемые параметры </a:t>
            </a:r>
            <a:r>
              <a:rPr lang="en-US" dirty="0" smtClean="0"/>
              <a:t>RAM </a:t>
            </a:r>
            <a:r>
              <a:rPr lang="ru-RU" dirty="0" smtClean="0"/>
              <a:t>для компьютеров и выдавать соответствующие предупреждения.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4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791815"/>
            <a:ext cx="2133710" cy="2121009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99064" y="3168079"/>
            <a:ext cx="7633836" cy="181588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FF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BFA4A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FF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JFrame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9AB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JFrame(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C78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"TestFrame"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9AB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.setContentPane(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TestFrame().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BED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panel1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9AB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.setDefaultCloseOperation(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FF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JFrame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EXIT_ON_CLOSE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9AB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.pack();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9AB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.setVisible(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2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39568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// дефолтный стиль ('Look and Feel')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JFrame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setDefaultLookAndFeelDecorated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true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latin typeface="Consolas" panose="020B0609020204030204" pitchFamily="49" charset="0"/>
              </a:rPr>
              <a:t> </a:t>
            </a:r>
            <a:endParaRPr lang="ru-RU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FF8080"/>
                </a:solidFill>
                <a:latin typeface="Consolas" panose="020B0609020204030204" pitchFamily="49" charset="0"/>
              </a:rPr>
              <a:t>JFrame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BED6FF"/>
                </a:solidFill>
                <a:latin typeface="Consolas" panose="020B0609020204030204" pitchFamily="49" charset="0"/>
              </a:rPr>
              <a:t>frame</a:t>
            </a:r>
            <a:r>
              <a:rPr lang="en-US" sz="1600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D0D0D0"/>
                </a:solidFill>
                <a:latin typeface="Consolas" panose="020B0609020204030204" pitchFamily="49" charset="0"/>
              </a:rPr>
              <a:t> JFrame(</a:t>
            </a:r>
            <a:r>
              <a:rPr lang="en-US" sz="1600" b="1">
                <a:solidFill>
                  <a:srgbClr val="DC78DC"/>
                </a:solidFill>
                <a:latin typeface="Consolas" panose="020B0609020204030204" pitchFamily="49" charset="0"/>
              </a:rPr>
              <a:t>"[o] </a:t>
            </a:r>
            <a:r>
              <a:rPr lang="ru-RU" sz="1600" b="1">
                <a:solidFill>
                  <a:srgbClr val="DC78DC"/>
                </a:solidFill>
                <a:latin typeface="Consolas" panose="020B0609020204030204" pitchFamily="49" charset="0"/>
              </a:rPr>
              <a:t>Превед медвед [о]"</a:t>
            </a:r>
            <a:r>
              <a:rPr lang="ru-RU" sz="1600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smtClean="0">
                <a:solidFill>
                  <a:srgbClr val="79ABFF"/>
                </a:solidFill>
                <a:latin typeface="Consolas" panose="020B0609020204030204" pitchFamily="49" charset="0"/>
              </a:rPr>
              <a:t>frame</a:t>
            </a:r>
            <a:r>
              <a:rPr lang="en-US" sz="1600" smtClean="0">
                <a:solidFill>
                  <a:srgbClr val="D0D0D0"/>
                </a:solidFill>
                <a:latin typeface="Consolas" panose="020B0609020204030204" pitchFamily="49" charset="0"/>
              </a:rPr>
              <a:t>.setSize(</a:t>
            </a:r>
            <a:r>
              <a:rPr lang="en-US" sz="1600" smtClean="0">
                <a:solidFill>
                  <a:srgbClr val="FFFF00"/>
                </a:solidFill>
                <a:latin typeface="Consolas" panose="020B0609020204030204" pitchFamily="49" charset="0"/>
              </a:rPr>
              <a:t>700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FFFF00"/>
                </a:solidFill>
                <a:latin typeface="Consolas" panose="020B0609020204030204" pitchFamily="49" charset="0"/>
              </a:rPr>
              <a:t>100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Контрольно убеждаемся что при закрытии фрейма программа закроется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frame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.setDefaultCloseOperation(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JFrame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EXIT_ON_CLOSE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Автоматически упаковываем(подгоняем размер) все элементы так, чтобы они поместились во фрейме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frame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.pack();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79ABFF"/>
                </a:solidFill>
                <a:latin typeface="Consolas" panose="020B0609020204030204" pitchFamily="49" charset="0"/>
              </a:rPr>
              <a:t>frame</a:t>
            </a:r>
            <a:r>
              <a:rPr lang="en-US" sz="1600" smtClean="0">
                <a:solidFill>
                  <a:srgbClr val="D0D0D0"/>
                </a:solidFill>
                <a:latin typeface="Consolas" panose="020B0609020204030204" pitchFamily="49" charset="0"/>
              </a:rPr>
              <a:t>.setVisible(</a:t>
            </a:r>
            <a:r>
              <a:rPr lang="en-US" sz="1600" b="1" smtClean="0">
                <a:solidFill>
                  <a:srgbClr val="00D0D0"/>
                </a:solidFill>
                <a:latin typeface="Consolas" panose="020B0609020204030204" pitchFamily="49" charset="0"/>
              </a:rPr>
              <a:t>true</a:t>
            </a:r>
            <a:r>
              <a:rPr lang="en-US" sz="1600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 sz="160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03" y="3672135"/>
            <a:ext cx="576064" cy="5920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4680247"/>
            <a:ext cx="7566729" cy="138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1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	</a:t>
            </a:r>
            <a:r>
              <a:rPr lang="ru-RU" b="1" smtClean="0"/>
              <a:t>JPanel</a:t>
            </a:r>
            <a:r>
              <a:rPr lang="ru-RU" smtClean="0"/>
              <a:t> </a:t>
            </a:r>
            <a:r>
              <a:rPr lang="ru-RU"/>
              <a:t>является контейнером, который используется для хранения </a:t>
            </a:r>
            <a:r>
              <a:rPr lang="ru-RU" smtClean="0"/>
              <a:t>«виджетов»(элементов управления). 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916" y="1280625"/>
            <a:ext cx="6356118" cy="289556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582738" y="4320207"/>
            <a:ext cx="7650162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	Панели выкладываются на контейнер верхнего уровня – фрейм. Все элементы управления располагаются на </a:t>
            </a:r>
            <a:r>
              <a:rPr lang="en-US" smtClean="0"/>
              <a:t>ContentPane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4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21534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createContentPane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	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на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панель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выкладываются элементы управления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	JPanel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thePanel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	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панели с содержимым(content) должны быть прозрачными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	thePanel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.setOpaque(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true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thePanel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3024063"/>
            <a:ext cx="7650162" cy="1895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private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createAndShowGUI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endParaRPr lang="en-US" smtClean="0">
              <a:solidFill>
                <a:srgbClr val="FF808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JFrame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setDefaultLookAndFeelDecorated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true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JFrame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frame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JFrame(</a:t>
            </a:r>
            <a:r>
              <a:rPr lang="en-US" b="1">
                <a:solidFill>
                  <a:srgbClr val="DC78D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"[o] </a:t>
            </a:r>
            <a:r>
              <a:rPr lang="ru-RU" b="1">
                <a:solidFill>
                  <a:srgbClr val="DC78D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Превед медвед [о]"</a:t>
            </a:r>
            <a:r>
              <a:rPr lang="ru-RU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Создаём панель с содержимым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frame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.setContentPane(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createContentPane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());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918" y="4930722"/>
            <a:ext cx="6949801" cy="12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Библиотека </a:t>
            </a:r>
            <a:r>
              <a:rPr lang="en-US" sz="2400" smtClean="0"/>
              <a:t>Swing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57602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createExtContentPane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   JPanel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thePanel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	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Менеджер компоновки ставим Null чтобы вручную всё </a:t>
            </a:r>
            <a:endParaRPr lang="en-US" smtClean="0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расставить</a:t>
            </a:r>
            <a:endParaRPr lang="ru-RU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	thePanel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.setLayout(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null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	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Ещё одна панель с размером, цветом и расположением</a:t>
            </a:r>
          </a:p>
          <a:p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	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добавляем её на предыдущую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	JPanel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redPanel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	redPanel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.setBackground(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Color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EFC090"/>
                </a:solidFill>
                <a:latin typeface="Consolas" panose="020B0609020204030204" pitchFamily="49" charset="0"/>
              </a:rPr>
              <a:t>red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	redPanel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.setLocation(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	redPanel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.setSize(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	</a:t>
            </a:r>
            <a:r>
              <a:rPr lang="en-US" u="sng" smtClean="0">
                <a:solidFill>
                  <a:srgbClr val="79ABFF"/>
                </a:solidFill>
                <a:latin typeface="Consolas" panose="020B0609020204030204" pitchFamily="49" charset="0"/>
              </a:rPr>
              <a:t>thePanel</a:t>
            </a:r>
            <a:r>
              <a:rPr lang="en-US" u="sng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u="sng" smtClean="0">
                <a:solidFill>
                  <a:srgbClr val="79ABFF"/>
                </a:solidFill>
                <a:latin typeface="Consolas" panose="020B0609020204030204" pitchFamily="49" charset="0"/>
              </a:rPr>
              <a:t>redPanel</a:t>
            </a:r>
            <a:r>
              <a:rPr lang="en-US" u="sng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	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Ещё одна панель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	JPanel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bluePanel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	bluePanel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.setBackground(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Color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EFC090"/>
                </a:solidFill>
                <a:latin typeface="Consolas" panose="020B0609020204030204" pitchFamily="49" charset="0"/>
              </a:rPr>
              <a:t>blue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	bluePanel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.setLocation(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220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	bluePanel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.setSize(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	</a:t>
            </a:r>
            <a:r>
              <a:rPr lang="en-US" u="sng" smtClean="0">
                <a:solidFill>
                  <a:srgbClr val="79ABFF"/>
                </a:solidFill>
                <a:latin typeface="Consolas" panose="020B0609020204030204" pitchFamily="49" charset="0"/>
              </a:rPr>
              <a:t>thePanel</a:t>
            </a:r>
            <a:r>
              <a:rPr lang="en-US" u="sng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u="sng" smtClean="0">
                <a:solidFill>
                  <a:srgbClr val="79ABFF"/>
                </a:solidFill>
                <a:latin typeface="Consolas" panose="020B0609020204030204" pitchFamily="49" charset="0"/>
              </a:rPr>
              <a:t>bluePanel</a:t>
            </a:r>
            <a:r>
              <a:rPr lang="en-US" u="sng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 u="sng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822" y="591630"/>
            <a:ext cx="7604484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1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Другая 1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11953</TotalTime>
  <Words>976</Words>
  <Application>Microsoft Office PowerPoint</Application>
  <PresentationFormat>Произвольный</PresentationFormat>
  <Paragraphs>459</Paragraphs>
  <Slides>42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Arial</vt:lpstr>
      <vt:lpstr>Consolas</vt:lpstr>
      <vt:lpstr>DejaVu Sans</vt:lpstr>
      <vt:lpstr>Droid Sans Fallback</vt:lpstr>
      <vt:lpstr>Times New Roman</vt:lpstr>
      <vt:lpstr>Тема Office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Библиотека Swing</vt:lpstr>
      <vt:lpstr>Практика</vt:lpstr>
    </vt:vector>
  </TitlesOfParts>
  <Company>Univerpulse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 part I</dc:title>
  <dc:subject>Java</dc:subject>
  <dc:creator>sql.coach.kiev@gmail.com</dc:creator>
  <cp:keywords>Java, Programming</cp:keywords>
  <dc:description>Java Course part I</dc:description>
  <cp:lastModifiedBy>Rod Vitalia</cp:lastModifiedBy>
  <cp:revision>912</cp:revision>
  <cp:lastPrinted>1601-01-01T00:00:00Z</cp:lastPrinted>
  <dcterms:created xsi:type="dcterms:W3CDTF">2013-02-04T11:19:10Z</dcterms:created>
  <dcterms:modified xsi:type="dcterms:W3CDTF">2019-01-16T08:53:36Z</dcterms:modified>
  <cp:category>Java</cp:category>
</cp:coreProperties>
</file>