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1883" autoAdjust="0"/>
  </p:normalViewPr>
  <p:slideViewPr>
    <p:cSldViewPr>
      <p:cViewPr varScale="1">
        <p:scale>
          <a:sx n="64" d="100"/>
          <a:sy n="64" d="100"/>
        </p:scale>
        <p:origin x="1016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674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33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17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51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0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25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10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28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06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1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5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/>
              <a:t>Библиотека </a:t>
            </a:r>
            <a:r>
              <a:rPr lang="en-US" sz="2400" dirty="0"/>
              <a:t>Swing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70646"/>
            <a:ext cx="7650162" cy="24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	Диалоговое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окно является независимым подокном, предназначенным, чтобы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показать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временное уведомление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вне основного приложения. 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Большинство диалоговых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окон представляет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собой сообщение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об ошибке или предупреждение пользователю, но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также могут быть и настраиваемые пользователем окна.</a:t>
            </a:r>
          </a:p>
          <a:p>
            <a:pPr algn="just"/>
            <a:r>
              <a:rPr lang="ru-RU" dirty="0" smtClean="0"/>
              <a:t>	Для создания простых диалоговых окон используются классы </a:t>
            </a:r>
            <a:r>
              <a:rPr lang="ru-RU" b="1" smtClean="0"/>
              <a:t>JOptionPane</a:t>
            </a:r>
            <a:r>
              <a:rPr lang="ru-RU" dirty="0" smtClean="0"/>
              <a:t>, ProgressMonitor, </a:t>
            </a:r>
            <a:r>
              <a:rPr lang="ru-RU" dirty="0" err="1"/>
              <a:t>JColorChooser</a:t>
            </a:r>
            <a:r>
              <a:rPr lang="ru-RU"/>
              <a:t> и </a:t>
            </a:r>
            <a:r>
              <a:rPr lang="ru-RU" smtClean="0"/>
              <a:t>JFileChooser. Для настраиваемых окон вам также понадобится класс </a:t>
            </a:r>
            <a:r>
              <a:rPr lang="en-US" smtClean="0"/>
              <a:t>JDialog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82738" y="3312095"/>
            <a:ext cx="7650162" cy="3499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showMessageDialog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frame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Просто сообщеньице"</a:t>
            </a:r>
            <a:r>
              <a:rPr lang="ru-RU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30" y="3921485"/>
            <a:ext cx="3215377" cy="17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Библиотека </a:t>
            </a:r>
            <a:r>
              <a:rPr lang="en-US" sz="2400"/>
              <a:t>Swing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mtClean="0"/>
              <a:t>Собственный </a:t>
            </a:r>
            <a:r>
              <a:rPr lang="ru-RU"/>
              <a:t>диалог  (для самостоятельного изучения</a:t>
            </a:r>
            <a:r>
              <a:rPr lang="ru-RU" smtClean="0"/>
              <a:t>)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29927"/>
            <a:ext cx="7650162" cy="865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EscapeDialog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dlg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EscapeDialog(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Это вопрос"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dlg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.setBounds(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300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300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400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300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dlg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05358" y="1918972"/>
            <a:ext cx="7627542" cy="3699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EscapeDialog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JDialog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implements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197D9"/>
                </a:solidFill>
                <a:latin typeface="Consolas" panose="020B0609020204030204" pitchFamily="49" charset="0"/>
              </a:rPr>
              <a:t>ActionListener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protected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JRootPane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createRootPane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JRootPane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rootPane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JRootPane();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label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JLabel(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Куда пойдём мы с пятачком?"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FF8080"/>
                </a:solidFill>
                <a:latin typeface="Consolas" panose="020B0609020204030204" pitchFamily="49" charset="0"/>
              </a:rPr>
              <a:t>JLabel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CENTER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rootPane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.getContentPane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().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label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BorderLayout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NORTH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names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= {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Банк"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"Супермаркет"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"Бассейн"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leadingButton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JRadioButton(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names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centerButton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JRadioButton(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names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 smtClean="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trailingButton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JRadioButton(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names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9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Библиотека </a:t>
            </a:r>
            <a:r>
              <a:rPr lang="en-US" sz="2400"/>
              <a:t>Swing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719807"/>
            <a:ext cx="7650162" cy="5245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ButtonGroup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btnGroup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ButtonGroup();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btnGroup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leadingButton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btnGroup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centerButton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btnGroup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trailingButton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buttonPanel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buttonPanel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leadingButton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buttonPanel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centerButton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buttonPanel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trailingButton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rootPane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.getContentPane().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buttonPanel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BorderLayout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CENTER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btnClose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JButton(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Закрыть"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btnClose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.addActionListener(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setDefaultCloseOperation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DISPOSE_ON_CLOSE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rootPane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.getContentPane().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btnClose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BorderLayout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SOUTH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Библиотека </a:t>
            </a:r>
            <a:r>
              <a:rPr lang="en-US" sz="2400"/>
              <a:t>Swing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31839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KeyStroke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stroke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KeyStroke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getKeyStroke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"ESCAPE"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197D9"/>
                </a:solidFill>
                <a:latin typeface="Consolas" panose="020B0609020204030204" pitchFamily="49" charset="0"/>
              </a:rPr>
              <a:t>Action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actionListener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AbstractAction() {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actionPerformed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ActionEvent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actionEvent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setVisible(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}};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smtClean="0">
              <a:solidFill>
                <a:srgbClr val="FF808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InputMap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inputMap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rootPane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getInputMap(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JComponent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WHEN_IN_FOCUSED_WINDOW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inputMap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.put(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stroke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"ESCAPE"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rootPane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.getActionMap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().put(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"ESCAPE"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actionListener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4032175"/>
            <a:ext cx="7650162" cy="16381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actionPerformed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ActionEvent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Object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source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.getSource();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source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btnClose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setVisible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dispose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19" y="3114453"/>
            <a:ext cx="3348772" cy="25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/>
              <a:t>Библиотека </a:t>
            </a:r>
            <a:r>
              <a:rPr lang="en-US" sz="2400" dirty="0"/>
              <a:t>Swing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56502"/>
            <a:ext cx="7650162" cy="24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/>
              <a:t>	</a:t>
            </a:r>
            <a:r>
              <a:rPr lang="ru-RU"/>
              <a:t>Каждое диалоговое окно зависит от компонента </a:t>
            </a:r>
            <a:r>
              <a:rPr lang="en-US"/>
              <a:t>JFrame</a:t>
            </a:r>
            <a:r>
              <a:rPr lang="ru-RU"/>
              <a:t>. Когда фрейм уничтожается, также уничтожаются его зависимые диалоговые окна. Когда фрейм сворачивается, его зависимые диалоговые окна также исчезают из экрана.  </a:t>
            </a:r>
          </a:p>
          <a:p>
            <a:pPr algn="just"/>
            <a:r>
              <a:rPr lang="ru-RU"/>
              <a:t>	Диалоговое окно может быть модальным. Когда модальное диалоговое окно видимо, оно блокирует ввод данных пользователем во все другие окна в программе. JOptionPane создает </a:t>
            </a:r>
            <a:r>
              <a:rPr lang="ru-RU" smtClean="0"/>
              <a:t>модальные </a:t>
            </a:r>
            <a:r>
              <a:rPr lang="ru-RU"/>
              <a:t>J</a:t>
            </a:r>
            <a:r>
              <a:rPr lang="en-US"/>
              <a:t>D</a:t>
            </a:r>
            <a:r>
              <a:rPr lang="ru-RU"/>
              <a:t>ialog</a:t>
            </a:r>
            <a:r>
              <a:rPr lang="en-US"/>
              <a:t>-</a:t>
            </a:r>
            <a:r>
              <a:rPr lang="ru-RU" smtClean="0"/>
              <a:t>и. </a:t>
            </a:r>
            <a:r>
              <a:rPr lang="ru-RU"/>
              <a:t>Чтобы создать немодальное диалоговое окно, следует использовать JDialog class непосредственно.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7269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Библиотека </a:t>
            </a:r>
            <a:r>
              <a:rPr lang="en-US" sz="2400"/>
              <a:t>Swing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54216"/>
            <a:ext cx="7650162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/>
              <a:t>showMessageDialog</a:t>
            </a:r>
          </a:p>
          <a:p>
            <a:pPr algn="just"/>
            <a:r>
              <a:rPr lang="ru-RU" smtClean="0"/>
              <a:t>	Выводит </a:t>
            </a:r>
            <a:r>
              <a:rPr lang="ru-RU"/>
              <a:t>на экран модальное диалоговое окно с одной кнопкой, которая маркируется "OK" (или локализованный эквивалент). Можно легко определить сообщение, значок, и </a:t>
            </a:r>
            <a:r>
              <a:rPr lang="ru-RU" smtClean="0"/>
              <a:t>заголовок, </a:t>
            </a:r>
            <a:r>
              <a:rPr lang="ru-RU"/>
              <a:t>который выводит на экран диалоговое окно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2013682"/>
            <a:ext cx="7650162" cy="42144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showMessageDialog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frame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Просто сообщеньице</a:t>
            </a:r>
            <a:r>
              <a:rPr lang="ru-RU" smtClean="0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ru-RU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smtClean="0">
              <a:solidFill>
                <a:srgbClr val="D0D0D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showMessageDialog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frame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Внимание!"</a:t>
            </a:r>
            <a:r>
              <a:rPr lang="ru-RU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"Ахтунг"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WARNING_MESSAGE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  <a:p>
            <a:endParaRPr lang="ru-RU" smtClean="0">
              <a:solidFill>
                <a:srgbClr val="FF808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showMessageDialog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frame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Пропало всё"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"Ошибка"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ERROR_MESSAGE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  <a:p>
            <a:endParaRPr lang="ru-RU" smtClean="0">
              <a:solidFill>
                <a:srgbClr val="D0D0D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showMessageDialog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frame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Простое сообщение"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"Просто"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PLAIN_MESSAGE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  <a:p>
            <a:endParaRPr lang="ru-RU" smtClean="0">
              <a:solidFill>
                <a:srgbClr val="D0D0D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FF8080"/>
                </a:solidFill>
                <a:latin typeface="Consolas" panose="020B0609020204030204" pitchFamily="49" charset="0"/>
              </a:rPr>
              <a:t>ImageIcon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icon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ImageIcon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"images/swing70.png</a:t>
            </a:r>
            <a:r>
              <a:rPr lang="en-US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en-US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иконка"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showMessageDialog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frame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Это информация"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"Информация"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INFORMATION_MESSAGE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icon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  <a:p>
            <a:endParaRPr lang="ru-RU" smtClean="0">
              <a:solidFill>
                <a:srgbClr val="D0D0D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Библиотека </a:t>
            </a:r>
            <a:r>
              <a:rPr lang="en-US" sz="2400"/>
              <a:t>Swing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54216"/>
            <a:ext cx="7650162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/>
              <a:t>showMessageDialog</a:t>
            </a:r>
          </a:p>
          <a:p>
            <a:pPr algn="just"/>
            <a:r>
              <a:rPr lang="ru-RU" smtClean="0"/>
              <a:t>	Выводит </a:t>
            </a:r>
            <a:r>
              <a:rPr lang="ru-RU"/>
              <a:t>на экран модальное диалоговое окно с одной кнопкой, которая маркируется "OK" (или локализованный эквивалент). Можно легко определить сообщение, значок, и </a:t>
            </a:r>
            <a:r>
              <a:rPr lang="ru-RU" smtClean="0"/>
              <a:t>заголовок, </a:t>
            </a:r>
            <a:r>
              <a:rPr lang="ru-RU"/>
              <a:t>который выводит на экран диалоговое окно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31" y="4057774"/>
            <a:ext cx="2580013" cy="150193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16" y="4076775"/>
            <a:ext cx="2580012" cy="137293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81" y="2527875"/>
            <a:ext cx="2644514" cy="13821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74" y="2501938"/>
            <a:ext cx="2607656" cy="141900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74" y="2518661"/>
            <a:ext cx="2626085" cy="13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Библиотека </a:t>
            </a:r>
            <a:r>
              <a:rPr lang="en-US" sz="2400"/>
              <a:t>Swing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575791"/>
            <a:ext cx="7650162" cy="1638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/>
              <a:t>showOptionDialog</a:t>
            </a:r>
          </a:p>
          <a:p>
            <a:pPr algn="just"/>
            <a:r>
              <a:rPr lang="ru-RU" smtClean="0"/>
              <a:t>	Выводит </a:t>
            </a:r>
            <a:r>
              <a:rPr lang="ru-RU"/>
              <a:t>на экран модальное диалоговое окно с указанными кнопками, значками, сообщением, </a:t>
            </a:r>
            <a:r>
              <a:rPr lang="ru-RU" smtClean="0"/>
              <a:t>заголовком, </a:t>
            </a:r>
            <a:r>
              <a:rPr lang="ru-RU"/>
              <a:t>и так далее. </a:t>
            </a:r>
            <a:r>
              <a:rPr lang="ru-RU" smtClean="0"/>
              <a:t>Этим </a:t>
            </a:r>
            <a:r>
              <a:rPr lang="ru-RU"/>
              <a:t>методом можно изменить текст, который появляется на кнопках стандартных диалоговых окон. Можно также выполнить много других видов настройки.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91778" y="2237974"/>
            <a:ext cx="7541121" cy="39568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options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= {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"Да"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"Нет"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"Чтоб да, так нет..."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showOptionDialog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contentPane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i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i="1">
                <a:solidFill>
                  <a:srgbClr val="DC78DC"/>
                </a:solidFill>
                <a:latin typeface="Consolas" panose="020B0609020204030204" pitchFamily="49" charset="0"/>
              </a:rPr>
              <a:t>Водку пить будете?"</a:t>
            </a:r>
            <a:r>
              <a:rPr lang="ru-RU" i="1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		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Риторический вопрос"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YES_NO_CANCEL_OPTION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QUESTION_MESSAGE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00D0D0"/>
                </a:solidFill>
                <a:latin typeface="Consolas" panose="020B0609020204030204" pitchFamily="49" charset="0"/>
              </a:rPr>
              <a:t>null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options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options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switch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case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..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case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case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31" y="4608239"/>
            <a:ext cx="6379969" cy="15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Библиотека </a:t>
            </a:r>
            <a:r>
              <a:rPr lang="en-US" sz="2400"/>
              <a:t>Swing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1766969"/>
            <a:ext cx="7650162" cy="24110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Object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possibilities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{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кино"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"домино"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"ОНО!"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 smtClean="0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u="sng" smtClean="0">
                <a:solidFill>
                  <a:srgbClr val="BED6FF"/>
                </a:solidFill>
                <a:latin typeface="Consolas" panose="020B0609020204030204" pitchFamily="49" charset="0"/>
              </a:rPr>
              <a:t>showInputDialog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frame</a:t>
            </a:r>
            <a:endParaRPr lang="ru-RU" b="1" smtClean="0">
              <a:solidFill>
                <a:srgbClr val="EFC090"/>
              </a:solidFill>
              <a:latin typeface="Consolas" panose="020B0609020204030204" pitchFamily="49" charset="0"/>
            </a:endParaRPr>
          </a:p>
          <a:p>
            <a:r>
              <a:rPr lang="ru-RU" b="1">
                <a:solidFill>
                  <a:srgbClr val="EFC09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Важнейшим из искусcтв \n"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"для нас является... "</a:t>
            </a:r>
            <a:endParaRPr lang="ru-RU" smtClean="0">
              <a:solidFill>
                <a:srgbClr val="DC78DC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, 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Диалог с 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комбобоксом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 "</a:t>
            </a:r>
            <a:endParaRPr lang="ru-RU" smtClean="0">
              <a:solidFill>
                <a:srgbClr val="DC78DC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, 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PLAIN_MESSAGE</a:t>
            </a:r>
            <a:endParaRPr lang="ru-RU" b="1" smtClean="0">
              <a:solidFill>
                <a:srgbClr val="EFC09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Icon</a:t>
            </a:r>
            <a:endParaRPr lang="ru-RU" smtClean="0">
              <a:solidFill>
                <a:srgbClr val="EFC09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possibilities</a:t>
            </a:r>
            <a:endParaRPr lang="ru-RU" smtClean="0">
              <a:solidFill>
                <a:srgbClr val="79ABFF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кино"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7" y="644098"/>
            <a:ext cx="7525865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/>
              <a:t>showInputDialog</a:t>
            </a:r>
            <a:endParaRPr lang="ru-RU" b="1" smtClean="0"/>
          </a:p>
          <a:p>
            <a:pPr algn="just"/>
            <a:r>
              <a:rPr lang="ru-RU" smtClean="0"/>
              <a:t>	Тип возвращаемого значения не </a:t>
            </a:r>
            <a:r>
              <a:rPr lang="ru-RU"/>
              <a:t>целое </a:t>
            </a:r>
            <a:r>
              <a:rPr lang="ru-RU" smtClean="0"/>
              <a:t>число, а Object. Это</a:t>
            </a:r>
            <a:r>
              <a:rPr lang="ru-RU"/>
              <a:t>т</a:t>
            </a:r>
            <a:r>
              <a:rPr lang="ru-RU" smtClean="0"/>
              <a:t> </a:t>
            </a:r>
            <a:r>
              <a:rPr lang="ru-RU"/>
              <a:t>Object обычно </a:t>
            </a:r>
            <a:r>
              <a:rPr lang="ru-RU" smtClean="0"/>
              <a:t>является Strin</a:t>
            </a:r>
            <a:r>
              <a:rPr lang="en-US" smtClean="0"/>
              <a:t>g</a:t>
            </a:r>
            <a:r>
              <a:rPr lang="ru-RU" smtClean="0"/>
              <a:t>-ом - отражением </a:t>
            </a:r>
            <a:r>
              <a:rPr lang="ru-RU"/>
              <a:t>выбора пользователя.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83" y="3240087"/>
            <a:ext cx="3824364" cy="29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8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Библиотека </a:t>
            </a:r>
            <a:r>
              <a:rPr lang="en-US" sz="2400"/>
              <a:t>Swing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Если Вы не хотите ограничивать варианты ответа пользователя, можно или использовать вариант showInputDialog, в который посылается </a:t>
            </a:r>
            <a:r>
              <a:rPr lang="ru-RU" b="1" smtClean="0"/>
              <a:t>null</a:t>
            </a:r>
            <a:r>
              <a:rPr lang="ru-RU" smtClean="0"/>
              <a:t> для массива объектов.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609722" y="1587095"/>
            <a:ext cx="7623177" cy="1895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 smtClean="0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u="sng" smtClean="0">
                <a:solidFill>
                  <a:srgbClr val="BED6FF"/>
                </a:solidFill>
                <a:latin typeface="Consolas" panose="020B0609020204030204" pitchFamily="49" charset="0"/>
              </a:rPr>
              <a:t>showInputDialog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frame</a:t>
            </a:r>
            <a:endParaRPr lang="ru-RU" b="1" smtClean="0">
              <a:solidFill>
                <a:srgbClr val="EFC09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Важнейшим из искусcтв \n"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"для нас является... "</a:t>
            </a:r>
            <a:endParaRPr lang="ru-RU" smtClean="0">
              <a:solidFill>
                <a:srgbClr val="DC78DC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Диалог со 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вводом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 "</a:t>
            </a:r>
            <a:endParaRPr lang="ru-RU" smtClean="0">
              <a:solidFill>
                <a:srgbClr val="DC78DC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PLAIN_MESSAGE</a:t>
            </a:r>
            <a:endParaRPr lang="ru-RU" b="1" smtClean="0">
              <a:solidFill>
                <a:srgbClr val="EFC09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icon</a:t>
            </a:r>
            <a:endParaRPr lang="ru-RU" b="1" smtClean="0">
              <a:solidFill>
                <a:srgbClr val="EFC09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null</a:t>
            </a:r>
            <a:endParaRPr lang="ru-RU" b="1" smtClean="0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кино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b="1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27" y="3024063"/>
            <a:ext cx="4960526" cy="23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Библиотека </a:t>
            </a:r>
            <a:r>
              <a:rPr lang="en-US" sz="2400"/>
              <a:t>Swing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mtClean="0"/>
              <a:t>Незакрываемый диалог (для самостоятельного изучения)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137496"/>
            <a:ext cx="7650162" cy="5245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JOptionPane 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optionPane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JOptionPane(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Закрыть окно можно\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n"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"только по нажатию кнопок.\n"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"Такие вот дела..."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QUESTION_MESSAGE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YES_NO_OPTION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optionPane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u="sng">
                <a:solidFill>
                  <a:srgbClr val="D0D0D0"/>
                </a:solidFill>
                <a:latin typeface="Consolas" panose="020B0609020204030204" pitchFamily="49" charset="0"/>
              </a:rPr>
              <a:t>addPropertyChangeListener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propListener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JDialog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dialog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JDialog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frame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Нажимайте на кнопки"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dialog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u="sng">
                <a:solidFill>
                  <a:srgbClr val="D0D0D0"/>
                </a:solidFill>
                <a:latin typeface="Consolas" panose="020B0609020204030204" pitchFamily="49" charset="0"/>
              </a:rPr>
              <a:t>setContentPane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optionPane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dialog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.setDefaultCloseOperation 		(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JDialog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DO_NOTHING_ON_CLOSE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dialog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((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Integer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optionPane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.getValue()).intValue();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JOptionPane.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YES_OPTION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		setLabel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Ййеес...!"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>
                <a:solidFill>
                  <a:srgbClr val="FFFF00"/>
                </a:solidFill>
                <a:latin typeface="Consolas" panose="020B0609020204030204" pitchFamily="49" charset="0"/>
              </a:rPr>
              <a:t>200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	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JOptionPane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NO_OPTION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	setLabel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Ноу"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>
                <a:solidFill>
                  <a:srgbClr val="FFFF00"/>
                </a:solidFill>
                <a:latin typeface="Consolas" panose="020B0609020204030204" pitchFamily="49" charset="0"/>
              </a:rPr>
              <a:t>222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);}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8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Библиотека </a:t>
            </a:r>
            <a:r>
              <a:rPr lang="en-US" sz="2400"/>
              <a:t>Swing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91486" y="670646"/>
            <a:ext cx="7641413" cy="31839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D197D9"/>
                </a:solidFill>
                <a:latin typeface="Consolas" panose="020B0609020204030204" pitchFamily="49" charset="0"/>
              </a:rPr>
              <a:t>PropertyChangeListener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propListener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endParaRPr lang="en-US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PropertyChangeListener() {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propertyChange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PropertyChangeEvent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String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prop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.getPropertyName();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dialog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.isVisible() &amp;&amp;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.getSource()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optionPane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	&amp;&amp;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prop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.equals(</a:t>
            </a:r>
            <a:r>
              <a:rPr lang="en-US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JOptionPane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VALUE_PROPERTY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))) {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	dialog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}}};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55" y="3854595"/>
            <a:ext cx="3842127" cy="23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2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11914</TotalTime>
  <Words>340</Words>
  <Application>Microsoft Office PowerPoint</Application>
  <PresentationFormat>Произвольный</PresentationFormat>
  <Paragraphs>165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Consolas</vt:lpstr>
      <vt:lpstr>DejaVu Sans</vt:lpstr>
      <vt:lpstr>Droid Sans Fallback</vt:lpstr>
      <vt:lpstr>Times New Roman</vt:lpstr>
      <vt:lpstr>Тема Office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</vt:vector>
  </TitlesOfParts>
  <Company>Univerpulse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part I</dc:description>
  <cp:lastModifiedBy>Danny Briskin</cp:lastModifiedBy>
  <cp:revision>909</cp:revision>
  <cp:lastPrinted>1601-01-01T00:00:00Z</cp:lastPrinted>
  <dcterms:created xsi:type="dcterms:W3CDTF">2013-02-04T11:19:10Z</dcterms:created>
  <dcterms:modified xsi:type="dcterms:W3CDTF">2017-09-03T12:31:37Z</dcterms:modified>
  <cp:category>Java</cp:category>
</cp:coreProperties>
</file>