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0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5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31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46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82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26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464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07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6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80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5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52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668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89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07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9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28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107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30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5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0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4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7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7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60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18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3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7162" y="651320"/>
            <a:ext cx="7645738" cy="5245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Использование разметки с абсолютным позиционированием (</a:t>
            </a:r>
            <a:r>
              <a:rPr lang="en-US"/>
              <a:t>Absolute Positioning</a:t>
            </a:r>
            <a:r>
              <a:rPr lang="ru-RU" smtClean="0"/>
              <a:t>) предполагает </a:t>
            </a:r>
            <a:r>
              <a:rPr lang="ru-RU"/>
              <a:t>установку </a:t>
            </a:r>
            <a:r>
              <a:rPr lang="ru-RU" smtClean="0"/>
              <a:t>расположения </a:t>
            </a:r>
            <a:r>
              <a:rPr lang="ru-RU"/>
              <a:t>и </a:t>
            </a:r>
            <a:r>
              <a:rPr lang="ru-RU" smtClean="0"/>
              <a:t>размера </a:t>
            </a:r>
            <a:r>
              <a:rPr lang="ru-RU"/>
              <a:t>каждого </a:t>
            </a:r>
            <a:r>
              <a:rPr lang="ru-RU" smtClean="0"/>
              <a:t>виджета </a:t>
            </a:r>
            <a:r>
              <a:rPr lang="ru-RU"/>
              <a:t>на экране</a:t>
            </a:r>
            <a:r>
              <a:rPr lang="ru-RU" smtClean="0"/>
              <a:t>. Это </a:t>
            </a:r>
            <a:r>
              <a:rPr lang="ru-RU"/>
              <a:t>отнимает много </a:t>
            </a:r>
            <a:r>
              <a:rPr lang="ru-RU" smtClean="0"/>
              <a:t>времени, </a:t>
            </a:r>
            <a:r>
              <a:rPr lang="ru-RU"/>
              <a:t>особенно когда дело доходит до более крупных и сложных графических интерфейсов</a:t>
            </a:r>
            <a:r>
              <a:rPr lang="ru-RU" smtClean="0"/>
              <a:t>. А если если ваше приложение будет работать на устройствах с разными физическим размерами экрана и разными разрешениями, то процесс настройки  расположения виджетов может стать совершенно мучительным.</a:t>
            </a:r>
          </a:p>
          <a:p>
            <a:pPr algn="just"/>
            <a:r>
              <a:rPr lang="ru-RU" smtClean="0"/>
              <a:t>	</a:t>
            </a:r>
            <a:r>
              <a:rPr lang="ru-RU" b="1" smtClean="0"/>
              <a:t>LayoutManager</a:t>
            </a:r>
            <a:r>
              <a:rPr lang="ru-RU" smtClean="0"/>
              <a:t> – это процесс</a:t>
            </a:r>
            <a:r>
              <a:rPr lang="ru-RU"/>
              <a:t>, </a:t>
            </a:r>
            <a:r>
              <a:rPr lang="ru-RU" smtClean="0"/>
              <a:t>который автоматически </a:t>
            </a:r>
            <a:r>
              <a:rPr lang="ru-RU"/>
              <a:t>контролирует размер, форму и положение каждого виджета в </a:t>
            </a:r>
            <a:r>
              <a:rPr lang="ru-RU" smtClean="0"/>
              <a:t>контейнере (</a:t>
            </a:r>
            <a:r>
              <a:rPr lang="en-US"/>
              <a:t>JFrame </a:t>
            </a:r>
            <a:r>
              <a:rPr lang="ru-RU" smtClean="0"/>
              <a:t>или J</a:t>
            </a:r>
            <a:r>
              <a:rPr lang="en-US" smtClean="0"/>
              <a:t>P</a:t>
            </a:r>
            <a:r>
              <a:rPr lang="ru-RU" smtClean="0"/>
              <a:t>anel). </a:t>
            </a:r>
            <a:r>
              <a:rPr lang="ru-RU"/>
              <a:t>Вы даете каждому из ваших виджетов предпочтительный размер и </a:t>
            </a:r>
            <a:r>
              <a:rPr lang="ru-RU" smtClean="0"/>
              <a:t>задаёте в </a:t>
            </a:r>
            <a:r>
              <a:rPr lang="ru-RU"/>
              <a:t>какой области экрана вы хотите </a:t>
            </a:r>
            <a:r>
              <a:rPr lang="ru-RU" smtClean="0"/>
              <a:t>его видеть, а </a:t>
            </a:r>
            <a:r>
              <a:rPr lang="ru-RU"/>
              <a:t>LayoutManager сделает все остальное</a:t>
            </a:r>
            <a:r>
              <a:rPr lang="ru-RU" smtClean="0"/>
              <a:t>.</a:t>
            </a:r>
          </a:p>
          <a:p>
            <a:pPr algn="just"/>
            <a:r>
              <a:rPr lang="ru-RU" smtClean="0"/>
              <a:t>	LayoutManager также может обрабатывать </a:t>
            </a:r>
            <a:r>
              <a:rPr lang="ru-RU"/>
              <a:t>изменение размера </a:t>
            </a:r>
            <a:r>
              <a:rPr lang="ru-RU" smtClean="0"/>
              <a:t>фрейма </a:t>
            </a:r>
            <a:r>
              <a:rPr lang="ru-RU"/>
              <a:t>гораздо лучше, чем </a:t>
            </a:r>
            <a:r>
              <a:rPr lang="ru-RU" smtClean="0"/>
              <a:t>при абсолютном позиционировании, и </a:t>
            </a:r>
            <a:r>
              <a:rPr lang="ru-RU"/>
              <a:t>вы можете </a:t>
            </a:r>
            <a:r>
              <a:rPr lang="ru-RU" smtClean="0"/>
              <a:t>устанавливать поведения для изменения размера </a:t>
            </a:r>
            <a:r>
              <a:rPr lang="ru-RU"/>
              <a:t>виджетов и панелей в зависимости от размеров </a:t>
            </a:r>
            <a:r>
              <a:rPr lang="ru-RU" smtClean="0"/>
              <a:t>изменение размеров фрейма.</a:t>
            </a:r>
            <a:endParaRPr lang="ru-RU"/>
          </a:p>
          <a:p>
            <a:pPr algn="just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44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	</a:t>
            </a:r>
            <a:r>
              <a:rPr lang="en-US" b="1" smtClean="0"/>
              <a:t>CardLayout</a:t>
            </a:r>
            <a:r>
              <a:rPr lang="en-US" smtClean="0"/>
              <a:t> – </a:t>
            </a:r>
            <a:r>
              <a:rPr lang="ru-RU" smtClean="0"/>
              <a:t>подходит, </a:t>
            </a:r>
            <a:r>
              <a:rPr lang="ru-RU"/>
              <a:t>когда </a:t>
            </a:r>
            <a:r>
              <a:rPr lang="ru-RU" smtClean="0"/>
              <a:t>вам необходимо </a:t>
            </a:r>
            <a:r>
              <a:rPr lang="ru-RU"/>
              <a:t>отобразить панели или контейнеры в разное </a:t>
            </a:r>
            <a:r>
              <a:rPr lang="ru-RU" smtClean="0"/>
              <a:t>время на одном и том же месте. </a:t>
            </a:r>
          </a:p>
          <a:p>
            <a:pPr algn="just"/>
            <a:r>
              <a:rPr lang="ru-RU" smtClean="0"/>
              <a:t>	Есть методы в </a:t>
            </a:r>
            <a:r>
              <a:rPr lang="ru-RU"/>
              <a:t>CardLayout, </a:t>
            </a:r>
            <a:r>
              <a:rPr lang="ru-RU" smtClean="0"/>
              <a:t>которые облегчают </a:t>
            </a:r>
            <a:r>
              <a:rPr lang="ru-RU"/>
              <a:t>переключение различных панелей</a:t>
            </a:r>
            <a:r>
              <a:rPr lang="ru-RU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first</a:t>
            </a:r>
            <a:r>
              <a:rPr lang="en-US" smtClean="0"/>
              <a:t>()</a:t>
            </a:r>
            <a:r>
              <a:rPr lang="ru-RU" smtClean="0"/>
              <a:t> - отображает первый компонент, добавленный методом </a:t>
            </a:r>
            <a:r>
              <a:rPr lang="en-US" smtClean="0"/>
              <a:t>a</a:t>
            </a:r>
            <a:r>
              <a:rPr lang="ru-RU" smtClean="0"/>
              <a:t>dd() 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last</a:t>
            </a:r>
            <a:r>
              <a:rPr lang="ru-RU" smtClean="0"/>
              <a:t>() </a:t>
            </a:r>
            <a:r>
              <a:rPr lang="ru-RU"/>
              <a:t>- отображает </a:t>
            </a:r>
            <a:r>
              <a:rPr lang="ru-RU" smtClean="0"/>
              <a:t>последний компонент</a:t>
            </a:r>
            <a:r>
              <a:rPr lang="ru-RU"/>
              <a:t>, добавленный методом </a:t>
            </a:r>
            <a:r>
              <a:rPr lang="en-US"/>
              <a:t>a</a:t>
            </a:r>
            <a:r>
              <a:rPr lang="ru-RU"/>
              <a:t>dd()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next</a:t>
            </a:r>
            <a:r>
              <a:rPr lang="ru-RU" smtClean="0"/>
              <a:t>() </a:t>
            </a:r>
            <a:r>
              <a:rPr lang="ru-RU"/>
              <a:t>- отображает </a:t>
            </a:r>
            <a:r>
              <a:rPr lang="ru-RU" smtClean="0"/>
              <a:t>следующий компонент</a:t>
            </a:r>
            <a:r>
              <a:rPr lang="ru-RU"/>
              <a:t>, </a:t>
            </a:r>
            <a:r>
              <a:rPr lang="ru-RU" smtClean="0"/>
              <a:t> в порядке добавления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previous</a:t>
            </a:r>
            <a:r>
              <a:rPr lang="ru-RU" smtClean="0"/>
              <a:t>() </a:t>
            </a:r>
            <a:r>
              <a:rPr lang="ru-RU"/>
              <a:t>- отображает </a:t>
            </a:r>
            <a:r>
              <a:rPr lang="ru-RU" smtClean="0"/>
              <a:t>предыдущий компонент</a:t>
            </a:r>
            <a:r>
              <a:rPr lang="ru-RU"/>
              <a:t>,  в порядке добавления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show</a:t>
            </a:r>
            <a:r>
              <a:rPr lang="ru-RU" smtClean="0"/>
              <a:t>() </a:t>
            </a:r>
            <a:r>
              <a:rPr lang="ru-RU"/>
              <a:t>- </a:t>
            </a:r>
            <a:r>
              <a:rPr lang="ru-RU" smtClean="0"/>
              <a:t>при </a:t>
            </a:r>
            <a:r>
              <a:rPr lang="ru-RU"/>
              <a:t>добавлении компонента к JPanel, </a:t>
            </a:r>
            <a:r>
              <a:rPr lang="ru-RU" smtClean="0"/>
              <a:t>у него может быть строковое описание. </a:t>
            </a:r>
            <a:r>
              <a:rPr lang="ru-RU"/>
              <a:t>Вы можете выбрать конкретные </a:t>
            </a:r>
            <a:r>
              <a:rPr lang="ru-RU" smtClean="0"/>
              <a:t>компоненты, вызвав метод </a:t>
            </a:r>
            <a:r>
              <a:rPr lang="en-US" smtClean="0"/>
              <a:t>show </a:t>
            </a:r>
            <a:r>
              <a:rPr lang="ru-RU" smtClean="0"/>
              <a:t>с именем компонента в качестве параметра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11" y="4112229"/>
            <a:ext cx="3240360" cy="21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9568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buttonPanel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.setLayout 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BoxLayout(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buttonPanel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BoxLayout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LINE_AXIS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previousButton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JButton(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"&lt;-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Предыдущий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firstButton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JButton(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Первый"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lastButton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JButton(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Последний"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nextButton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JButton(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Следующий 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-&gt;"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bottomPanel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bottomPanel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.setLayout(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BorderLayout());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bottomPanel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buttonPanel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BorderLayout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PAGE_START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39" y="4313176"/>
            <a:ext cx="7650162" cy="21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8876" y="674738"/>
            <a:ext cx="7644024" cy="5245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align_1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align_1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.setLayout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BoxLayout(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align_1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BoxLayout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LINE_AXIS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redPanel_1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bluePanel_1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80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align_1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redPanel_1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align_1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createRigidArea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align_1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bluePanel_1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align_2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align_2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.setLayout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BoxLayout(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align_2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BoxLayout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LINE_AXIS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redPanel_2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redPanel_2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setAlignmentY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Component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BOTTOM_ALIGNMENT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align_2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redPanel_2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align_2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createRigidArea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align_2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bluePanel_2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5502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actionPerformed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ActionEvent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CardLayout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CardLayout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.getLayout());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firstButton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.first(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lastButton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.last(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nextButton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.next(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.getSource() == 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previousButton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.previous(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&gt;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titleLabel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.setText(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descLabel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.setText(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cardDescription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cardCounter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5694" y="670646"/>
            <a:ext cx="7647206" cy="44721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Добавляем все 3 align'a на cardpanel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CardLayout(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"Component.CENTER"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"Component.BOTTOM_ALIGNMENT"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"Component.TOP_ALIGNMENT"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align_1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align_2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align_3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bottomPanel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cardPanel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BorderLayout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CENTER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titleLabel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cardNames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descLabel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cardDescription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]);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670646"/>
            <a:ext cx="4298222" cy="32168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07" y="1511895"/>
            <a:ext cx="4677468" cy="32403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7" y="3132075"/>
            <a:ext cx="4558690" cy="31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44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	</a:t>
            </a:r>
            <a:r>
              <a:rPr lang="ru-RU" b="1" smtClean="0"/>
              <a:t>FlowLayout</a:t>
            </a:r>
            <a:r>
              <a:rPr lang="ru-RU" smtClean="0"/>
              <a:t> </a:t>
            </a:r>
            <a:r>
              <a:rPr lang="ru-RU"/>
              <a:t>является </a:t>
            </a:r>
            <a:r>
              <a:rPr lang="ru-RU" smtClean="0"/>
              <a:t>самой простой </a:t>
            </a:r>
            <a:r>
              <a:rPr lang="ru-RU"/>
              <a:t>из всех </a:t>
            </a:r>
            <a:r>
              <a:rPr lang="ru-RU" smtClean="0"/>
              <a:t>разметок. Она является LayoutManager-ом </a:t>
            </a:r>
            <a:r>
              <a:rPr lang="ru-RU"/>
              <a:t>умолчанию </a:t>
            </a:r>
            <a:r>
              <a:rPr lang="ru-RU" smtClean="0"/>
              <a:t>для JPanel</a:t>
            </a:r>
            <a:r>
              <a:rPr lang="ru-RU"/>
              <a:t>.</a:t>
            </a:r>
          </a:p>
          <a:p>
            <a:pPr algn="just"/>
            <a:r>
              <a:rPr lang="ru-RU" smtClean="0"/>
              <a:t>	В </a:t>
            </a:r>
            <a:r>
              <a:rPr lang="ru-RU"/>
              <a:t>FlowLayout, виджеты помещаются один за другим, идя слева направо. Это происходит до тех пор, конец JPanel не будет </a:t>
            </a:r>
            <a:r>
              <a:rPr lang="ru-RU" smtClean="0"/>
              <a:t>достигнут, и произойдёт переход на новую строку.</a:t>
            </a:r>
          </a:p>
          <a:p>
            <a:pPr algn="just"/>
            <a:r>
              <a:rPr lang="ru-RU" smtClean="0"/>
              <a:t>	Есть </a:t>
            </a:r>
            <a:r>
              <a:rPr lang="ru-RU"/>
              <a:t>три конструктора для </a:t>
            </a:r>
            <a:r>
              <a:rPr lang="ru-RU" smtClean="0"/>
              <a:t>FlowLayout: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/>
              <a:t>FlowLayout ();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/>
              <a:t>FlowLayout </a:t>
            </a:r>
            <a:r>
              <a:rPr lang="ru-RU" smtClean="0"/>
              <a:t>(</a:t>
            </a:r>
            <a:r>
              <a:rPr lang="en-US"/>
              <a:t>int alignment)</a:t>
            </a:r>
            <a:r>
              <a:rPr lang="ru-RU" smtClean="0"/>
              <a:t>);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/>
              <a:t>FlowLayout </a:t>
            </a:r>
            <a:r>
              <a:rPr lang="ru-RU" smtClean="0"/>
              <a:t>(</a:t>
            </a:r>
            <a:r>
              <a:rPr lang="en-US"/>
              <a:t>int alignment)</a:t>
            </a:r>
            <a:r>
              <a:rPr lang="ru-RU" smtClean="0"/>
              <a:t>,  </a:t>
            </a:r>
            <a:r>
              <a:rPr lang="en-US" smtClean="0"/>
              <a:t>int </a:t>
            </a:r>
            <a:r>
              <a:rPr lang="en-US"/>
              <a:t>horizontalSpace, int verticalSpace</a:t>
            </a:r>
            <a:r>
              <a:rPr lang="ru-RU" smtClean="0"/>
              <a:t>);</a:t>
            </a:r>
            <a:endParaRPr lang="ru-RU"/>
          </a:p>
          <a:p>
            <a:pPr algn="just"/>
            <a:r>
              <a:rPr lang="ru-RU" smtClean="0"/>
              <a:t>	Первый </a:t>
            </a:r>
            <a:r>
              <a:rPr lang="ru-RU"/>
              <a:t>конструктор по умолчанию. По умолчанию, интервал между </a:t>
            </a:r>
            <a:r>
              <a:rPr lang="ru-RU" smtClean="0"/>
              <a:t>виджетами </a:t>
            </a:r>
            <a:r>
              <a:rPr lang="ru-RU"/>
              <a:t>составляет </a:t>
            </a:r>
            <a:r>
              <a:rPr lang="ru-RU" smtClean="0"/>
              <a:t>5 </a:t>
            </a:r>
            <a:r>
              <a:rPr lang="ru-RU"/>
              <a:t>пикселей и выравнивание FlowLayout.CENTER</a:t>
            </a:r>
            <a:r>
              <a:rPr lang="ru-RU" smtClean="0"/>
              <a:t>. Второй </a:t>
            </a:r>
            <a:r>
              <a:rPr lang="ru-RU"/>
              <a:t>конструктор позволяет установить выравнивание.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99" y="3960166"/>
            <a:ext cx="3672408" cy="24675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4095323"/>
            <a:ext cx="2140060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6686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Jpanel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FlowLayout(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FlowLayout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TRAILING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mainPanel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.setPreferredSize(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200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createSquareJPanel(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green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green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orange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orange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…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3528119"/>
            <a:ext cx="3824522" cy="1800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51" y="4320207"/>
            <a:ext cx="5098449" cy="14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/>
              <a:t>	</a:t>
            </a:r>
            <a:r>
              <a:rPr lang="en-US" b="1" smtClean="0"/>
              <a:t>GridLayout</a:t>
            </a:r>
            <a:r>
              <a:rPr lang="en-US" smtClean="0"/>
              <a:t> – </a:t>
            </a:r>
            <a:r>
              <a:rPr lang="ru-RU" smtClean="0"/>
              <a:t>в этой разметке размеры каждого виджета подгоняются под размер ячейки таблицы. Каждая ячейка имеет одинаковый размер. Используется для отображения одноразмерных вещей, таких как как </a:t>
            </a:r>
            <a:r>
              <a:rPr lang="ru-RU"/>
              <a:t>эскизы рисунков и фотографий</a:t>
            </a:r>
            <a:r>
              <a:rPr lang="ru-RU" smtClean="0"/>
              <a:t>.</a:t>
            </a:r>
          </a:p>
          <a:p>
            <a:pPr algn="just"/>
            <a:r>
              <a:rPr lang="ru-RU"/>
              <a:t>Есть два конструктора для </a:t>
            </a:r>
            <a:r>
              <a:rPr lang="ru-RU" smtClean="0"/>
              <a:t>GridLayout: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GridLayout(int rows, int columns);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GridLayout(int rows, int columns, int horizontalSpace, int verticalSpace);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16" y="2824056"/>
            <a:ext cx="4000184" cy="2681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830797"/>
            <a:ext cx="3591694" cy="26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619770" y="670646"/>
            <a:ext cx="7613129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JPanel();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JPanel(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GridLayout(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green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green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/>
              <a:t>.</a:t>
            </a:r>
          </a:p>
          <a:p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11" y="3079172"/>
            <a:ext cx="3802715" cy="27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75576" y="670646"/>
            <a:ext cx="7657324" cy="344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/>
              <a:t>	</a:t>
            </a:r>
            <a:r>
              <a:rPr lang="ru-RU" smtClean="0"/>
              <a:t>Есть такие LayoutManagers</a:t>
            </a:r>
            <a:r>
              <a:rPr lang="en-US" smtClean="0"/>
              <a:t> </a:t>
            </a:r>
            <a:r>
              <a:rPr lang="ru-RU" smtClean="0"/>
              <a:t>:</a:t>
            </a:r>
          </a:p>
          <a:p>
            <a:pPr algn="just"/>
            <a:endParaRPr lang="ru-RU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Border </a:t>
            </a:r>
            <a:r>
              <a:rPr lang="en-US" b="1" smtClean="0"/>
              <a:t>Layout</a:t>
            </a:r>
            <a:endParaRPr lang="ru-RU" b="1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smtClean="0"/>
              <a:t>Box </a:t>
            </a:r>
            <a:r>
              <a:rPr lang="en-US" b="1"/>
              <a:t>Layout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Card Layout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Flow Layout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Grid Layout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GridBag </a:t>
            </a:r>
            <a:r>
              <a:rPr lang="en-US" b="1" smtClean="0"/>
              <a:t>Layout</a:t>
            </a:r>
            <a:endParaRPr lang="ru-RU" b="1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smtClean="0"/>
              <a:t>Group Layout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JGoodies Form Layout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Mig Layout</a:t>
            </a:r>
          </a:p>
          <a:p>
            <a:pPr algn="just"/>
            <a:endParaRPr lang="ru-RU" b="1"/>
          </a:p>
          <a:p>
            <a:pPr algn="just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30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GridBag</a:t>
            </a:r>
            <a:r>
              <a:rPr lang="en-US" b="1" smtClean="0"/>
              <a:t>Layout</a:t>
            </a:r>
            <a:r>
              <a:rPr lang="ru-RU" b="1" smtClean="0"/>
              <a:t> </a:t>
            </a:r>
            <a:r>
              <a:rPr lang="ru-RU"/>
              <a:t>является </a:t>
            </a:r>
            <a:r>
              <a:rPr lang="ru-RU" smtClean="0"/>
              <a:t>расширением Grid </a:t>
            </a:r>
            <a:r>
              <a:rPr lang="ru-RU"/>
              <a:t>Layout, и позволяет манипулировать </a:t>
            </a:r>
            <a:r>
              <a:rPr lang="ru-RU" smtClean="0"/>
              <a:t>ячейками </a:t>
            </a:r>
            <a:r>
              <a:rPr lang="ru-RU"/>
              <a:t>и </a:t>
            </a:r>
            <a:r>
              <a:rPr lang="ru-RU" smtClean="0"/>
              <a:t>позиционировать виджеты более продвинуто. </a:t>
            </a:r>
            <a:r>
              <a:rPr lang="ru-RU"/>
              <a:t>Вы можете создать </a:t>
            </a:r>
            <a:r>
              <a:rPr lang="ru-RU" smtClean="0"/>
              <a:t>таблицу и можете </a:t>
            </a:r>
            <a:r>
              <a:rPr lang="ru-RU"/>
              <a:t>изменить размер каждой отдельной </a:t>
            </a:r>
            <a:r>
              <a:rPr lang="ru-RU" smtClean="0"/>
              <a:t>ячейки. </a:t>
            </a:r>
            <a:r>
              <a:rPr lang="ru-RU"/>
              <a:t>Каждый элемент в ячейке автоматически не размещаются, как в GridLayout, </a:t>
            </a:r>
            <a:r>
              <a:rPr lang="ru-RU" smtClean="0"/>
              <a:t>и вы </a:t>
            </a:r>
            <a:r>
              <a:rPr lang="ru-RU"/>
              <a:t>можете </a:t>
            </a:r>
            <a:r>
              <a:rPr lang="ru-RU" smtClean="0"/>
              <a:t>пропускать ячейки, </a:t>
            </a:r>
            <a:r>
              <a:rPr lang="ru-RU"/>
              <a:t>если требуется или размещать виджеты в нескольких ячейках. Столбцы и строки в </a:t>
            </a:r>
            <a:r>
              <a:rPr lang="ru-RU" smtClean="0"/>
              <a:t>таблице могут не быть </a:t>
            </a:r>
            <a:r>
              <a:rPr lang="ru-RU"/>
              <a:t>одинаковой ширины или высоты.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9" y="2999908"/>
            <a:ext cx="3609222" cy="22829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81" y="2999908"/>
            <a:ext cx="3443502" cy="22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07" y="3349772"/>
            <a:ext cx="4431057" cy="29146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07" y="705987"/>
            <a:ext cx="4176464" cy="27689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50" y="705988"/>
            <a:ext cx="2761692" cy="31944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50" y="3349772"/>
            <a:ext cx="2761692" cy="30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mainPanel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.setLayout(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GridBagLayout());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GridBagConstraints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GridBagConstraints();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gridx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gridy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fill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GridBagConstraints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NONE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mainPanel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createSquareJPanel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blue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60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gridx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anchor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GridBagConstraints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PAGE_START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mainPanel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blue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1" y="4536231"/>
            <a:ext cx="6192688" cy="18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44274"/>
            <a:ext cx="7650162" cy="472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FormLayout </a:t>
            </a:r>
            <a:r>
              <a:rPr lang="ru-RU"/>
              <a:t>является </a:t>
            </a:r>
            <a:r>
              <a:rPr lang="ru-RU" smtClean="0"/>
              <a:t>мощной, гибкой </a:t>
            </a:r>
            <a:r>
              <a:rPr lang="ru-RU"/>
              <a:t>и </a:t>
            </a:r>
            <a:r>
              <a:rPr lang="ru-RU" smtClean="0"/>
              <a:t>точно настраиваемой  разметкой. Она размещает </a:t>
            </a:r>
            <a:r>
              <a:rPr lang="ru-RU"/>
              <a:t>компоненты в </a:t>
            </a:r>
            <a:r>
              <a:rPr lang="ru-RU" smtClean="0"/>
              <a:t>таблице, позволяя </a:t>
            </a:r>
            <a:r>
              <a:rPr lang="ru-RU"/>
              <a:t>некоторым компонентам перекрывать несколько столбцов или строк. Не все столбцы / строки обязательно иметь одинаковую ширину / высоту.</a:t>
            </a:r>
          </a:p>
          <a:p>
            <a:pPr algn="just"/>
            <a:r>
              <a:rPr lang="ru-RU" smtClean="0"/>
              <a:t>	В </a:t>
            </a:r>
            <a:r>
              <a:rPr lang="ru-RU"/>
              <a:t>отличие от других </a:t>
            </a:r>
            <a:r>
              <a:rPr lang="ru-RU" smtClean="0"/>
              <a:t>разметок на основе таблицы, </a:t>
            </a:r>
            <a:r>
              <a:rPr lang="ru-RU"/>
              <a:t>FormLayout использует индексы </a:t>
            </a:r>
            <a:r>
              <a:rPr lang="ru-RU" smtClean="0"/>
              <a:t>столбцов и строк. В качестве разделителей используются «</a:t>
            </a:r>
            <a:r>
              <a:rPr lang="ru-RU"/>
              <a:t>настоящие» </a:t>
            </a:r>
            <a:r>
              <a:rPr lang="ru-RU" smtClean="0"/>
              <a:t>столбцы/строки. </a:t>
            </a:r>
            <a:endParaRPr lang="ru-RU"/>
          </a:p>
          <a:p>
            <a:pPr algn="just"/>
            <a:r>
              <a:rPr lang="ru-RU" smtClean="0"/>
              <a:t>	У </a:t>
            </a:r>
            <a:r>
              <a:rPr lang="ru-RU"/>
              <a:t>FormLayout </a:t>
            </a:r>
            <a:r>
              <a:rPr lang="ru-RU" smtClean="0"/>
              <a:t>есть  </a:t>
            </a:r>
            <a:r>
              <a:rPr lang="ru-RU"/>
              <a:t>следующие </a:t>
            </a:r>
            <a:r>
              <a:rPr lang="ru-RU" smtClean="0"/>
              <a:t>характеристики</a:t>
            </a:r>
            <a:r>
              <a:rPr lang="ru-RU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Выравнивание </a:t>
            </a:r>
            <a:r>
              <a:rPr lang="ru-RU"/>
              <a:t>компонентов по умолчанию в столбце / </a:t>
            </a:r>
            <a:r>
              <a:rPr lang="ru-RU" smtClean="0"/>
              <a:t>строке.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Спецификация </a:t>
            </a:r>
            <a:r>
              <a:rPr lang="ru-RU"/>
              <a:t>минимальной и максимальной ширины столбца или высоты </a:t>
            </a:r>
            <a:r>
              <a:rPr lang="ru-RU" smtClean="0"/>
              <a:t>строки.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Поддерживается </a:t>
            </a:r>
            <a:r>
              <a:rPr lang="ru-RU"/>
              <a:t>различные </a:t>
            </a:r>
            <a:r>
              <a:rPr lang="ru-RU" smtClean="0"/>
              <a:t>единицы измерения : Диалоговые единицы, пиксели, точки, миллиметры, сантиметры </a:t>
            </a:r>
            <a:r>
              <a:rPr lang="ru-RU"/>
              <a:t>и </a:t>
            </a:r>
            <a:r>
              <a:rPr lang="ru-RU" smtClean="0"/>
              <a:t>дюймы. Диалоговые единицы </a:t>
            </a:r>
            <a:r>
              <a:rPr lang="ru-RU"/>
              <a:t>полезны для </a:t>
            </a:r>
            <a:r>
              <a:rPr lang="ru-RU" smtClean="0"/>
              <a:t>создания разметок, масштабируемых для разных разрешений экрана.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Шаблоны столбцов/строк.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Группы столбцов/строк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03" y="676759"/>
            <a:ext cx="7435997" cy="53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5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GroupLayout</a:t>
            </a:r>
            <a:r>
              <a:rPr lang="ru-RU" smtClean="0"/>
              <a:t> </a:t>
            </a:r>
            <a:r>
              <a:rPr lang="ru-RU"/>
              <a:t>работает с горизонтальной и вертикальной </a:t>
            </a:r>
            <a:r>
              <a:rPr lang="ru-RU" smtClean="0"/>
              <a:t>разметкой  </a:t>
            </a:r>
            <a:r>
              <a:rPr lang="ru-RU"/>
              <a:t>отдельно</a:t>
            </a:r>
            <a:r>
              <a:rPr lang="ru-RU" smtClean="0"/>
              <a:t>. Для </a:t>
            </a:r>
            <a:r>
              <a:rPr lang="ru-RU"/>
              <a:t>каждого измерения </a:t>
            </a:r>
            <a:r>
              <a:rPr lang="ru-RU" smtClean="0"/>
              <a:t>создаётся отельная и независимая разметка. Это </a:t>
            </a:r>
            <a:r>
              <a:rPr lang="ru-RU"/>
              <a:t>означает</a:t>
            </a:r>
            <a:r>
              <a:rPr lang="ru-RU" smtClean="0"/>
              <a:t>, </a:t>
            </a:r>
            <a:r>
              <a:rPr lang="ru-RU"/>
              <a:t>что каждый компонент должен быть определен </a:t>
            </a:r>
            <a:r>
              <a:rPr lang="ru-RU" smtClean="0"/>
              <a:t>в макете два раза. </a:t>
            </a:r>
            <a:r>
              <a:rPr lang="ru-RU"/>
              <a:t>Если вы забыли это сделать, GroupLayout будет генерировать исключение.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51" y="1972625"/>
            <a:ext cx="4824536" cy="15260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02" y="4808547"/>
            <a:ext cx="2880320" cy="15224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39" y="3420107"/>
            <a:ext cx="453444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628440" y="670646"/>
            <a:ext cx="7558757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grpLayout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GroupLayout(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.setLayout(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.setAutoCreateGaps(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.setAutoCreateContainerGaps(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lblFind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Найти"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JTextField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tfFind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JTextField( 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JCheckBox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cbCaseSensitive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JCheckBox(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С учётом регистра"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JCheckBox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cbEverywhere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JCheckBox(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Повсюду"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JCheckBox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cbWholeWord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JCheckBox(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Целые слова"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JCheckBox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cbBackwards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JCheckBox(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Назад"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251619" y="1211646"/>
            <a:ext cx="9356766" cy="3526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.setHorizontalGroup(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.createSequentialGroup()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lblFind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LEADING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.addComponent(</a:t>
            </a:r>
            <a:r>
              <a:rPr lang="en-US" sz="1600" smtClean="0">
                <a:solidFill>
                  <a:srgbClr val="79ABFF"/>
                </a:solidFill>
                <a:latin typeface="Consolas" panose="020B0609020204030204" pitchFamily="49" charset="0"/>
              </a:rPr>
              <a:t>tfFind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         .addGroup(</a:t>
            </a:r>
            <a:r>
              <a:rPr lang="en-US" sz="1600" smtClean="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.createSequentialGroup()</a:t>
            </a:r>
          </a:p>
          <a:p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   		    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.addGroup(</a:t>
            </a:r>
            <a:r>
              <a:rPr lang="en-US" sz="1600" smtClean="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 smtClean="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LEADING</a:t>
            </a:r>
            <a:r>
              <a:rPr lang="en-US" sz="1600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                  .addComponent(</a:t>
            </a:r>
            <a:r>
              <a:rPr lang="en-US" sz="1600" smtClean="0">
                <a:solidFill>
                  <a:srgbClr val="79ABFF"/>
                </a:solidFill>
                <a:latin typeface="Consolas" panose="020B0609020204030204" pitchFamily="49" charset="0"/>
              </a:rPr>
              <a:t>cbCaseSensitive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cbWholeWord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))              </a:t>
            </a:r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         					        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LEADING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  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cbEverywhere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  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cbBackwards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))))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.addGroup(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LEADING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</a:t>
            </a:r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btnSearch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btnCancel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160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2077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79611" y="863823"/>
            <a:ext cx="9361039" cy="3526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.setVerticalGroup(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.createSequentialGroup()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.addGroup(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BASELINE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.addComponent(</a:t>
            </a:r>
            <a:r>
              <a:rPr lang="en-US" sz="160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lblFind</a:t>
            </a:r>
            <a:r>
              <a:rPr lang="en-US" sz="160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tfFind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btnSearch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.addGroup(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LEADING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.addGroup(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.createSequentialGroup()</a:t>
            </a:r>
          </a:p>
          <a:p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	       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BASELINE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cbCaseSensitive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cbEverywhere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1600" smtClean="0">
                <a:solidFill>
                  <a:srgbClr val="D0D0D0"/>
                </a:solidFill>
                <a:latin typeface="Consolas" panose="020B0609020204030204" pitchFamily="49" charset="0"/>
              </a:rPr>
              <a:t>	    </a:t>
            </a:r>
            <a:r>
              <a:rPr lang="en-US" sz="1600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addGroup(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grpLayout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.createParallelGroup(</a:t>
            </a:r>
            <a:r>
              <a:rPr lang="en-US" sz="1600">
                <a:solidFill>
                  <a:srgbClr val="FF8080"/>
                </a:solidFill>
                <a:latin typeface="Consolas" panose="020B0609020204030204" pitchFamily="49" charset="0"/>
              </a:rPr>
              <a:t>GroupLayout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FFFFF"/>
                </a:solidFill>
                <a:latin typeface="Consolas" panose="020B0609020204030204" pitchFamily="49" charset="0"/>
              </a:rPr>
              <a:t>Alignment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>
                <a:solidFill>
                  <a:srgbClr val="EFC090"/>
                </a:solidFill>
                <a:latin typeface="Consolas" panose="020B0609020204030204" pitchFamily="49" charset="0"/>
              </a:rPr>
              <a:t>BASELINE</a:t>
            </a:r>
            <a:r>
              <a:rPr lang="en-US" sz="1600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cbWholeWord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cbBackwards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        .addComponent(</a:t>
            </a:r>
            <a:r>
              <a:rPr lang="en-US" sz="1600">
                <a:solidFill>
                  <a:srgbClr val="79ABFF"/>
                </a:solidFill>
                <a:latin typeface="Consolas" panose="020B0609020204030204" pitchFamily="49" charset="0"/>
              </a:rPr>
              <a:t>btnCancel</a:t>
            </a:r>
            <a:r>
              <a:rPr lang="en-US" sz="1600">
                <a:solidFill>
                  <a:srgbClr val="D0D0D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160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z="16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03" y="4390751"/>
            <a:ext cx="6689221" cy="19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1. Делаем калькулятор </a:t>
            </a:r>
            <a:r>
              <a:rPr lang="en-US" smtClean="0"/>
              <a:t>(</a:t>
            </a:r>
            <a:r>
              <a:rPr lang="ru-RU" smtClean="0"/>
              <a:t>аналог </a:t>
            </a:r>
            <a:r>
              <a:rPr lang="en-US" smtClean="0"/>
              <a:t>windows)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4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BorderLayout</a:t>
            </a:r>
            <a:r>
              <a:rPr lang="ru-RU" smtClean="0"/>
              <a:t> – разметка по </a:t>
            </a:r>
            <a:r>
              <a:rPr lang="ru-RU"/>
              <a:t>умолчанию для </a:t>
            </a:r>
            <a:r>
              <a:rPr lang="ru-RU" smtClean="0"/>
              <a:t>JFrame. Она разбита на 5 площадей: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North (</a:t>
            </a:r>
            <a:r>
              <a:rPr lang="ru-RU" smtClean="0"/>
              <a:t>сверху</a:t>
            </a:r>
            <a:r>
              <a:rPr lang="en-US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West(</a:t>
            </a:r>
            <a:r>
              <a:rPr lang="ru-RU" smtClean="0"/>
              <a:t>слева</a:t>
            </a:r>
            <a:r>
              <a:rPr lang="en-US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South(</a:t>
            </a:r>
            <a:r>
              <a:rPr lang="ru-RU" smtClean="0"/>
              <a:t>снизу</a:t>
            </a:r>
            <a:r>
              <a:rPr lang="en-US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East(</a:t>
            </a:r>
            <a:r>
              <a:rPr lang="ru-RU" smtClean="0"/>
              <a:t>справа</a:t>
            </a:r>
            <a:r>
              <a:rPr lang="en-US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Center(</a:t>
            </a:r>
            <a:r>
              <a:rPr lang="ru-RU" smtClean="0"/>
              <a:t>центре</a:t>
            </a:r>
            <a:r>
              <a:rPr lang="en-US" smtClean="0"/>
              <a:t>)</a:t>
            </a:r>
          </a:p>
          <a:p>
            <a:pPr algn="just"/>
            <a:r>
              <a:rPr lang="en-US" smtClean="0"/>
              <a:t>	</a:t>
            </a:r>
            <a:r>
              <a:rPr lang="ru-RU" smtClean="0"/>
              <a:t>Когда </a:t>
            </a:r>
            <a:r>
              <a:rPr lang="ru-RU"/>
              <a:t>окно </a:t>
            </a:r>
            <a:r>
              <a:rPr lang="ru-RU" smtClean="0"/>
              <a:t>изменяет размер, всё дополнительное пространство отдается </a:t>
            </a:r>
            <a:r>
              <a:rPr lang="ru-RU"/>
              <a:t>центральной </a:t>
            </a:r>
            <a:r>
              <a:rPr lang="ru-RU" smtClean="0"/>
              <a:t>компонент</a:t>
            </a:r>
            <a:r>
              <a:rPr lang="ru-RU"/>
              <a:t>е</a:t>
            </a:r>
            <a:r>
              <a:rPr lang="ru-RU" smtClean="0"/>
              <a:t>. 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3" y="3062404"/>
            <a:ext cx="4053970" cy="26786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77" y="3081691"/>
            <a:ext cx="3193122" cy="26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704234"/>
            <a:ext cx="7650162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 smtClean="0">
                <a:solidFill>
                  <a:srgbClr val="D0D0D0"/>
                </a:solidFill>
                <a:latin typeface="Consolas" panose="020B0609020204030204" pitchFamily="49" charset="0"/>
              </a:rPr>
              <a:t>setLayout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BorderLayout(</a:t>
            </a:r>
            <a:r>
              <a:rPr lang="en-US" b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titleLabel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JLabel(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Авторизация"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titleLabel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BorderLayout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NORTH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textPanel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textPanel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BorderLayout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WEST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panelForTextFields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BorderLayout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CENTER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/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7308403" y="209602"/>
            <a:ext cx="2339852" cy="1159075"/>
          </a:xfrm>
          <a:prstGeom prst="wedgeRoundRectCallout">
            <a:avLst>
              <a:gd name="adj1" fmla="val -56971"/>
              <a:gd name="adj2" fmla="val 3529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горизонтальный и вертикальный промежуток между элементами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82738" y="3432221"/>
            <a:ext cx="7650162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trike="sngStrike">
                <a:solidFill>
                  <a:srgbClr val="EFC090"/>
                </a:solidFill>
                <a:latin typeface="Consolas" panose="020B0609020204030204" pitchFamily="49" charset="0"/>
              </a:rPr>
              <a:t>textPanel</a:t>
            </a:r>
            <a:r>
              <a:rPr lang="en-US" strike="sngStrike">
                <a:solidFill>
                  <a:srgbClr val="D0D0D0"/>
                </a:solidFill>
                <a:latin typeface="Consolas" panose="020B0609020204030204" pitchFamily="49" charset="0"/>
              </a:rPr>
              <a:t>.setLocation(</a:t>
            </a:r>
            <a:r>
              <a:rPr lang="en-US" strike="sngStrike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strike="sngStrike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strike="sngStrike">
                <a:solidFill>
                  <a:srgbClr val="FFFF00"/>
                </a:solidFill>
                <a:latin typeface="Consolas" panose="020B0609020204030204" pitchFamily="49" charset="0"/>
              </a:rPr>
              <a:t>35</a:t>
            </a:r>
            <a:r>
              <a:rPr lang="en-US" strike="sngStrike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trike="sngStrike">
                <a:solidFill>
                  <a:srgbClr val="EFC090"/>
                </a:solidFill>
                <a:latin typeface="Consolas" panose="020B0609020204030204" pitchFamily="49" charset="0"/>
              </a:rPr>
              <a:t>textPanel</a:t>
            </a:r>
            <a:r>
              <a:rPr lang="en-US" strike="sngStrike">
                <a:solidFill>
                  <a:srgbClr val="D0D0D0"/>
                </a:solidFill>
                <a:latin typeface="Consolas" panose="020B0609020204030204" pitchFamily="49" charset="0"/>
              </a:rPr>
              <a:t>.setSize(</a:t>
            </a:r>
            <a:r>
              <a:rPr lang="en-US" strike="sngStrike">
                <a:solidFill>
                  <a:srgbClr val="FFFF00"/>
                </a:solidFill>
                <a:latin typeface="Consolas" panose="020B0609020204030204" pitchFamily="49" charset="0"/>
              </a:rPr>
              <a:t>70</a:t>
            </a:r>
            <a:r>
              <a:rPr lang="en-US" strike="sngStrike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strike="sngStrike">
                <a:solidFill>
                  <a:srgbClr val="FFFF00"/>
                </a:solidFill>
                <a:latin typeface="Consolas" panose="020B0609020204030204" pitchFamily="49" charset="0"/>
              </a:rPr>
              <a:t>80</a:t>
            </a:r>
            <a:r>
              <a:rPr lang="en-US" strike="sngStrike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trike="sngStrike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textPanel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.setPreferredSize(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70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80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" y="863823"/>
            <a:ext cx="936873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577330" y="670646"/>
            <a:ext cx="7655570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	</a:t>
            </a:r>
            <a:r>
              <a:rPr lang="en-US" b="1" smtClean="0"/>
              <a:t>BoxLayout</a:t>
            </a:r>
            <a:r>
              <a:rPr lang="en-US" smtClean="0"/>
              <a:t> -</a:t>
            </a:r>
            <a:r>
              <a:rPr lang="ru-RU" smtClean="0"/>
              <a:t> позиционирует виджеты </a:t>
            </a:r>
            <a:r>
              <a:rPr lang="ru-RU"/>
              <a:t>в одной строке или столбце.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55" y="1223863"/>
            <a:ext cx="3734673" cy="25202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95" y="1223863"/>
            <a:ext cx="2664296" cy="25743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54" y="3816151"/>
            <a:ext cx="3734673" cy="24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44721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.setLayout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BoxLayout(</a:t>
            </a:r>
            <a:r>
              <a:rPr lang="en-US" b="1" u="sng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u="sng">
                <a:solidFill>
                  <a:srgbClr val="FF8080"/>
                </a:solidFill>
                <a:latin typeface="Consolas" panose="020B0609020204030204" pitchFamily="49" charset="0"/>
              </a:rPr>
              <a:t>BoxLayout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u="sng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Y_AXIS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redPanel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.setBackground(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 smtClean="0">
                <a:solidFill>
                  <a:srgbClr val="D0D0D0"/>
                </a:solidFill>
                <a:latin typeface="Consolas" panose="020B0609020204030204" pitchFamily="49" charset="0"/>
              </a:rPr>
              <a:t>setMinimumSize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 smtClean="0">
                <a:solidFill>
                  <a:srgbClr val="D0D0D0"/>
                </a:solidFill>
                <a:latin typeface="Consolas" panose="020B0609020204030204" pitchFamily="49" charset="0"/>
              </a:rPr>
              <a:t>setPreferredSize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redPanel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JPanel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yellowPanel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JPanel();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yellowPanel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.setBackground(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Color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yellow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yellowPanel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.setPreferredSize(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yellowPanel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44" y="687387"/>
            <a:ext cx="2543175" cy="5105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5" y="2520007"/>
            <a:ext cx="9082900" cy="16514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5" y="2287587"/>
            <a:ext cx="666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Swing Layouts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BED6FF"/>
                </a:solidFill>
                <a:latin typeface="Consolas" panose="020B0609020204030204" pitchFamily="49" charset="0"/>
              </a:rPr>
              <a:t>createRigidArea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Box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BED6FF"/>
                </a:solidFill>
                <a:latin typeface="Consolas" panose="020B0609020204030204" pitchFamily="49" charset="0"/>
              </a:rPr>
              <a:t>createHorizontalGlue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());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endParaRPr lang="ru-RU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Dimension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minSize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Dimension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prefSize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Dimension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maxSize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Dimension(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Short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MAX_VALUE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EFC090"/>
                </a:solidFill>
                <a:latin typeface="Consolas" panose="020B0609020204030204" pitchFamily="49" charset="0"/>
              </a:rPr>
              <a:t>thePanel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Box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Filler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minSize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prefSize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maxSize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  <a:endParaRPr lang="ru-RU"/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6948363" y="1131690"/>
            <a:ext cx="2592288" cy="1800200"/>
          </a:xfrm>
          <a:prstGeom prst="wedgeRoundRectCallout">
            <a:avLst>
              <a:gd name="adj1" fmla="val -110345"/>
              <a:gd name="adj2" fmla="val -6038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Жесткий промежуток на 10px который </a:t>
            </a:r>
            <a:r>
              <a:rPr lang="ru-RU"/>
              <a:t>никогда не будет больше или меньше.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7153286" y="3240087"/>
            <a:ext cx="2592288" cy="1944216"/>
          </a:xfrm>
          <a:prstGeom prst="wedgeRoundRectCallout">
            <a:avLst>
              <a:gd name="adj1" fmla="val -117930"/>
              <a:gd name="adj2" fmla="val -14144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Промежуток занимает всё свободное пространство. При увеличении окна пространство получится </a:t>
            </a:r>
            <a:r>
              <a:rPr lang="ru-RU"/>
              <a:t>шире.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3275955" y="3960167"/>
            <a:ext cx="4032448" cy="1944216"/>
          </a:xfrm>
          <a:prstGeom prst="wedgeRoundRectCallout">
            <a:avLst>
              <a:gd name="adj1" fmla="val -18638"/>
              <a:gd name="adj2" fmla="val -9593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Пользовательский промежуток. </a:t>
            </a:r>
            <a:endParaRPr lang="ru-RU"/>
          </a:p>
          <a:p>
            <a:r>
              <a:rPr lang="ru-RU"/>
              <a:t>Минимальный размер </a:t>
            </a:r>
            <a:r>
              <a:rPr lang="ru-RU" smtClean="0"/>
              <a:t>действует как жесткий промежуток(не менее 10рх по Х, и 50рх по </a:t>
            </a:r>
            <a:r>
              <a:rPr lang="en-US" smtClean="0"/>
              <a:t>Y</a:t>
            </a:r>
            <a:r>
              <a:rPr lang="ru-RU" smtClean="0"/>
              <a:t>).</a:t>
            </a:r>
            <a:r>
              <a:rPr lang="en-US" smtClean="0"/>
              <a:t> </a:t>
            </a:r>
            <a:r>
              <a:rPr lang="ru-RU" smtClean="0"/>
              <a:t>Максимальный </a:t>
            </a:r>
            <a:r>
              <a:rPr lang="ru-RU"/>
              <a:t>размер </a:t>
            </a:r>
            <a:r>
              <a:rPr lang="ru-RU" smtClean="0"/>
              <a:t>по Х действует ка </a:t>
            </a:r>
            <a:r>
              <a:rPr lang="en-US" smtClean="0"/>
              <a:t>Glue.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11916</TotalTime>
  <Words>530</Words>
  <Application>Microsoft Office PowerPoint</Application>
  <PresentationFormat>Произвольный</PresentationFormat>
  <Paragraphs>298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Consolas</vt:lpstr>
      <vt:lpstr>DejaVu Sans</vt:lpstr>
      <vt:lpstr>Droid Sans Fallback</vt:lpstr>
      <vt:lpstr>Times New Roman</vt:lpstr>
      <vt:lpstr>Тема Office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Swing Layouts</vt:lpstr>
      <vt:lpstr>Практика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907</cp:revision>
  <cp:lastPrinted>1601-01-01T00:00:00Z</cp:lastPrinted>
  <dcterms:created xsi:type="dcterms:W3CDTF">2013-02-04T11:19:10Z</dcterms:created>
  <dcterms:modified xsi:type="dcterms:W3CDTF">2017-09-03T12:35:14Z</dcterms:modified>
  <cp:category>Java</cp:category>
</cp:coreProperties>
</file>