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072085A-F51D-4513-B1BF-0CB6707D15AD}">
          <p14:sldIdLst>
            <p14:sldId id="269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3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7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2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3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5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0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8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3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6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6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6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836411-3652-416A-A19E-8993570B20D4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09925F-0AE6-4482-8591-DD2D52B36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Разработка системы управления освещением на основе микроконтроллера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3"/>
          </p:nvPr>
        </p:nvSpPr>
        <p:spPr>
          <a:xfrm>
            <a:off x="1945945" y="3678766"/>
            <a:ext cx="7731219" cy="59148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154954" y="4663441"/>
            <a:ext cx="9244897" cy="1363616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Руководитель: </a:t>
            </a:r>
            <a:r>
              <a:rPr lang="ru-RU" sz="2100" dirty="0" smtClean="0"/>
              <a:t>к</a:t>
            </a:r>
            <a:r>
              <a:rPr lang="ru-RU" sz="2100" dirty="0"/>
              <a:t>. геогр. н., доц. 	</a:t>
            </a:r>
            <a:r>
              <a:rPr lang="ru-RU" sz="2100" dirty="0" smtClean="0"/>
              <a:t>И. К. </a:t>
            </a:r>
            <a:r>
              <a:rPr lang="ru-RU" sz="2100" dirty="0" err="1"/>
              <a:t>Астанин</a:t>
            </a:r>
            <a:r>
              <a:rPr lang="ru-RU" sz="2100" dirty="0"/>
              <a:t> </a:t>
            </a:r>
            <a:r>
              <a:rPr lang="ru-RU" dirty="0"/>
              <a:t>	</a:t>
            </a:r>
            <a:endParaRPr lang="ru-RU" sz="2000" dirty="0"/>
          </a:p>
          <a:p>
            <a:pPr algn="ctr"/>
            <a:r>
              <a:rPr lang="ru-RU" sz="2000" dirty="0" smtClean="0"/>
              <a:t>        Выполнил: студент Сафонов В. 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863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83732"/>
          </a:xfrm>
        </p:spPr>
        <p:txBody>
          <a:bodyPr/>
          <a:lstStyle/>
          <a:p>
            <a:pPr algn="ctr"/>
            <a:r>
              <a:rPr lang="ru-RU" dirty="0" smtClean="0"/>
              <a:t>Управление яркостью при помощи ШИМ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2188234"/>
            <a:ext cx="5788152" cy="4669766"/>
          </a:xfrm>
        </p:spPr>
      </p:pic>
    </p:spTree>
    <p:extLst>
      <p:ext uri="{BB962C8B-B14F-4D97-AF65-F5344CB8AC3E}">
        <p14:creationId xmlns:p14="http://schemas.microsoft.com/office/powerpoint/2010/main" val="42739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 работы </a:t>
            </a:r>
            <a:r>
              <a:rPr lang="en-US" dirty="0" smtClean="0"/>
              <a:t>KY-018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59" y="2092897"/>
            <a:ext cx="2381250" cy="2343150"/>
          </a:xfrm>
        </p:spPr>
      </p:pic>
      <p:sp>
        <p:nvSpPr>
          <p:cNvPr id="5" name="Прямоугольник 4"/>
          <p:cNvSpPr/>
          <p:nvPr/>
        </p:nvSpPr>
        <p:spPr>
          <a:xfrm>
            <a:off x="734568" y="3745915"/>
            <a:ext cx="6214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Принцип работы данного датчика довольно прост: Чем ярче освещен фоторезистор, тем ниже его сопротивление. 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/>
              <a:t>Так как изменение сопротивления фоторезистора при освещении значительно, то с помощью АЦП можно легко фиксировать наступление темноты или включение освещения.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31" y="3923935"/>
            <a:ext cx="2529269" cy="18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5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65" y="3754183"/>
            <a:ext cx="3967735" cy="29758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10" y="2272855"/>
            <a:ext cx="2394967" cy="17962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Экономическая часть.</a:t>
            </a:r>
            <a:br>
              <a:rPr lang="ru-RU" dirty="0" smtClean="0"/>
            </a:br>
            <a:r>
              <a:rPr lang="ru-RU" dirty="0" smtClean="0"/>
              <a:t>Анализ существующих на рынке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Xiaomi Philips </a:t>
            </a:r>
            <a:r>
              <a:rPr lang="en-US" dirty="0" err="1"/>
              <a:t>EyeCare</a:t>
            </a:r>
            <a:r>
              <a:rPr lang="en-US" dirty="0"/>
              <a:t> Smart Ceiling </a:t>
            </a:r>
            <a:r>
              <a:rPr lang="en-US" dirty="0" smtClean="0"/>
              <a:t>Lamp</a:t>
            </a:r>
            <a:r>
              <a:rPr lang="ru-RU" dirty="0" smtClean="0"/>
              <a:t>. Аналогичный функционал. Цена – 6390 рублей за светильник.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/>
              <a:t>Nanoleaf</a:t>
            </a:r>
            <a:r>
              <a:rPr lang="en-US" dirty="0"/>
              <a:t> Aurora Smarter </a:t>
            </a:r>
            <a:r>
              <a:rPr lang="en-US" dirty="0" smtClean="0"/>
              <a:t>Kit</a:t>
            </a:r>
            <a:r>
              <a:rPr lang="ru-RU" dirty="0" smtClean="0"/>
              <a:t>. Состоит 9 из </a:t>
            </a:r>
            <a:r>
              <a:rPr lang="en-US" dirty="0" smtClean="0"/>
              <a:t>RGBW </a:t>
            </a:r>
            <a:r>
              <a:rPr lang="ru-RU" dirty="0" smtClean="0"/>
              <a:t>панелей. Аналогичный функционал + управление через </a:t>
            </a:r>
            <a:r>
              <a:rPr lang="en-US" dirty="0" smtClean="0"/>
              <a:t>Siri </a:t>
            </a:r>
            <a:r>
              <a:rPr lang="ru-RU" dirty="0" smtClean="0"/>
              <a:t>для </a:t>
            </a:r>
            <a:r>
              <a:rPr lang="en-US" dirty="0" smtClean="0"/>
              <a:t>iOS. </a:t>
            </a:r>
            <a:r>
              <a:rPr lang="ru-RU" dirty="0" smtClean="0"/>
              <a:t>Цена – 16990 рублей. 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53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Себестоимость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6" y="2866983"/>
            <a:ext cx="7010400" cy="2533650"/>
          </a:xfrm>
        </p:spPr>
      </p:pic>
      <p:sp>
        <p:nvSpPr>
          <p:cNvPr id="5" name="Прямоугольник 4"/>
          <p:cNvSpPr/>
          <p:nvPr/>
        </p:nvSpPr>
        <p:spPr>
          <a:xfrm>
            <a:off x="502666" y="5512046"/>
            <a:ext cx="2254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Итого 555.07 рублей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28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процессе разработки дипломной работы получены следующие результаты: </a:t>
            </a:r>
          </a:p>
          <a:p>
            <a:r>
              <a:rPr lang="ru-RU" dirty="0" smtClean="0"/>
              <a:t>Рассмотрены </a:t>
            </a:r>
            <a:r>
              <a:rPr lang="ru-RU" dirty="0"/>
              <a:t>различные варианты осветительных систем </a:t>
            </a:r>
          </a:p>
          <a:p>
            <a:r>
              <a:rPr lang="ru-RU" dirty="0" smtClean="0"/>
              <a:t>Выбрана </a:t>
            </a:r>
            <a:r>
              <a:rPr lang="ru-RU" dirty="0"/>
              <a:t>оптимальная конфигурация такой системы </a:t>
            </a:r>
          </a:p>
          <a:p>
            <a:r>
              <a:rPr lang="ru-RU" dirty="0" smtClean="0"/>
              <a:t>Рассмотрены </a:t>
            </a:r>
            <a:r>
              <a:rPr lang="ru-RU" dirty="0"/>
              <a:t>и проанализированы готовые варианты аналогичных систем </a:t>
            </a:r>
          </a:p>
          <a:p>
            <a:r>
              <a:rPr lang="ru-RU" dirty="0" smtClean="0"/>
              <a:t>Разработана </a:t>
            </a:r>
            <a:r>
              <a:rPr lang="ru-RU" dirty="0"/>
              <a:t>собственная система управления освещением </a:t>
            </a:r>
          </a:p>
          <a:p>
            <a:r>
              <a:rPr lang="ru-RU" dirty="0" smtClean="0"/>
              <a:t>Подобран </a:t>
            </a:r>
            <a:r>
              <a:rPr lang="ru-RU" dirty="0"/>
              <a:t>собственный набор управляющих сигналов </a:t>
            </a:r>
          </a:p>
          <a:p>
            <a:pPr marL="0" indent="0">
              <a:buNone/>
            </a:pPr>
            <a:r>
              <a:rPr lang="ru-RU" dirty="0"/>
              <a:t>Таким образом, спроектированная система удовлетворяет всем начальным условиям, и обладает при этом дешевизной, простотой реализации и эксплуатации.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31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060705"/>
            <a:ext cx="9982437" cy="1380743"/>
          </a:xfrm>
        </p:spPr>
        <p:txBody>
          <a:bodyPr/>
          <a:lstStyle/>
          <a:p>
            <a:r>
              <a:rPr lang="ru-RU" sz="3200" dirty="0" smtClean="0"/>
              <a:t>Цель работы: разработать систему управления освещением, которая будет подходить под следующие критерии: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2578608"/>
            <a:ext cx="8825658" cy="306019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. гибкость </a:t>
            </a:r>
            <a:r>
              <a:rPr lang="ru-RU" dirty="0">
                <a:solidFill>
                  <a:schemeClr val="bg1"/>
                </a:solidFill>
              </a:rPr>
              <a:t>(легкость, а также простота использования, возможность настройки) </a:t>
            </a:r>
          </a:p>
          <a:p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. надежность </a:t>
            </a:r>
            <a:r>
              <a:rPr lang="ru-RU" dirty="0">
                <a:solidFill>
                  <a:schemeClr val="bg1"/>
                </a:solidFill>
              </a:rPr>
              <a:t>(автоматический контроль над состояниями системы) </a:t>
            </a:r>
          </a:p>
          <a:p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. высокая </a:t>
            </a:r>
            <a:r>
              <a:rPr lang="ru-RU" dirty="0">
                <a:solidFill>
                  <a:schemeClr val="bg1"/>
                </a:solidFill>
              </a:rPr>
              <a:t>функциональная возможность и простота в обращении </a:t>
            </a:r>
          </a:p>
          <a:p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. маленькой </a:t>
            </a:r>
            <a:r>
              <a:rPr lang="ru-RU" dirty="0">
                <a:solidFill>
                  <a:schemeClr val="bg1"/>
                </a:solidFill>
              </a:rPr>
              <a:t>себестоимостью, большой экономичностью </a:t>
            </a:r>
          </a:p>
          <a:p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. Безопасность </a:t>
            </a:r>
            <a:r>
              <a:rPr lang="ru-RU" dirty="0">
                <a:solidFill>
                  <a:schemeClr val="bg1"/>
                </a:solidFill>
              </a:rPr>
              <a:t>использования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1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2304288"/>
            <a:ext cx="5779008" cy="43752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системы: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Светодиодное освещение</a:t>
            </a:r>
          </a:p>
          <a:p>
            <a:r>
              <a:rPr lang="ru-RU" dirty="0" smtClean="0"/>
              <a:t>2. Электронный </a:t>
            </a:r>
            <a:r>
              <a:rPr lang="ru-RU" dirty="0" err="1" smtClean="0"/>
              <a:t>диммер</a:t>
            </a:r>
            <a:r>
              <a:rPr lang="ru-RU" dirty="0" smtClean="0"/>
              <a:t> на основе микроконтроллера</a:t>
            </a:r>
          </a:p>
          <a:p>
            <a:r>
              <a:rPr lang="ru-RU" dirty="0" smtClean="0"/>
              <a:t>3. Дистанционное управление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71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микроконтроллера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Motorola</a:t>
            </a:r>
          </a:p>
          <a:p>
            <a:r>
              <a:rPr lang="en-US" dirty="0" smtClean="0"/>
              <a:t>Intel8051</a:t>
            </a:r>
          </a:p>
          <a:p>
            <a:r>
              <a:rPr lang="en-US" dirty="0" smtClean="0"/>
              <a:t>PIC</a:t>
            </a:r>
          </a:p>
          <a:p>
            <a:r>
              <a:rPr lang="en-US" dirty="0" smtClean="0"/>
              <a:t>AVR</a:t>
            </a:r>
          </a:p>
          <a:p>
            <a:r>
              <a:rPr lang="en-US" dirty="0" smtClean="0"/>
              <a:t>STM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16" y="2369820"/>
            <a:ext cx="4001211" cy="20695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93" y="2404872"/>
            <a:ext cx="2633537" cy="15910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109" y="4104980"/>
            <a:ext cx="411966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4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языка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</a:p>
          <a:p>
            <a:r>
              <a:rPr lang="en-US" dirty="0" smtClean="0"/>
              <a:t>Pascal</a:t>
            </a:r>
          </a:p>
          <a:p>
            <a:r>
              <a:rPr lang="en-US" dirty="0" smtClean="0"/>
              <a:t>BASIC</a:t>
            </a:r>
          </a:p>
          <a:p>
            <a:r>
              <a:rPr lang="en-US" dirty="0" smtClean="0"/>
              <a:t>C/C++</a:t>
            </a:r>
          </a:p>
          <a:p>
            <a:r>
              <a:rPr lang="ru-RU" dirty="0" smtClean="0"/>
              <a:t>Визуальные языки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11" y="2276856"/>
            <a:ext cx="4726305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6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Удаленное включение</a:t>
            </a:r>
            <a:r>
              <a:rPr lang="en-US" dirty="0" smtClean="0"/>
              <a:t>/</a:t>
            </a:r>
            <a:r>
              <a:rPr lang="ru-RU" dirty="0" smtClean="0"/>
              <a:t>выключение</a:t>
            </a:r>
          </a:p>
          <a:p>
            <a:r>
              <a:rPr lang="ru-RU" dirty="0" smtClean="0"/>
              <a:t>Регулировка яркости освещения </a:t>
            </a:r>
          </a:p>
          <a:p>
            <a:r>
              <a:rPr lang="ru-RU" dirty="0" smtClean="0"/>
              <a:t>Автоматическое включение/отключение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71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smtClean="0"/>
              <a:t>Микроконтроллер </a:t>
            </a:r>
            <a:r>
              <a:rPr lang="en-US" dirty="0"/>
              <a:t>STM32F100 </a:t>
            </a:r>
            <a:endParaRPr lang="en-US" dirty="0"/>
          </a:p>
          <a:p>
            <a:r>
              <a:rPr lang="ru-RU" dirty="0"/>
              <a:t>Модуль </a:t>
            </a:r>
            <a:r>
              <a:rPr lang="en-US" dirty="0"/>
              <a:t>KY-018 </a:t>
            </a:r>
            <a:r>
              <a:rPr lang="ru-RU" dirty="0"/>
              <a:t>с фоторезистором</a:t>
            </a:r>
            <a:endParaRPr lang="ru-RU" dirty="0"/>
          </a:p>
          <a:p>
            <a:r>
              <a:rPr lang="en-US" dirty="0" err="1" smtClean="0"/>
              <a:t>Wi-fi</a:t>
            </a:r>
            <a:r>
              <a:rPr lang="en-US" dirty="0" smtClean="0"/>
              <a:t> </a:t>
            </a:r>
            <a:r>
              <a:rPr lang="ru-RU" dirty="0"/>
              <a:t>модуль </a:t>
            </a:r>
            <a:r>
              <a:rPr lang="en-US" dirty="0"/>
              <a:t>esp8266-01 </a:t>
            </a:r>
          </a:p>
          <a:p>
            <a:r>
              <a:rPr lang="en-US" dirty="0" smtClean="0"/>
              <a:t>ST-LINK/V2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3" y="2168525"/>
            <a:ext cx="2143125" cy="2143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10" y="2514599"/>
            <a:ext cx="3202457" cy="23465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301" y="4364947"/>
            <a:ext cx="2706624" cy="22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STM32F100. </a:t>
            </a:r>
            <a:r>
              <a:rPr lang="ru-RU" dirty="0" smtClean="0"/>
              <a:t>Основные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98468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r>
              <a:rPr lang="ru-RU" sz="6400" dirty="0"/>
              <a:t>Максимальная тактовая частота 24 МГц (30 DMIPS) </a:t>
            </a:r>
          </a:p>
          <a:p>
            <a:r>
              <a:rPr lang="ru-RU" sz="6400" dirty="0" smtClean="0"/>
              <a:t>Умножение </a:t>
            </a:r>
            <a:r>
              <a:rPr lang="ru-RU" sz="6400" dirty="0"/>
              <a:t>и деление за 1 такт </a:t>
            </a:r>
          </a:p>
          <a:p>
            <a:r>
              <a:rPr lang="ru-RU" sz="6400" dirty="0" smtClean="0"/>
              <a:t>Напряжения </a:t>
            </a:r>
            <a:r>
              <a:rPr lang="ru-RU" sz="6400" dirty="0"/>
              <a:t>питания 2.0 – 3.6 В </a:t>
            </a:r>
          </a:p>
          <a:p>
            <a:r>
              <a:rPr lang="ru-RU" sz="6400" dirty="0" smtClean="0"/>
              <a:t>От </a:t>
            </a:r>
            <a:r>
              <a:rPr lang="ru-RU" sz="6400" dirty="0"/>
              <a:t>16 до 128 Кб флэш-памяти </a:t>
            </a:r>
            <a:endParaRPr lang="ru-RU" sz="6400" dirty="0" smtClean="0"/>
          </a:p>
          <a:p>
            <a:r>
              <a:rPr lang="ru-RU" sz="6400" dirty="0"/>
              <a:t>16-канальный 12-битный АЦП (1.2 </a:t>
            </a:r>
            <a:r>
              <a:rPr lang="ru-RU" sz="6400" dirty="0" err="1"/>
              <a:t>мкс</a:t>
            </a:r>
            <a:r>
              <a:rPr lang="ru-RU" sz="6400" dirty="0"/>
              <a:t>) с датчиком температуры </a:t>
            </a:r>
          </a:p>
          <a:p>
            <a:r>
              <a:rPr lang="ru-RU" sz="6400" dirty="0"/>
              <a:t>Два 12–битных ЦАП </a:t>
            </a:r>
            <a:endParaRPr lang="ru-RU" sz="6400" dirty="0" smtClean="0"/>
          </a:p>
          <a:p>
            <a:r>
              <a:rPr lang="ru-RU" sz="6400" dirty="0" smtClean="0"/>
              <a:t>До </a:t>
            </a:r>
            <a:r>
              <a:rPr lang="ru-RU" sz="6400" dirty="0"/>
              <a:t>80 быстрых портов ввода – вывода (есть совместимость с 5 В) </a:t>
            </a:r>
          </a:p>
          <a:p>
            <a:r>
              <a:rPr lang="ru-RU" sz="6400" dirty="0" smtClean="0"/>
              <a:t>Два </a:t>
            </a:r>
            <a:r>
              <a:rPr lang="ru-RU" sz="6400" dirty="0"/>
              <a:t>сторожевых таймера (IWDG и WWDG) </a:t>
            </a:r>
          </a:p>
          <a:p>
            <a:r>
              <a:rPr lang="ru-RU" sz="6400" dirty="0" smtClean="0"/>
              <a:t>До </a:t>
            </a:r>
            <a:r>
              <a:rPr lang="ru-RU" sz="6400" dirty="0"/>
              <a:t>10 таймеров общего и расширенного назначений </a:t>
            </a:r>
          </a:p>
          <a:p>
            <a:r>
              <a:rPr lang="ru-RU" sz="6400" dirty="0" smtClean="0"/>
              <a:t>До </a:t>
            </a:r>
            <a:r>
              <a:rPr lang="ru-RU" sz="6400" dirty="0"/>
              <a:t>2х </a:t>
            </a:r>
            <a:r>
              <a:rPr lang="en-US" sz="6400" dirty="0"/>
              <a:t>I2C(</a:t>
            </a:r>
            <a:r>
              <a:rPr lang="en-US" sz="6400" dirty="0" err="1"/>
              <a:t>SMBus</a:t>
            </a:r>
            <a:r>
              <a:rPr lang="en-US" sz="6400" dirty="0"/>
              <a:t>/</a:t>
            </a:r>
            <a:r>
              <a:rPr lang="en-US" sz="6400" dirty="0" err="1"/>
              <a:t>PMBus</a:t>
            </a:r>
            <a:r>
              <a:rPr lang="en-US" sz="6400" dirty="0"/>
              <a:t>), </a:t>
            </a:r>
            <a:r>
              <a:rPr lang="ru-RU" sz="6400" dirty="0"/>
              <a:t>до 3х </a:t>
            </a:r>
            <a:r>
              <a:rPr lang="en-US" sz="6400" dirty="0"/>
              <a:t>USART (Lin, </a:t>
            </a:r>
            <a:r>
              <a:rPr lang="en-US" sz="6400" dirty="0" err="1"/>
              <a:t>IrDa</a:t>
            </a:r>
            <a:r>
              <a:rPr lang="en-US" sz="6400" dirty="0"/>
              <a:t>, modem control), </a:t>
            </a:r>
            <a:r>
              <a:rPr lang="ru-RU" sz="6400" dirty="0"/>
              <a:t>до 2 </a:t>
            </a:r>
            <a:r>
              <a:rPr lang="en-US" sz="6400" dirty="0"/>
              <a:t>SPI(2 </a:t>
            </a:r>
            <a:r>
              <a:rPr lang="ru-RU" sz="6400" dirty="0"/>
              <a:t>Мбит/с), </a:t>
            </a:r>
            <a:r>
              <a:rPr lang="en-US" sz="6400" dirty="0"/>
              <a:t>HDMI (CEC), RTC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11" y="2523744"/>
            <a:ext cx="3770275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1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ESP8266-01. </a:t>
            </a:r>
            <a:r>
              <a:rPr lang="ru-RU" dirty="0" smtClean="0"/>
              <a:t>Шаги по настройке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При помощи АТ-команд конфигурирует в режим </a:t>
            </a:r>
            <a:r>
              <a:rPr lang="en-US" dirty="0" smtClean="0"/>
              <a:t>TCP </a:t>
            </a:r>
            <a:r>
              <a:rPr lang="ru-RU" dirty="0" smtClean="0"/>
              <a:t>сервера и подключаем к существующей сети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Подключаем через </a:t>
            </a:r>
            <a:r>
              <a:rPr lang="en-US" dirty="0" smtClean="0"/>
              <a:t>UART </a:t>
            </a:r>
            <a:r>
              <a:rPr lang="ru-RU" dirty="0" smtClean="0"/>
              <a:t>к микроконтроллеру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17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410</Words>
  <Application>Microsoft Office PowerPoint</Application>
  <PresentationFormat>Широкоэкранный</PresentationFormat>
  <Paragraphs>68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Совет директоров</vt:lpstr>
      <vt:lpstr>Разработка системы управления освещением на основе микроконтроллера</vt:lpstr>
      <vt:lpstr>Цель работы: разработать систему управления освещением, которая будет подходить под следующие критерии:</vt:lpstr>
      <vt:lpstr>Компоненты системы:</vt:lpstr>
      <vt:lpstr>Выбор микроконтроллера</vt:lpstr>
      <vt:lpstr>Выбор языка программирования</vt:lpstr>
      <vt:lpstr>Функционал системы</vt:lpstr>
      <vt:lpstr>Компоненты системы</vt:lpstr>
      <vt:lpstr>STM32F100. Основные параметры</vt:lpstr>
      <vt:lpstr>ESP8266-01. Шаги по настройке</vt:lpstr>
      <vt:lpstr>Управление яркостью при помощи ШИМ</vt:lpstr>
      <vt:lpstr>Принцип работы KY-018</vt:lpstr>
      <vt:lpstr>Экономическая часть. Анализ существующих на рынке систем</vt:lpstr>
      <vt:lpstr>Себестоимость системы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Цель работы: разработать систему управления освещением, которая будет удовлетворять следующим критериям</dc:title>
  <dc:creator>bob</dc:creator>
  <cp:lastModifiedBy>bob</cp:lastModifiedBy>
  <cp:revision>16</cp:revision>
  <dcterms:created xsi:type="dcterms:W3CDTF">2018-06-19T17:52:26Z</dcterms:created>
  <dcterms:modified xsi:type="dcterms:W3CDTF">2018-06-19T19:18:20Z</dcterms:modified>
</cp:coreProperties>
</file>