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337" r:id="rId3"/>
    <p:sldId id="338" r:id="rId4"/>
    <p:sldId id="988" r:id="rId5"/>
    <p:sldId id="989" r:id="rId6"/>
    <p:sldId id="990" r:id="rId7"/>
    <p:sldId id="993" r:id="rId8"/>
    <p:sldId id="994" r:id="rId9"/>
    <p:sldId id="995" r:id="rId10"/>
    <p:sldId id="992" r:id="rId11"/>
    <p:sldId id="997" r:id="rId12"/>
    <p:sldId id="998" r:id="rId13"/>
    <p:sldId id="999" r:id="rId14"/>
    <p:sldId id="1000" r:id="rId15"/>
    <p:sldId id="1002" r:id="rId16"/>
    <p:sldId id="1003" r:id="rId17"/>
    <p:sldId id="1001" r:id="rId18"/>
    <p:sldId id="1004" r:id="rId19"/>
    <p:sldId id="1005" r:id="rId20"/>
    <p:sldId id="1006" r:id="rId21"/>
    <p:sldId id="1007" r:id="rId22"/>
    <p:sldId id="1008" r:id="rId23"/>
    <p:sldId id="1009" r:id="rId24"/>
    <p:sldId id="1013" r:id="rId25"/>
    <p:sldId id="1010" r:id="rId26"/>
    <p:sldId id="1011" r:id="rId27"/>
    <p:sldId id="1012" r:id="rId28"/>
    <p:sldId id="1014" r:id="rId29"/>
    <p:sldId id="1017" r:id="rId30"/>
    <p:sldId id="1018" r:id="rId31"/>
    <p:sldId id="1015" r:id="rId32"/>
    <p:sldId id="1016" r:id="rId33"/>
    <p:sldId id="1023" r:id="rId34"/>
    <p:sldId id="1019" r:id="rId35"/>
    <p:sldId id="1020" r:id="rId36"/>
    <p:sldId id="1021" r:id="rId37"/>
    <p:sldId id="1022" r:id="rId38"/>
    <p:sldId id="880" r:id="rId39"/>
    <p:sldId id="881" r:id="rId40"/>
    <p:sldId id="882" r:id="rId41"/>
    <p:sldId id="947" r:id="rId42"/>
    <p:sldId id="883" r:id="rId43"/>
    <p:sldId id="892" r:id="rId44"/>
    <p:sldId id="893" r:id="rId45"/>
    <p:sldId id="894" r:id="rId46"/>
    <p:sldId id="985" r:id="rId47"/>
    <p:sldId id="895" r:id="rId48"/>
    <p:sldId id="896" r:id="rId49"/>
    <p:sldId id="948" r:id="rId50"/>
    <p:sldId id="897" r:id="rId51"/>
    <p:sldId id="921" r:id="rId52"/>
    <p:sldId id="922" r:id="rId53"/>
    <p:sldId id="923" r:id="rId54"/>
    <p:sldId id="924" r:id="rId55"/>
    <p:sldId id="912" r:id="rId56"/>
    <p:sldId id="987" r:id="rId57"/>
    <p:sldId id="913" r:id="rId58"/>
    <p:sldId id="1030" r:id="rId59"/>
    <p:sldId id="914" r:id="rId60"/>
    <p:sldId id="915" r:id="rId61"/>
    <p:sldId id="1025" r:id="rId62"/>
    <p:sldId id="1026" r:id="rId63"/>
    <p:sldId id="1027" r:id="rId64"/>
    <p:sldId id="1028" r:id="rId65"/>
    <p:sldId id="1029" r:id="rId66"/>
    <p:sldId id="1024" r:id="rId67"/>
    <p:sldId id="917" r:id="rId68"/>
    <p:sldId id="918" r:id="rId69"/>
    <p:sldId id="919" r:id="rId70"/>
    <p:sldId id="916" r:id="rId71"/>
    <p:sldId id="855" r:id="rId72"/>
    <p:sldId id="259" r:id="rId73"/>
  </p:sldIdLst>
  <p:sldSz cx="9144000" cy="5143500" type="screen16x9"/>
  <p:notesSz cx="6858000" cy="9144000"/>
  <p:embeddedFontLst>
    <p:embeddedFont>
      <p:font typeface="Montserrat" panose="020B0604020202020204" charset="-52"/>
      <p:regular r:id="rId75"/>
      <p:bold r:id="rId76"/>
      <p:italic r:id="rId77"/>
      <p:boldItalic r:id="rId78"/>
    </p:embeddedFont>
    <p:embeddedFont>
      <p:font typeface="Montserrat ExtraBold" panose="020B0604020202020204" charset="-52"/>
      <p:bold r:id="rId79"/>
      <p:boldItalic r:id="rId80"/>
    </p:embeddedFont>
    <p:embeddedFont>
      <p:font typeface="Montserrat Medium" panose="020B0604020202020204" charset="-52"/>
      <p:regular r:id="rId81"/>
      <p:bold r:id="rId82"/>
      <p:italic r:id="rId83"/>
      <p:boldItalic r:id="rId84"/>
    </p:embeddedFont>
    <p:embeddedFont>
      <p:font typeface="Montserrat SemiBold" panose="020B0604020202020204" charset="-52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68" y="57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937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f8232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5f8232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f8232cd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f8232cd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73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tsiana-patalitsyn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TatsianaPot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kaggle.com/datasets/census/us-population-by-zip-code?resource=downlo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icpsr.org/openicpsr/project/160262/version/V1" TargetMode="External"/><Relationship Id="rId5" Type="http://schemas.openxmlformats.org/officeDocument/2006/relationships/hyperlink" Target="https://colab.google/" TargetMode="External"/><Relationship Id="rId4" Type="http://schemas.openxmlformats.org/officeDocument/2006/relationships/hyperlink" Target="https://pypi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/>
          <a:srcRect l="209" r="209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/>
          <p:nvPr/>
        </p:nvSpPr>
        <p:spPr>
          <a:xfrm>
            <a:off x="568050" y="543475"/>
            <a:ext cx="4059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Курс «</a:t>
            </a:r>
            <a:r>
              <a:rPr lang="ru-RU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Data Science: машинное обучение и нейронные сети. Профессиональный уровень</a:t>
            </a:r>
            <a:r>
              <a:rPr lang="en-US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»</a:t>
            </a:r>
            <a:endParaRPr sz="1000" dirty="0">
              <a:solidFill>
                <a:srgbClr val="FFFFFF"/>
              </a:solidFill>
              <a:latin typeface="+mn-lt"/>
              <a:ea typeface="Montserrat SemiBold"/>
              <a:cs typeface="+mn-lt"/>
              <a:sym typeface="Montserra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8050" y="2082434"/>
            <a:ext cx="4840800" cy="41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500" b="1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Лекция </a:t>
            </a:r>
            <a:r>
              <a:rPr lang="en-US" sz="1500" b="1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1.</a:t>
            </a:r>
            <a:endParaRPr sz="1500" b="1" dirty="0">
              <a:solidFill>
                <a:srgbClr val="FFFFFF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8048" y="2387225"/>
            <a:ext cx="4840800" cy="7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ts val="1900"/>
            </a:pPr>
            <a:r>
              <a:rPr lang="ru-RU" sz="1900" b="1" dirty="0">
                <a:solidFill>
                  <a:schemeClr val="lt1"/>
                </a:solidFill>
                <a:latin typeface="+mj-lt"/>
                <a:ea typeface="Montserrat ExtraBold"/>
                <a:cs typeface="+mj-lt"/>
                <a:sym typeface="Montserrat ExtraBold"/>
              </a:rPr>
              <a:t>Введение в курс</a:t>
            </a:r>
          </a:p>
          <a:p>
            <a:pPr lvl="1">
              <a:buClr>
                <a:schemeClr val="dk1"/>
              </a:buClr>
              <a:buSzPts val="1900"/>
            </a:pPr>
            <a:r>
              <a:rPr lang="ru-RU" sz="1900" b="1" dirty="0">
                <a:solidFill>
                  <a:schemeClr val="lt1"/>
                </a:solidFill>
                <a:latin typeface="+mj-lt"/>
                <a:ea typeface="Montserrat ExtraBold"/>
                <a:cs typeface="+mj-lt"/>
                <a:sym typeface="Montserrat ExtraBold"/>
              </a:rPr>
              <a:t>Продолжение пути в </a:t>
            </a:r>
            <a:r>
              <a:rPr lang="en-US" sz="1900" b="1" dirty="0">
                <a:solidFill>
                  <a:schemeClr val="lt1"/>
                </a:solidFill>
                <a:latin typeface="+mj-lt"/>
                <a:ea typeface="Montserrat ExtraBold"/>
                <a:cs typeface="+mj-lt"/>
                <a:sym typeface="Montserrat ExtraBold"/>
              </a:rPr>
              <a:t>Data Science</a:t>
            </a:r>
            <a:r>
              <a:rPr lang="ru-RU" sz="1900" b="1" dirty="0">
                <a:solidFill>
                  <a:schemeClr val="lt1"/>
                </a:solidFill>
                <a:latin typeface="+mj-lt"/>
                <a:ea typeface="Montserrat ExtraBold"/>
                <a:cs typeface="+mj-lt"/>
                <a:sym typeface="Montserrat ExtraBold"/>
              </a:rPr>
              <a:t>.</a:t>
            </a:r>
          </a:p>
        </p:txBody>
      </p:sp>
      <p:cxnSp>
        <p:nvCxnSpPr>
          <p:cNvPr id="58" name="Google Shape;58;p13"/>
          <p:cNvCxnSpPr/>
          <p:nvPr/>
        </p:nvCxnSpPr>
        <p:spPr>
          <a:xfrm>
            <a:off x="676944" y="4241150"/>
            <a:ext cx="2314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580818" y="3883997"/>
            <a:ext cx="1678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rgbClr val="FFFFFF"/>
                </a:solidFill>
                <a:latin typeface="+mn-lt"/>
                <a:ea typeface="Montserrat"/>
                <a:cs typeface="+mn-lt"/>
                <a:sym typeface="Montserrat"/>
              </a:rPr>
              <a:t>Преподаватель</a:t>
            </a:r>
            <a:endParaRPr sz="900" b="1" dirty="0">
              <a:solidFill>
                <a:srgbClr val="FFFFFF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0819" y="4225175"/>
            <a:ext cx="35826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+mn-lt"/>
                <a:ea typeface="Montserrat"/>
                <a:cs typeface="+mn-lt"/>
                <a:sym typeface="Montserrat"/>
              </a:rPr>
              <a:t>Татьяна Потолицына</a:t>
            </a:r>
            <a:endParaRPr sz="1100" b="1" dirty="0">
              <a:solidFill>
                <a:srgbClr val="FFFFFF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/>
          <a:srcRect t="268" b="268"/>
          <a:stretch>
            <a:fillRect/>
          </a:stretch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sz="900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без учителя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Unsupervised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  <a:endParaRPr lang="en-US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без учителя — это подход в области машинного обучения, при котором модель обучается на неразмеченных данных. В отличие от обучения с учителем, здесь отсутствуют целевые метки (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abels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), и задача модели заключается в выявлении скрытых структур, закономерностей или паттернов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5202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понятия: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Неразмеченные данные: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Входные данные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Features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 - это характеристики или признаки, описывающие объекты без соответствующих им меток или целевых значений.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Отсутствие меток - в обучении без учителя модель не имеет "правильных ответов" для обучения, что делает задачу более сложной и требует иных подходов для анализа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Цель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Выявить скрытые структуры, группы или зависимости в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Сократить размерность данных без существенной потери информации.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Обнаружить аномалии или выбросы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4327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Алгоритмы: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</a:t>
            </a:r>
            <a:r>
              <a:rPr lang="ru-RU" sz="1200" dirty="0"/>
              <a:t>уществуют различные алгоритмы обучения без учителя, включая кластеризацию, методы понижения размерности, ассоциативные правила и другие.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Преимущества обучения без учителя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 требует размеченных данных: упрощает процесс сбора данных, так как не требуется наличие меток.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Выявление скрытых структур: обнаруживать неизвестные заранее паттерны и группы.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Гибкость: применим к широкому спектру задач и типов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Снижение размерности: помогает упростить модели и ускорить вычисления, сохраняя при этом важную информацию.</a:t>
            </a: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774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Недостатки обучения без учителя: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Сложность оценки качества: отсутствие явных меток затрудняет объективную оценку результатов.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Интерпретация результатов: выявленные паттерны могут быть сложны для интерпретации без дополнительного анализа.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Чувствительность к параметрам: результаты могут сильно зависеть от выбора параметров алгоритма (например, числа кластеров).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Риск обнаружения нерелевантных паттернов: алгоритм может выявить структуры, не имеющие практической значимости.</a:t>
            </a: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07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машинном обучении понятия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параметров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и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гиперпараметров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играют ключевую роль в построении и настройке моделей. Кроме того, оценка качества моделей является неотъемлемой частью процесса разработки эффективных решений.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Параметры модели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 это внутренние переменные модели, которые обучаются непосредственно во время процесса обучения на тренировочных данных.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Они определяют поведение модели и ее способность к предсказанию.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/>
              <a:t>Пример параметров линейная регрессия коэффициенты (весовые коэффициенты) при каждом признаке.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242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/>
              <a:t>Пример параметров линейная регрессия коэффициенты (весовые коэффициенты) при каждом признаке, где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solidFill>
                <a:srgbClr val="3725E4"/>
              </a:solidFill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/>
              <a:t>Параметры модели обновляются во время обучения на основе алгоритмов оптимизации (например, градиентного спуска).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/>
              <a:t>Модель сама находит оптимальные значения параметров для минимизации функции потерь.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1A1577-98B4-4855-AC4A-54B26F67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75" y="1553941"/>
            <a:ext cx="3276696" cy="241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D9120C-84F9-4265-A683-94551CE0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91" y="2049780"/>
            <a:ext cx="4484090" cy="3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/>
              <a:t>Гиперпараметры модели </a:t>
            </a:r>
            <a:r>
              <a:rPr lang="ru-RU" sz="1300" dirty="0"/>
              <a:t>- это внешние настройки, которые задаются до начала процесса обучения модели. Они не обучаются на данных, а определяют структуру модели и стратегию ее обучения. Примеры параметров: линейная регрессия - тип регуляризации (L1 или L2). Коэффициент регуляризации. Деревья решений</a:t>
            </a:r>
            <a:r>
              <a:rPr lang="en-AU" sz="1300" dirty="0"/>
              <a:t> (</a:t>
            </a:r>
            <a:r>
              <a:rPr lang="ru-RU" sz="1300" dirty="0"/>
              <a:t>максимальная глубина дерева). Минимальное количество образцов для разделения узла. Критерий разбиения (например, энтропия или индекс Джини).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/>
              <a:t>Характеристики: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/>
              <a:t>Гиперпараметры устанавливаются до обучения и не изменяются во время процесса обучения.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/>
              <a:t>Правильная настройка гиперпараметров может значительно улучшить производительность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87302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Различия между параметрами и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гиперпараметрами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ED6056-4F37-4C1B-91A5-EDBC6ACD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0" y="1613116"/>
            <a:ext cx="7385100" cy="26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Методы настройки гиперпараметров: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Поскольку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гиперпараметры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не обучаются автоматически, их необходимо подбирать вручную или с помощью специальных методов.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методы настройки гиперпараметров включают: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Grid Search (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полный перебор). Перебирает все возможные комбинации заданных значений гиперпараметров и выбирает наилучшую комбинацию на основе метрики оценки.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Random Search (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случайный перебор). Случайным образом выбирает комбинации гиперпараметров из заданного пространства и оценивает их.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Байесовская оптимизация. Использует вероятностные модели для прогнозирования эффективности комбинаций гиперпараметров и выбирает наиболее перспективные для оценки.</a:t>
            </a:r>
          </a:p>
        </p:txBody>
      </p:sp>
    </p:spTree>
    <p:extLst>
      <p:ext uri="{BB962C8B-B14F-4D97-AF65-F5344CB8AC3E}">
        <p14:creationId xmlns:p14="http://schemas.microsoft.com/office/powerpoint/2010/main" val="156046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Оценка качества модели - это процесс измерения того, насколько хорошо модель выполняет поставленную задачу. Правильная оценка помогает понять, насколько модель способна обобщать знания на новые данные и выявить возможные проблемы, такие как переобучение или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недообучение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Методы разделения данных: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Обучающая выборка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Training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set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используется для обучения модели.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Валидационная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выборка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Validation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set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используется для настройки гиперпараметров и выбора лучшей модели.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Тестовая выборка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Test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set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используется для окончательной оценки производительности модели на новых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559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4"/>
            <a:ext cx="7076400" cy="76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Знакомство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Татьяна Потолицына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Data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Scientist Engineer с опытом разработки более 13 лет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Работала с компаниями: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Golden Software of Belarus, Ltd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IBA Group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China Electronics Technology Group Corporation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Adani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Systems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Alfa Bank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 err="1">
                <a:solidFill>
                  <a:schemeClr val="dk1"/>
                </a:solidFill>
                <a:ea typeface="Montserrat"/>
                <a:cs typeface="+mn-lt"/>
                <a:sym typeface="Montserrat Medium"/>
              </a:rPr>
              <a:t>M</a:t>
            </a:r>
            <a:r>
              <a:rPr lang="en-US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axbitsolution</a:t>
            </a:r>
            <a:endParaRPr lang="en-US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Ряд стартапов</a:t>
            </a:r>
          </a:p>
        </p:txBody>
      </p:sp>
    </p:spTree>
    <p:extLst>
      <p:ext uri="{BB962C8B-B14F-4D97-AF65-F5344CB8AC3E}">
        <p14:creationId xmlns:p14="http://schemas.microsoft.com/office/powerpoint/2010/main" val="364007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Переобучение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Overfitting)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Недообучение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Underfitting)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Переобучение: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модель слишком хорошо подстроилась под обучающие данные, включая шум и выбросы, что приводит к плохой обобщающей способности на новых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Недообучение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модель не смогла захватить основные закономерности в данных, что приводит к плохой производительности как на обучающих, так и на тестовых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некоторых задачах одна метрика может не полностью отражать качество модели. Например, в задачах с несбалансированными классами (где один класс значительно преобладает) точность может быть высокой даже при плохой способности модели распознавать меньшинство. В таких случаях важно использовать дополнительные метрики, такие как F1-Score, ROC-AUC и др.</a:t>
            </a:r>
          </a:p>
        </p:txBody>
      </p:sp>
    </p:spTree>
    <p:extLst>
      <p:ext uri="{BB962C8B-B14F-4D97-AF65-F5344CB8AC3E}">
        <p14:creationId xmlns:p14="http://schemas.microsoft.com/office/powerpoint/2010/main" val="367848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Практика.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3959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Машинное обучение (ML) - это область искусственного интеллекта, которая позволяет системам автоматически улучшать свои прогнозы или действия на основе опыта (данных). Основные аспекты ML включают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типы данных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с которыми работает модель, и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задачи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которые она решает. В этом объяснении мы рассмотрим различные типы данных и основные задачи машинного обучения.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Данные, используемые в машинном обучении, можно классифицировать по различным признакам. Понимание типов данных помогает выбрать подходящие методы и алгоритмы для решения конкретных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49556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Структурированные данные</a:t>
            </a:r>
            <a:r>
              <a:rPr lang="en-A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организованы в четко определенные форматы, такие как таблицы с колонками и строками. Каждый столбец имеет определенный тип данных (например, числовые, категориальные): таблицы баз данных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SQL)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электронные таблицы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Excel)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лог-файлы с фиксированными полями.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Неструктурированные данные</a:t>
            </a:r>
            <a:r>
              <a:rPr lang="en-A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 имеют предопределенной структуры или формата. Они могут содержать текст, изображения, видео и аудио. Требуют предварительной обработки и преобразования для использования в ML-моделях. Обработка может быть более сложной и ресурсоемкой.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Полуструктурированные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данные</a:t>
            </a:r>
            <a:r>
              <a:rPr lang="en-A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содержат элементы как структурированных, так и неструктурированных данных. Они обладают некоторой организацией, но не полностью соответствуют табличным форматам.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XML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JSON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файлы. 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NLP: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Электронные письма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711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Числовые данные: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Непрерывные данные: могут принимать любое значение в определённом диапазоне. Примеры: температура, вес, рост.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Дискретные данные: принимают только отдельные значения, обычно целые числа. Примеры: количество товаров, количество посещений.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Категориальные данные: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Номинальные данные: не имеют естественного порядка или иерархии. Примеры: цвет, тип автомобиля, страна.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Порядковые данные: имеют определённый порядок или ранжирование.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Примеры: уровень образования, уровень счастья по странам.</a:t>
            </a:r>
          </a:p>
        </p:txBody>
      </p:sp>
    </p:spTree>
    <p:extLst>
      <p:ext uri="{BB962C8B-B14F-4D97-AF65-F5344CB8AC3E}">
        <p14:creationId xmlns:p14="http://schemas.microsoft.com/office/powerpoint/2010/main" val="151941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Временные ряды</a:t>
            </a:r>
            <a:r>
              <a:rPr lang="en-A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представляют собой последовательность данных, упорядоченных по времени. Каждое наблюдение имеет временную метку.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Финансовые данные (курсы акций, объемы торгов)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Сенсорные данные (измерения температуры в производственном процессе)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Пространственные данные</a:t>
            </a:r>
            <a:r>
              <a:rPr lang="en-US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связаны с географическими или пространственными координатами. Они включают информацию о местоположении объектов в пространстве.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Географические координаты (широта, долгота)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Карты и планы зданий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Требуют специальных методов анализа, учитывающих географическую близость и распределение</a:t>
            </a:r>
            <a:r>
              <a:rPr lang="en-A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Пример: Определение оптимальных мест для размещения новых магазинов на основе анализа плотности населения и транспортных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403203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Практика.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9555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Текстовые данные: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включают неструктурированный текст, такой как отзывы, статьи, сообщения в социальных сетях. Используются в задачах обработки естественного языка (NLP).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Аудиоданные: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звуковые сигналы, используемые в задачах распознавания речи, анализа эмоций или классификации звуковых событий.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Сенсорные данные: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данные, полученные с различных сенсоров, таких как температуры, давления, движения. Применяются в Интернете вещей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IoT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 и мониторинге систем.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Бинарные данные: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данные, представленные в виде двоичных значений (0 и 1). Часто используются в задачах классификации и обработки сигналов.</a:t>
            </a:r>
            <a:endParaRPr lang="en-A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979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 задачам машинного обучения относятся: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Контролируемое обучение (</a:t>
            </a:r>
            <a:r>
              <a:rPr lang="en-US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Supervised Learning):</a:t>
            </a: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Классификация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Classification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 Задача классификации заключается в присвоении объектам одной или нескольких категорий на основе их характеристик.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Примеры: распознавание спама в электронной почте, диагностика заболеваний, классификация изображений (например, распознавание рукописных цифр).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Регрессия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Regression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Прогнозирование непрерывного значения на основе входных данных. Примеры: прогнозирование цен на недвижимость, предсказание температуры, оценка спроса на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1323811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Неконтролируемое обучение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Unsupervised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Кластеризация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Clustering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разбиение набора данных на группы (кластеры) объектов с похожими характеристиками. Примеры: сегментация клиентов, группировка новостей по темам, кластеризация генетических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Снижение размерности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Dimensionality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Reduction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уменьшение числа признаков в данных при сохранении их основной структуры. Примеры: методы PCA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Principal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Component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Analysis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), t-SNE для визуализации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высокоразмерных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Поиск ассоциативных правил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Association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Rule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выявление закономерностей и связей между переменными в больших наборах данных. Примеры: Анализ покупок в супермаркете (например, "если купили молоко, то часто покупают хлеб"), рекомендации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287693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Знакомство</a:t>
            </a:r>
            <a:endParaRPr sz="2000" dirty="0">
              <a:solidFill>
                <a:srgbClr val="131235"/>
              </a:solidFill>
              <a:latin typeface="+mn-lt"/>
              <a:ea typeface="Montserrat SemiBold"/>
              <a:cs typeface="+mn-lt"/>
              <a:sym typeface="Montserrat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Аккредитации доступны в профиле: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  <a:hlinkClick r:id="rId3"/>
              </a:rPr>
              <a:t>https://www.linkedin.com/in/tatsiana-patalitsyna/</a:t>
            </a:r>
            <a:endParaRPr lang="en-A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A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it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репозиторий: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  <a:hlinkClick r:id="rId4"/>
              </a:rPr>
              <a:t>https://github.com/TatsianaPoto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315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с подкреплением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Reinforcement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агента на основе взаимодействия с окружающей средой для достижения определённых целей путем максимизации награды. Примеры: игры (например, шахматы,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го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), управление роботами, оптимизация маршрутов.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Полу-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супервизированное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обучение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Semi-Supervised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Комбинация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супервизированного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и неконтролируемого обучения, где часть данных помечена, а часть — нет. Примеры: обработка больших наборов данных с ограниченным количеством аннотированных примеров, улучшение качества классификации.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860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Обнаружение аномалий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Anomaly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Detection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Задача обнаружения аномалий заключается в выявлении необычных или аномальных паттернов в данных. Примеры включают обнаружение мошенничества с кредитными картами и обнаружение неисправностей в производственных процессах.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Рекомендательные системы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Recommendation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Systems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Задача рекомендательных систем заключается в предсказании предпочтений пользователей и рекомендации им товаров, фильмов или услуг. Примеры включают рекомендации на платформах стриминга и электронной коммерции.</a:t>
            </a:r>
          </a:p>
        </p:txBody>
      </p:sp>
    </p:spTree>
    <p:extLst>
      <p:ext uri="{BB962C8B-B14F-4D97-AF65-F5344CB8AC3E}">
        <p14:creationId xmlns:p14="http://schemas.microsoft.com/office/powerpoint/2010/main" val="157599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Типы данных и задачи машинного обучения.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Обработка естественного языка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Natural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Language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Processing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NLP):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работа с текстовыми и языковыми данными для выполнения различных задач. Примеры: машинный перевод, анализ тональности, чат-боты, автоматическое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резюмирование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текстов.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Компьютерное зрение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Computer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Vision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анализ и интерпретация визуальной информации из изображений и видео. Примеры: Распознавание лиц, классификация объектов,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детекция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и сегментация изображений, автономные транспортные средства.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Генеративные модели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Generative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Models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создание новых данных, похожих на обучающие данные. Примеры: генерация изображений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GANs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), создание текста (например, генерация статей или стихов), синтез речи.</a:t>
            </a:r>
          </a:p>
        </p:txBody>
      </p:sp>
    </p:spTree>
    <p:extLst>
      <p:ext uri="{BB962C8B-B14F-4D97-AF65-F5344CB8AC3E}">
        <p14:creationId xmlns:p14="http://schemas.microsoft.com/office/powerpoint/2010/main" val="85387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Практика.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926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Вопросы.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03230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Обучение с учителем: классификация.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Классификация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- это один из основных типов задач в машинном обучении, в которой модель обучается разделять данные на определенные категории или классы на основе их признаков.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Основная цель классификации состоит в том, чтобы модель могла автоматически присваивать новым данным один из заранее определенных классов.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Выделяют два вида: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Бинарная классификация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Binary Classification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Мультиклассовая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классификация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Multiclass Classification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56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Модели для решения задачи классификации.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Задачу классификации решают при помощи различных моделей: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Линейные модели: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Logistic Regression (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Логистическая регрессия)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Ridge Classifier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Ридж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-классификатор)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Деревообразные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модели: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Decision Tree Classifier (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Классификатор дерева решений)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Random Forest Classifier (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Случайный лес)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Extra Trees Classifier (Extra Trees)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Gradient Boosting Classifier (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Градиентный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бустинг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Light Gradient Boosting Machine (LGBM)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CatBoost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Classifier (</a:t>
            </a:r>
            <a:r>
              <a:rPr lang="en-US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CatBoost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82160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Модели для решения задачи классификации.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Задачу классификации решают при помощи различных моделей: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 опорных векторов (</a:t>
            </a:r>
            <a:r>
              <a:rPr lang="en-US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SVM):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Support Vector Classifier (SVC)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Наивный байесовский классификатор: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Naive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Bayes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(Наивный Байес)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К-ближайших соседей (</a:t>
            </a:r>
            <a:r>
              <a:rPr lang="en-US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K-Nearest Neighbors):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K Neighbors Classifier (K-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ближайших соседей)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 другие модели для решения задачи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295846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Оценка качества моделей классификации.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Для оценки качества моделей классификации используют различные метрики в зависимости от задачи и требований: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Accuracy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(Точность).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Доля правильно классифицированных объектов относительно общего числа объектов в выборке.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Precision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(Плотность).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Доля истинно положительных объектов относительно всех объектов, которые модель предсказала как положительные. Эта метрика полезна, когда важно минимизировать ложные срабатывания.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Оценка качества моделей классификации.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Recall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(Полнота).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Доля истинно положительных объектов относительно всех истинно положительных объектов в выборке. Это важно в задачах, где важно минимизировать ложно отрицательные результаты.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F1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Score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(F1-мера).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Гармоническое среднее между плотностью и полнотой. Эта метрика учитывает и ложные срабатывания, и ложные пропуски.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ROC-AUC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Area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Under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the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ROC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Curve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Площадь под кривой ROC. Эта метрика измеряет способность модели различать между классами и работает как для бинарной, так и для мульти классификации.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Знакомство</a:t>
            </a:r>
            <a:endParaRPr sz="2000" dirty="0">
              <a:solidFill>
                <a:srgbClr val="131235"/>
              </a:solidFill>
              <a:latin typeface="+mn-lt"/>
              <a:ea typeface="Montserrat SemiBold"/>
              <a:cs typeface="+mn-lt"/>
              <a:sym typeface="Montserrat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Я рассказала немного о себе, теперь мне интересно узнать про Вас: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Расскажите немного о себе (2-5 минут):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Как Вас звать?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Кто по профессии?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Что привело на курс?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Какие ожидания от курса?</a:t>
            </a:r>
          </a:p>
        </p:txBody>
      </p:sp>
    </p:spTree>
    <p:extLst>
      <p:ext uri="{BB962C8B-B14F-4D97-AF65-F5344CB8AC3E}">
        <p14:creationId xmlns:p14="http://schemas.microsoft.com/office/powerpoint/2010/main" val="4167658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Оценка качества моделей классификации.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Confusion Matrix (Матрица ошибок).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Таблица, которая показывает количество верных и неверных предсказаний модели для каждого класса. По матрице ошибок можно вычислить другие метрики, такие как полнота, полнота и F1-мера.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Precision-Recall Curve (Кривая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Precision-Recall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Графическое представление зависимости точности и полноты при различных порогах классификации.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Практика.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7393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Обучение с учителем: регрессия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Регрессия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- один из основных типов машинного обучения, в котором модель обучается предсказывать непрерывное числовое значение (какое-либо действительное число) на основе входных данных. В этом контексте "учитель" предоставляет модели обучающий набор данных, который содержит пары "входные данные - выходное значение" или "признаки - целевая переменная".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Задача модели состоит в том, чтобы научиться обобщать информацию из обучающих данных и предсказывать выходное значение для новых, ранее не виденных данных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Модели для решения задачи 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регрессия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Для решения задач регрессии используются различные алгоритмы машинного обучения (модели):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Линейная регрессия (Linear Regression).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Простая модель, которая строит линейную зависимость между входными признаками и целевой переменной.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Лассо регрессия (Lasso Regression).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Регрессия с L1-регуляризацией, которая может использоваться для выбора наиболее важных признаков.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Ридж регрессия (Ridge Regression).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Регрессия с L2-регуляризацией, которая помогает справляться с мультиколлинеарностью и переобучением.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Elastic Net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Комбинация L1 и L2 регуляризации.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Модели для решения задачи 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регрессия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Для решения задач регрессии используются различные алгоритмы машинного обучения (модели):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Случайный лес для регрессии (Random Forest Regressor).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Ансамбль решающих деревьев для задачи регрессии.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Градиентный бустинг для регрессии (Gradient Boosting Regressor).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Ансамбль моделей, который постепенно улучшает предсказания.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XGBoost для регрессии.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Мощный алгоритм градиентного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бустинга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  <a:endParaRPr lang="en-A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LightGBM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для регрессии.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Ещё один быстрый и эффективный алгоритм градиентного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бустинга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CatBoost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для регрессии.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Алгоритм градиентного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бустинга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оптимизированный для работы с категориальными признаками.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Оценка качества моделей регрессии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Оценка качества моделей регрессии включает в себя использование различных метрик, которые позволяют оценить точность и эффективность модели в прогнозировании числовых значений.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Некоторые из наиболее распространенных метрик оценки качества моделей регрессии: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Mean Absolute Error (MAE).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MAE измеряет среднее абсолютное отклонение между прогнозами модели и истинными значениями. Меньшие значения MAE указывают на лучшую точность модели.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Оценка качества моделей регрессии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Mean Squared Error (MSE).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MSE измеряет среднеквадратичное отклонение между прогнозами модели и истинными значениями. Он больше штрафует большие ошибки по сравнению с MAE.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R-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squared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(R^2).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R-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squared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представляет собой коэффициент детерминации и измеряет долю дисперсии зависимой переменной, объясненной моделью. Значение R-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squared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близкое к 1 указывает на хорошее соответствие модели данным.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Root Mean Squared Error (RMSE).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RMSE является корнем из MSE и представляет собой более интерпретируемую метрику, так как единицы измерения соответствуют исходным данным.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Оценка качества моделей регрессии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Mean Absolute Percentage Error (MAPE).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MAPE измеряет средний процент отклонения между прогнозами и истинными значениями. Он полезен, когда важно измерить ошибку в процентном соотношении.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Кастомные метрики.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зависимости от конкретных требований и задачи, можно создавать собственные метрики для оценки качества модели.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Оценка качества моделей регрессии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Выбор конкретной метрики зависит от характера данных, цели задачи и интересующих аспектов оценки модели. Важно учитывать, что не всегда одна метрика является наилучшей для оценки модели, поэтому часто рекомендуется использовать несколько метрик вместе для более полного понимания производительности модели.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Практика.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7393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План лекции</a:t>
            </a:r>
            <a:endParaRPr sz="2000" dirty="0">
              <a:solidFill>
                <a:srgbClr val="131235"/>
              </a:solidFill>
              <a:latin typeface="+mn-lt"/>
              <a:ea typeface="Montserrat SemiBold"/>
              <a:cs typeface="+mn-lt"/>
              <a:sym typeface="Montserrat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Основные понятия в машинном обучении.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2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Типы данных и задачи машинного обучения</a:t>
            </a: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Обучение с учителем: классификация.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Модели для решения задачи классификации.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Оценка качества моделей классификации.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Обучение с учителем: регрессия.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Модели для решения задачи регрессии.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Оценка качества моделей регрессии.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Сбалансированность классов.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Обзор инструментов и библиотек.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8809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Сбалансированность классов (Class Balance) - это понятие, которое относится к распределению классов или меток в наборе данных, используемом для задачи классификации.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Сбалансированные классы означают, что распределение между положительным и отрицательным классами в наборе данных примерно равномерно или близко к равномерному. В других словах, количество примеров в положительном классе и отрицательном классе сопоставимо или имеет небольшую разницу.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Дисбаланс классов может встречаться в различных задачах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Задачи бинарной классификации.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В таких задачах есть два класса - положительный и отрицательный. Балансировка классов может потребоваться, когда один из классов имеет существенно меньше примеров, чем другой. Примеры включают в себя задачи обнаружения мошенничества на кредитных картах (мошеннические транзакции обычно редки) или выявления редких медицинских заболеваний.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Дисбаланс классов может встречаться в различных задачах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Задачи многоклассовой классификации.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Если в задаче многоклассовой классификации классы имеют неравное количество примеров, то классы также можно балансировать. Например, в задаче классификации видов растений, если один вид представлен гораздо большим количеством образцов, чем другие виды.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Дисбаланс классов может встречаться в различных задачах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Задачи детекции аномалий.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Для задачи обнаружения аномалий, где большинство примеров являются "нормальными", а аномалии редки, балансировка может быть важной. Примером является обнаружение аномалий в сетевом трафике для выявления различных атак.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Дисбаланс классов может встречаться в различных задачах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Задачи регрессии.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редких случаях балансировка может быть применена даже в задачах регрессии, когда целевая переменная сильно несбалансирована, и значения в одной области значительно преобладают над другими.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Цель балансировки классов состоит в том, чтобы обеспечить более справедливое и корректное обучение модели, предотвратить смещение модели в сторону более представленного класса и улучшить ее способность обнаруживать редкие события или классы.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Сбалансированность классов важна, потому что она может существенно повлиять на процесс обучения и оценки модели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Смещение модели.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случае, если один класс преобладает над другим, модель может иметь тенденцию быть смещенной в пользу более представленного класса. В результате этого модель может хорошо работать на примерах из более представленного класса, но плохо на примерах из менее представленного класса.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Сбалансированность классов важна, потому что она может существенно повлиять на процесс обучения и оценки модели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Неправильная оценка.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Несбалансированные классы могут привести к искаженным метрикам оценки модели. Например, точность (accuracy) может быть высокой, но это может быть обусловлено только тем, что модель хорошо предсказывает примеры отрицательного класса, который преобладает в наборе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Сбалансированность классов важна, потому что она может существенно повлиять на процесс обучения и оценки модели машинного обучения: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Недооценка редкого класса.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Если класс с меньшим представлением (редкий класс) имеет для нас больший интерес, то несбалансированные классы могут привести к недооценке этого класса, и, следовательно, к пропуску важных событий.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Практика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0407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Как достичь сбалансированных классов: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Оверсэмплинг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Oversampling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Дублирование или генерация новых примеров для редкого класса до достижения баланса.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solidFill>
                <a:srgbClr val="3725E4"/>
              </a:solidFill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Андерсемплинг (Undersampling)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Удаление некоторых примеров из частого класса до тех пор, пока классы не станут сбалансированными.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Использование взвешенных алгоритмов.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Некоторые алгоритмы машинного обучения позволяют устанавливать веса для разных классов. Это позволяет модели учитывать дисбаланс классов при обучении.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с учителем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Supervised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  <a:endParaRPr lang="en-US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с учителем - это один из основных подходов в области машинного обучения, при котором модель обучается на размеченных данных. В этом контексте "размеченные данные" означают, что каждый обучающий пример состоит из входных данных (фич) и соответствующего правильного ответа (метки или целевого значения).</a:t>
            </a:r>
          </a:p>
        </p:txBody>
      </p:sp>
    </p:spTree>
    <p:extLst>
      <p:ext uri="{BB962C8B-B14F-4D97-AF65-F5344CB8AC3E}">
        <p14:creationId xmlns:p14="http://schemas.microsoft.com/office/powerpoint/2010/main" val="3657986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Как достичь сбалансированных классов: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Генерация синтетических данных.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Использование методов генерации синтетических данных для увеличения представленности редкого класса.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Выбор конкретной стратегии зависит от конкретной задачи и данных, но целью всегда является достижение сбалансированных классов для более корректного обучения и оценки модели.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Методы выборки (</a:t>
            </a:r>
            <a:r>
              <a:rPr lang="en-US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Resampling Methods)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Повышение числа примеров меньшего класса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Oversampling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увеличение числа объектов меньшего класса путём случайного дублирования существующих примеров.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SMOTE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Synthetic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Minority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Over-sampling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Technique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создание синтетических примеров меньшего класса путём линейной интерполяции между соседними объектами.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ADASYN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Adaptive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Synthetic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Sampling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расширение меньшего класса с акцентом на более сложные для классификации области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Borderline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-SMOTE: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генерация синтетических примеров только вблизи границы между классами для более эффективного разделения.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SMOTE-NC: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вариант SMOTE для данных с числовыми и категориальными признаками.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28531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Снижение числа примеров большего класса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Undersampling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Случайное уменьшение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Random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Undersampling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уменьшение числа объектов большего класса путём случайного удаления существующих примеров.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Tomek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Links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удаление пар ближайших соседей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Tomek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links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), принадлежащих разным классам, для очистки границ классов.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Cluster-Based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Undersampling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группировка данных с помощью кластеризации и выборка репрезентативных примеров из каждого кластера.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Edited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Nearest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Neighbors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(ENN):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удаление объектов, которые отличаются от большинства своих k ближайших соседей.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Condensed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Nearest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Neighbors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(CNN):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уменьшение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датасета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до минимального подмножества, достаточного для сохранения структуры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28581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Комбинированные</a:t>
            </a:r>
            <a:r>
              <a:rPr lang="en-US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en-US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методы</a:t>
            </a:r>
            <a:r>
              <a:rPr lang="en-US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(Combination of Over and Under Sampling)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SMOTE +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Tomek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Links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сначала применяется SMOTE для увеличения числа примеров меньшего класса, затем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Tomek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Links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для удаления шумовых и перекрывающихся примеров.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SMOTE + ENN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Edited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Nearest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Neighbors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комбинация SMOTE для создания синтетических примеров и ENN для очистки данных от шумов.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Генерация синтетических данных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Synthetic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Data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Generation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Генеративные Состязательные Сети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GANs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использование GAN для создания высококачественных синтетических примеров меньшего класса.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Вариационные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Автокодировщики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VAEs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генерация новых примеров путем обучения модели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автокодировщика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, способной создавать данные, похожие на обучающие.</a:t>
            </a:r>
          </a:p>
        </p:txBody>
      </p:sp>
    </p:spTree>
    <p:extLst>
      <p:ext uri="{BB962C8B-B14F-4D97-AF65-F5344CB8AC3E}">
        <p14:creationId xmlns:p14="http://schemas.microsoft.com/office/powerpoint/2010/main" val="3250463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Методы на уровне алгоритмов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Algorithm-Level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Methods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Кост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-сенситивное обучение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Cost-Sensitive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Learning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введение различных штрафов за ошибки классификации для разных классов, что позволяет модели уделять больше внимания менее представленным классам.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Регулировка весов классов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Class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Weights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установка параметра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class_weight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в алгоритмах (например, в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scikit-learn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), чтобы модели автоматически учитывали несбалансированность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082409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Сбалансированность классов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Энсембли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-методы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Ensemble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Methods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Balanced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Bagging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применение техники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бэггинга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с балансировкой выборок на каждом этапе построения базовых моделей.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Balanced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Random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Forest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модификация случайного леса, где на каждом шаге случайного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подвыборки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берётся сбалансированная выборка.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EasyEnsemble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создание нескольких сбалансированных подвыборок из большего класса и обучение на каждой из них отдельной модели, затем объединение результатов.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RUSBoost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комбинация методов случайного уменьшения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Random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Undersampling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 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бустинга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для улучшения производительности на несбалансированных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58507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Практика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6654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Обзор инструментов и библиотек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Обзор инструментов и библиотек для машинного обучения довольно обширен. Мы рассмотрим инструменты, которые потребуется для прохождения курса.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Python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- это один из наиболее популярных языков программирования для машинного обучения. Он предоставляет множество библиотек, таких как NumPy, Pandas, Scikit-Learn, TensorFlow, Keras и PyTorch, которые широко используются в машинном обучении.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Pandas</a:t>
            </a:r>
            <a:r>
              <a:rPr lang="ru-RU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-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</a:t>
            </a:r>
            <a:r>
              <a:rPr lang="en-US" altLang="ru-RU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та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библиотека предоставляет структуры данных и функции для работы с данными, что делает ее идеальной для предварительной обработки и анализа данных.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Обзор инструментов и библиотек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NumPy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предоставляет поддержку для многомерных массивов и математических операций над ними. Он часто используется для работы с данными перед их передачей в модели машинного обучения.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Matplotlib и Seaborn.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Эти библиотеки используются для создания графиков и визуализации данных, что помогает в понимании данных и результатов моделирования.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Jupyter Notebook.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Это интерактивная среда для выполнения кода Python и создания документов, объединяющих код, текст и графику. Она широко используется в области анализа данных и машинного обучения для создания отчетов и общего представления результатов.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Обзор инструментов и библиотек</a:t>
            </a: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Google colab.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то бесплатная среда для разработки и выполнения программного кода в облаке. Она предоставляет возможность писать и запускать код на языке Python, используя только браузер, без установки специальных программ на компьютер.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TensorFlow и Keras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TensorFlow - это открытая библиотека для глубокого обучения, разработанная Google. Keras - высокоуровневый API для TensorFlow, который упрощает создание и обучение нейронных сетей.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PyTorch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Это библиотека для глубокого обучения, разработанная Facebook. Она известна своей гибкостью и популярностью в </a:t>
            </a:r>
            <a:r>
              <a:rPr lang="ru-RU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научных </a:t>
            </a:r>
            <a:r>
              <a:rPr lang="en-US" altLang="ru-RU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исследованиях</a:t>
            </a:r>
            <a:r>
              <a:rPr lang="ru-RU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AU" altLang="ru-RU" sz="1300" b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IDE.</a:t>
            </a:r>
            <a:endParaRPr lang="en-AU" altLang="ru-RU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GitHub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Это веб-сервис, который использует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Git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для хранения и управления проектами онлайн.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понятия: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Размеченные данные (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Labels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Входные данные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Features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 - это характеристики или признаки, описывающие объект или явление. Например, для задачи классификации изображений входными данными могут быть пиксели изображения.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Целевые значения (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Labels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 - это правильные ответы, которые модель должна предсказывать. В задаче классификации изображений меткой может быть категория объекта на изображении (например, " птица", "кошка" и 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т.д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/>
              <a:t>Цель обучения: </a:t>
            </a:r>
            <a:r>
              <a:rPr lang="ru-RU" sz="1300" dirty="0"/>
              <a:t>Обучить модель так, чтобы она могла предсказывать метки для новых, ранее невидимых данных на основе паттернов, выявленных в обучающем наборе.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704507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 ExtraBold"/>
                <a:cs typeface="+mn-lt"/>
                <a:sym typeface="Montserrat ExtraBold"/>
              </a:rPr>
              <a:t>ДЗ.</a:t>
            </a:r>
            <a:endParaRPr lang="ru-RU" sz="1800" dirty="0">
              <a:solidFill>
                <a:srgbClr val="131235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Решить задачу из документа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hw1.docx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Подготовить и настроить гит репозиторий для проекта, добавить файл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readme.md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 решение задачи.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Сбросить ссылку в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Viber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Ссылки и литература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3"/>
              </a:rPr>
              <a:t>https://www.python.org</a:t>
            </a:r>
            <a:r>
              <a:rPr lang="en-A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4"/>
              </a:rPr>
              <a:t>https://pypi.org</a:t>
            </a:r>
            <a:r>
              <a:rPr lang="en-A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5"/>
              </a:rPr>
              <a:t>https://colab.google</a:t>
            </a:r>
            <a:endParaRPr lang="en-A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6"/>
              </a:rPr>
              <a:t>https://www.openicpsr.org/openicpsr/project/160262/version/V1</a:t>
            </a:r>
            <a:r>
              <a:rPr lang="en-A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hlinkClick r:id="rId7"/>
              </a:rPr>
              <a:t>https://www.kaggle.com/datasets/census/us-population-by-zip-code?resource=download</a:t>
            </a:r>
            <a:r>
              <a:rPr lang="en-AU" sz="1300" dirty="0">
                <a:latin typeface="+mn-lt"/>
              </a:rPr>
              <a:t> 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/>
          <a:srcRect l="209" r="209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6"/>
          <p:cNvSpPr txBox="1"/>
          <p:nvPr/>
        </p:nvSpPr>
        <p:spPr>
          <a:xfrm>
            <a:off x="568050" y="2175094"/>
            <a:ext cx="36534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/>
          <a:srcRect t="268" b="268"/>
          <a:stretch>
            <a:fillRect/>
          </a:stretch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sz="900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Алгоритмы: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Существуют различные алгоритмы обучения с учителем, включая линейную регрессию, логистическую регрессию, деревья решений, случайные леса, опорные векторы (SVM), нейронные сети и многие другие.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Преимущества обучения с учителем: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Высокая точность: при наличии большого объема качественных размеченных данных модели обучения с учителем могут достигать высокой точности.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Интерпретируемость: некоторые алгоритмы, такие как линейная регрессия или деревья решений, позволяют легко интерпретировать, как модель принимает решения.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Широкий спектр применений: обучение с учителем применяется в самых разных областях, от медицины до финансов и обработки естественного языка.</a:t>
            </a:r>
          </a:p>
        </p:txBody>
      </p:sp>
    </p:spTree>
    <p:extLst>
      <p:ext uri="{BB962C8B-B14F-4D97-AF65-F5344CB8AC3E}">
        <p14:creationId xmlns:p14="http://schemas.microsoft.com/office/powerpoint/2010/main" val="165534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92F408D-45A4-41F5-9A7F-38A2816D640D}"/>
              </a:ext>
            </a:extLst>
          </p:cNvPr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8" name="Google Shape;68;p14">
            <a:extLst>
              <a:ext uri="{FF2B5EF4-FFF2-40B4-BE49-F238E27FC236}">
                <a16:creationId xmlns:a16="http://schemas.microsoft.com/office/drawing/2014/main" id="{E707126A-4818-4B0F-9D47-57E43A0C60AA}"/>
              </a:ext>
            </a:extLst>
          </p:cNvPr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66DC96A-D228-4D95-934B-EF01496638E6}"/>
              </a:ext>
            </a:extLst>
          </p:cNvPr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SemiBold"/>
                <a:cs typeface="+mn-lt"/>
                <a:sym typeface="Montserrat ExtraBold"/>
              </a:rPr>
              <a:t>Основные понятия в машинном обучении.</a:t>
            </a:r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DCF6598-4BFD-4C4A-B11D-D5A5083EA3D3}"/>
              </a:ext>
            </a:extLst>
          </p:cNvPr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Недостатки обучения с учителем: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Необходимость размеченных данных: разметка данных часто требует значительных временных и финансовых ресурсов, особенно для сложных задач.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Проблемы с обобщением: модель может плохо работать на данных, которые существенно отличаются от обучающих.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Правильный выбор алгоритма, качество данных и методы предобработки играют важную роль в успешности применения обучения с учителем.</a:t>
            </a:r>
          </a:p>
        </p:txBody>
      </p:sp>
    </p:spTree>
    <p:extLst>
      <p:ext uri="{BB962C8B-B14F-4D97-AF65-F5344CB8AC3E}">
        <p14:creationId xmlns:p14="http://schemas.microsoft.com/office/powerpoint/2010/main" val="1037752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4959</Words>
  <Application>Microsoft Office PowerPoint</Application>
  <PresentationFormat>Экран (16:9)</PresentationFormat>
  <Paragraphs>445</Paragraphs>
  <Slides>72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8" baseType="lpstr">
      <vt:lpstr>Montserrat Medium</vt:lpstr>
      <vt:lpstr>Montserrat ExtraBold</vt:lpstr>
      <vt:lpstr>Montserrat</vt:lpstr>
      <vt:lpstr>Montserrat SemiBold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Tatsyana Patalitsyna</cp:lastModifiedBy>
  <cp:revision>1185</cp:revision>
  <dcterms:created xsi:type="dcterms:W3CDTF">2024-01-25T14:33:49Z</dcterms:created>
  <dcterms:modified xsi:type="dcterms:W3CDTF">2024-10-22T13:22:28Z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1033-11.1.0.11708</vt:lpwstr>
  </property>
</Properties>
</file>