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857" r:id="rId4"/>
    <p:sldId id="863" r:id="rId5"/>
    <p:sldId id="860" r:id="rId6"/>
    <p:sldId id="1001" r:id="rId7"/>
    <p:sldId id="861" r:id="rId8"/>
    <p:sldId id="864" r:id="rId9"/>
    <p:sldId id="1062" r:id="rId10"/>
    <p:sldId id="858" r:id="rId11"/>
    <p:sldId id="258" r:id="rId12"/>
    <p:sldId id="868" r:id="rId13"/>
    <p:sldId id="869" r:id="rId14"/>
    <p:sldId id="871" r:id="rId15"/>
    <p:sldId id="873" r:id="rId16"/>
    <p:sldId id="874" r:id="rId17"/>
    <p:sldId id="1063" r:id="rId18"/>
    <p:sldId id="872" r:id="rId19"/>
    <p:sldId id="870" r:id="rId20"/>
    <p:sldId id="875" r:id="rId21"/>
    <p:sldId id="957" r:id="rId22"/>
    <p:sldId id="958" r:id="rId23"/>
    <p:sldId id="959" r:id="rId24"/>
    <p:sldId id="1061" r:id="rId25"/>
    <p:sldId id="961" r:id="rId26"/>
    <p:sldId id="962" r:id="rId27"/>
    <p:sldId id="865" r:id="rId28"/>
    <p:sldId id="866" r:id="rId29"/>
    <p:sldId id="862" r:id="rId30"/>
    <p:sldId id="876" r:id="rId31"/>
    <p:sldId id="877" r:id="rId32"/>
    <p:sldId id="878" r:id="rId33"/>
    <p:sldId id="879" r:id="rId34"/>
    <p:sldId id="908" r:id="rId35"/>
    <p:sldId id="911" r:id="rId36"/>
    <p:sldId id="912" r:id="rId37"/>
    <p:sldId id="909" r:id="rId38"/>
    <p:sldId id="913" r:id="rId39"/>
    <p:sldId id="914" r:id="rId40"/>
    <p:sldId id="915" r:id="rId41"/>
    <p:sldId id="916" r:id="rId42"/>
    <p:sldId id="917" r:id="rId43"/>
    <p:sldId id="918" r:id="rId44"/>
    <p:sldId id="919" r:id="rId45"/>
    <p:sldId id="922" r:id="rId46"/>
    <p:sldId id="923" r:id="rId47"/>
    <p:sldId id="925" r:id="rId48"/>
    <p:sldId id="926" r:id="rId49"/>
    <p:sldId id="927" r:id="rId50"/>
    <p:sldId id="928" r:id="rId51"/>
    <p:sldId id="929" r:id="rId52"/>
    <p:sldId id="930" r:id="rId53"/>
    <p:sldId id="931" r:id="rId54"/>
    <p:sldId id="924" r:id="rId55"/>
    <p:sldId id="906" r:id="rId56"/>
    <p:sldId id="920" r:id="rId57"/>
    <p:sldId id="933" r:id="rId58"/>
    <p:sldId id="934" r:id="rId59"/>
    <p:sldId id="921" r:id="rId60"/>
    <p:sldId id="910" r:id="rId61"/>
    <p:sldId id="684" r:id="rId62"/>
    <p:sldId id="855" r:id="rId63"/>
    <p:sldId id="1004" r:id="rId64"/>
    <p:sldId id="259" r:id="rId65"/>
  </p:sldIdLst>
  <p:sldSz cx="9144000" cy="5143500" type="screen16x9"/>
  <p:notesSz cx="6858000" cy="9144000"/>
  <p:embeddedFontLst>
    <p:embeddedFont>
      <p:font typeface="Montserrat" panose="020B0604020202020204" charset="-52"/>
      <p:regular r:id="rId67"/>
      <p:bold r:id="rId68"/>
      <p:italic r:id="rId69"/>
      <p:boldItalic r:id="rId70"/>
    </p:embeddedFont>
    <p:embeddedFont>
      <p:font typeface="Montserrat ExtraBold" panose="020B0604020202020204" charset="-52"/>
      <p:bold r:id="rId71"/>
      <p:boldItalic r:id="rId72"/>
    </p:embeddedFont>
    <p:embeddedFont>
      <p:font typeface="Montserrat Medium" panose="020B0604020202020204" charset="-52"/>
      <p:regular r:id="rId73"/>
      <p:bold r:id="rId74"/>
      <p:italic r:id="rId75"/>
      <p:boldItalic r:id="rId76"/>
    </p:embeddedFont>
    <p:embeddedFont>
      <p:font typeface="Montserrat SemiBold" panose="020B0604020202020204" charset="-52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1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68" y="57"/>
      </p:cViewPr>
      <p:guideLst>
        <p:guide orient="horz" pos="1681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09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f8232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5f8232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f8232c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f8232c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f8232c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f8232c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78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f8232cd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f8232cd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etsearch.research.google.com/" TargetMode="External"/><Relationship Id="rId5" Type="http://schemas.openxmlformats.org/officeDocument/2006/relationships/hyperlink" Target="https://www.openml.org/" TargetMode="External"/><Relationship Id="rId4" Type="http://schemas.openxmlformats.org/officeDocument/2006/relationships/hyperlink" Target="https://www.kaggle.com/datasets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/>
          <p:nvPr/>
        </p:nvSpPr>
        <p:spPr>
          <a:xfrm>
            <a:off x="568050" y="543475"/>
            <a:ext cx="4059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Курс «</a:t>
            </a:r>
            <a:r>
              <a:rPr lang="ru-RU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Data Science: машинное обучение и нейронные сети. Профессиональный уровень</a:t>
            </a:r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»</a:t>
            </a:r>
            <a:endParaRPr sz="1000" dirty="0">
              <a:solidFill>
                <a:srgbClr val="FFFFFF"/>
              </a:solidFill>
              <a:latin typeface="+mn-lt"/>
              <a:ea typeface="Montserrat SemiBold"/>
              <a:cs typeface="+mn-lt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8050" y="2082434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Лекция</a:t>
            </a:r>
            <a:r>
              <a:rPr lang="en-US" sz="1500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500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2</a:t>
            </a:r>
            <a:r>
              <a:rPr lang="en-US" sz="1500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.</a:t>
            </a:r>
            <a:endParaRPr sz="1500" dirty="0">
              <a:solidFill>
                <a:srgbClr val="FFFFFF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8050" y="2387225"/>
            <a:ext cx="4003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ts val="1900"/>
            </a:pPr>
            <a:r>
              <a:rPr lang="ru-RU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Работа с данными</a:t>
            </a:r>
          </a:p>
        </p:txBody>
      </p:sp>
      <p:cxnSp>
        <p:nvCxnSpPr>
          <p:cNvPr id="58" name="Google Shape;58;p13"/>
          <p:cNvCxnSpPr/>
          <p:nvPr/>
        </p:nvCxnSpPr>
        <p:spPr>
          <a:xfrm>
            <a:off x="676944" y="4241150"/>
            <a:ext cx="2314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580818" y="3883997"/>
            <a:ext cx="1678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Преподаватель</a:t>
            </a:r>
            <a:endParaRPr sz="900" b="1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0819" y="4225175"/>
            <a:ext cx="35826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Татьяна Потолицына</a:t>
            </a:r>
            <a:endParaRPr sz="1100" b="1" dirty="0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характеристики:</a:t>
            </a:r>
            <a:endParaRPr lang="en-A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Количество образцов: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1797</a:t>
            </a:r>
            <a:r>
              <a:rPr lang="en-A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Количество признаков: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64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(пиксели изображений)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Тип задачи: классификация (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много-классовая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)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Тип данных: изображения, числовые признаки, категориальные метки;</a:t>
            </a:r>
            <a:endParaRPr lang="en-A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Разметка: изображение-класс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(Features - </a:t>
            </a:r>
            <a:r>
              <a:rPr lang="en-US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Labels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427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3924" y="269075"/>
            <a:ext cx="7177375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Практика.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300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300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8364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данных и их использование.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Текстовые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файлы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(TXT)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п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ростейший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содержащий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неструктурированный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текст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х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ранение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простых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заметок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скриптов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конфигурационных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файлов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л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ог-файлы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сервера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простые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заметки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инструкции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+mn-lt"/>
                <a:cs typeface="Arial (Body)" charset="0"/>
                <a:sym typeface="+mn-ea"/>
              </a:rPr>
              <a:t>CSV (Comma-Separated Values)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</a:t>
            </a:r>
            <a:r>
              <a:rPr lang="ru-RU"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т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екстовый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где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значения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разделены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запятыми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или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другими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разделителями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</a:t>
            </a:r>
            <a:r>
              <a:rPr lang="ru-RU" alt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ш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ироко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используется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обмена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данными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между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различными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программами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особенно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таблиц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баз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</a:t>
            </a:r>
            <a:r>
              <a:rPr lang="ru-RU"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э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кспорт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импорт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данных в/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из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Excel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или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баз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данных,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обработка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в Python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или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данных и их использование.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Excel (XLS, XLSX)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р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аспространенный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электронных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таблиц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поддерживаемый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Microsoft Excel,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содержит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распределенные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ячейкам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строкам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столбцам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у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правление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финансовый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отчетность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Финансовые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отчеты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учетные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записи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планирование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бюджета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JSON (JavaScript Object Notation)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т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екстовый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основанный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JavaScript,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представляющий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виде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ключ-значение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о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бмен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между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сервером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веб-приложениями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настройки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мобильных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веб-приложениях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 </a:t>
            </a:r>
            <a:endParaRPr lang="ru-RU"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Конфигурации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веб-сервисов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API-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ответы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хранение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настроек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приложения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данных и их использование.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YAML (YAML 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Ain't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Markup Language)</a:t>
            </a:r>
            <a:endParaRPr lang="en-US" sz="1300" b="1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л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егко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читаемый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сериализации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подобный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JSON,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более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удобный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чтения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человеком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en-US" sz="1300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к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онфигурационные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файлы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проектах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en-US" sz="1300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Конфигурация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Kubernetes,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настройки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CI/CD в GitLab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или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GitHub.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XML (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eXtensible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Markup Language)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г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ибкий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текстовый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представления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с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помощью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пользовательских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тегов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о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бмен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между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различными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системами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веб-сервисы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конфигурации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к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онфигурационные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файлы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SOAP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веб-сервисы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файлы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Office Open XML (Microsoft Office).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данных и их использование.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Parquet</a:t>
            </a: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Описание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э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ффективный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колоночный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хранения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поддерживающий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компрессию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энкодинг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х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ранение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больших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объемов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особенно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экосистеме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Hadoop,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аналитические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запросы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и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системах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больших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ускорения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чтения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больших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наборов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интеграция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с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инструментами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типа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Apache Spark.</a:t>
            </a:r>
            <a:endParaRPr 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Открытые источники данных (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web</a:t>
            </a: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)</a:t>
            </a: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Эти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играют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ключевую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роль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современной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работе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с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информацией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каждый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своими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уникальными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особенностями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областями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применения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Освоение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этих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обеспечивает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гибкость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эффективность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обработке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ru-RU"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Типы данных и их использование.</a:t>
            </a:r>
            <a:endParaRPr lang="ru-RU" sz="2000" dirty="0">
              <a:solidFill>
                <a:srgbClr val="3725E4"/>
              </a:solidFill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>
                <a:latin typeface="Arial (Body)" charset="0"/>
                <a:cs typeface="Arial (Body)" charset="0"/>
                <a:sym typeface="+mn-ea"/>
              </a:rPr>
              <a:t>Какие еще типы данных вы знаете?</a:t>
            </a:r>
            <a:endParaRPr lang="ru-RU" altLang="en-US"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243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Обработка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sz="1300" b="1" dirty="0">
                <a:latin typeface="Arial (Body)" charset="0"/>
                <a:cs typeface="Arial (Body)" charset="0"/>
                <a:sym typeface="+mn-ea"/>
              </a:rPr>
              <a:t>д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анных</a:t>
            </a:r>
            <a:r>
              <a:rPr lang="ru-RU" sz="1300" b="1" dirty="0">
                <a:latin typeface="Arial (Body)" charset="0"/>
                <a:cs typeface="Arial (Body)" charset="0"/>
                <a:sym typeface="+mn-ea"/>
              </a:rPr>
              <a:t>:</a:t>
            </a: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Очистка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у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даление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некорректных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поврежденных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дублирующихся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или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неполных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Инструменты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включаю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Python Pandas.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Трансформация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п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реобразование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удобный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формат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Это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может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включать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нормализацию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агрегацию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конвертацию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типов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Интеграция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с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лияние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из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разных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источников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создания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единой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согласованной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полной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данных.</a:t>
            </a:r>
            <a:endParaRPr 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Автоматизация обработки: использование скриптовых языков (например,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Python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, R) и ETL-инструментов (например,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Talend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Apache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NiFi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) для автоматизации процессов обработки данных.</a:t>
            </a:r>
            <a:endParaRPr lang="en-US" sz="1300" dirty="0">
              <a:latin typeface="Arial (Body)" charset="0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+mn-lt"/>
                <a:cs typeface="+mn-lt"/>
                <a:sym typeface="+mn-ea"/>
              </a:rPr>
              <a:t>Стратегии</a:t>
            </a:r>
            <a:r>
              <a:rPr 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sz="1300" b="1" dirty="0">
                <a:latin typeface="+mn-lt"/>
                <a:cs typeface="+mn-lt"/>
                <a:sym typeface="+mn-ea"/>
              </a:rPr>
              <a:t>х</a:t>
            </a:r>
            <a:r>
              <a:rPr lang="en-US" sz="1300" b="1" dirty="0" err="1">
                <a:latin typeface="+mn-lt"/>
                <a:cs typeface="+mn-lt"/>
                <a:sym typeface="+mn-ea"/>
              </a:rPr>
              <a:t>ранения</a:t>
            </a:r>
            <a:r>
              <a:rPr 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sz="1300" b="1" dirty="0">
                <a:latin typeface="+mn-lt"/>
                <a:cs typeface="+mn-lt"/>
                <a:sym typeface="+mn-ea"/>
              </a:rPr>
              <a:t>д</a:t>
            </a:r>
            <a:r>
              <a:rPr lang="en-US" sz="1300" b="1" dirty="0" err="1">
                <a:latin typeface="+mn-lt"/>
                <a:cs typeface="+mn-lt"/>
                <a:sym typeface="+mn-ea"/>
              </a:rPr>
              <a:t>анных</a:t>
            </a:r>
            <a:r>
              <a:rPr lang="ru-RU" sz="1300" b="1" dirty="0">
                <a:latin typeface="+mn-lt"/>
                <a:cs typeface="+mn-lt"/>
                <a:sym typeface="+mn-ea"/>
              </a:rPr>
              <a:t>:</a:t>
            </a:r>
            <a:endParaRPr lang="en-US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Локальное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хранение</a:t>
            </a:r>
            <a:r>
              <a:rPr lang="en-US" sz="1300" dirty="0">
                <a:latin typeface="+mn-lt"/>
                <a:cs typeface="+mn-lt"/>
                <a:sym typeface="+mn-ea"/>
              </a:rPr>
              <a:t> данных: </a:t>
            </a:r>
            <a:r>
              <a:rPr lang="ru-RU" sz="1300" dirty="0">
                <a:latin typeface="+mn-lt"/>
                <a:cs typeface="+mn-lt"/>
                <a:sym typeface="+mn-ea"/>
              </a:rPr>
              <a:t>и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спользование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собственных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серверов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систем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хранения</a:t>
            </a:r>
            <a:r>
              <a:rPr lang="en-US" sz="1300" dirty="0">
                <a:latin typeface="+mn-lt"/>
                <a:cs typeface="+mn-lt"/>
                <a:sym typeface="+mn-ea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>
                <a:latin typeface="+mn-lt"/>
                <a:cs typeface="+mn-lt"/>
                <a:sym typeface="+mn-ea"/>
              </a:rPr>
              <a:t>Преимущества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включают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контроль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над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данными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быстрый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доступ</a:t>
            </a:r>
            <a:r>
              <a:rPr lang="en-US" sz="1300" dirty="0">
                <a:latin typeface="+mn-lt"/>
                <a:cs typeface="+mn-lt"/>
                <a:sym typeface="+mn-ea"/>
              </a:rPr>
              <a:t>.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Недостатки</a:t>
            </a:r>
            <a:r>
              <a:rPr lang="en-US" sz="1300" dirty="0">
                <a:latin typeface="+mn-lt"/>
                <a:cs typeface="+mn-lt"/>
                <a:sym typeface="+mn-ea"/>
              </a:rPr>
              <a:t> 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высокая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стоимость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обслуживания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риски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связанные</a:t>
            </a:r>
            <a:r>
              <a:rPr lang="en-US" sz="1300" dirty="0">
                <a:latin typeface="+mn-lt"/>
                <a:cs typeface="+mn-lt"/>
                <a:sym typeface="+mn-ea"/>
              </a:rPr>
              <a:t> с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физическими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повреждениями</a:t>
            </a:r>
            <a:r>
              <a:rPr lang="en-US" sz="1300" dirty="0">
                <a:latin typeface="+mn-lt"/>
                <a:cs typeface="+mn-lt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Облачное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хранение</a:t>
            </a:r>
            <a:r>
              <a:rPr lang="en-US" sz="1300" dirty="0">
                <a:latin typeface="+mn-lt"/>
                <a:cs typeface="+mn-lt"/>
                <a:sym typeface="+mn-ea"/>
              </a:rPr>
              <a:t> данных: </a:t>
            </a:r>
            <a:r>
              <a:rPr lang="ru-RU" sz="1300" dirty="0">
                <a:latin typeface="+mn-lt"/>
                <a:cs typeface="+mn-lt"/>
                <a:sym typeface="+mn-ea"/>
              </a:rPr>
              <a:t>и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спользование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сервисов</a:t>
            </a:r>
            <a:r>
              <a:rPr lang="en-US" sz="1300" dirty="0">
                <a:latin typeface="+mn-lt"/>
                <a:cs typeface="+mn-lt"/>
                <a:sym typeface="+mn-ea"/>
              </a:rPr>
              <a:t>,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таких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как</a:t>
            </a:r>
            <a:r>
              <a:rPr lang="en-US" sz="1300" dirty="0">
                <a:latin typeface="+mn-lt"/>
                <a:cs typeface="+mn-lt"/>
                <a:sym typeface="+mn-ea"/>
              </a:rPr>
              <a:t> Amazon S3, Google Cloud Storage, Microsoft Azure.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Плюсы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ru-RU" sz="1300" dirty="0">
                <a:latin typeface="+mn-lt"/>
                <a:cs typeface="+mn-lt"/>
                <a:sym typeface="+mn-ea"/>
              </a:rPr>
              <a:t>-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масштабируемость</a:t>
            </a:r>
            <a:r>
              <a:rPr lang="en-US" sz="1300" dirty="0">
                <a:latin typeface="+mn-lt"/>
                <a:cs typeface="+mn-lt"/>
                <a:sym typeface="+mn-ea"/>
              </a:rPr>
              <a:t>,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доступность</a:t>
            </a:r>
            <a:r>
              <a:rPr lang="en-US" sz="1300" dirty="0">
                <a:latin typeface="+mn-lt"/>
                <a:cs typeface="+mn-lt"/>
                <a:sym typeface="+mn-ea"/>
              </a:rPr>
              <a:t>,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надежность</a:t>
            </a:r>
            <a:r>
              <a:rPr lang="en-US" sz="1300" dirty="0">
                <a:latin typeface="+mn-lt"/>
                <a:cs typeface="+mn-lt"/>
                <a:sym typeface="+mn-ea"/>
              </a:rPr>
              <a:t>. </a:t>
            </a:r>
            <a:endParaRPr lang="ru-RU" sz="1300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 err="1">
                <a:latin typeface="+mn-lt"/>
                <a:cs typeface="+mn-lt"/>
                <a:sym typeface="+mn-ea"/>
              </a:rPr>
              <a:t>Минусы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ru-RU" sz="1300" dirty="0">
                <a:latin typeface="+mn-lt"/>
                <a:cs typeface="+mn-lt"/>
                <a:sym typeface="+mn-ea"/>
              </a:rPr>
              <a:t>-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зависимость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от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стороннего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провайдера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вопросы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конфиденциальности</a:t>
            </a:r>
            <a:r>
              <a:rPr lang="en-US" sz="1300" dirty="0">
                <a:latin typeface="+mn-lt"/>
                <a:cs typeface="+mn-lt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Гибридные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системы</a:t>
            </a:r>
            <a:r>
              <a:rPr lang="en-US" sz="1300" dirty="0">
                <a:latin typeface="+mn-lt"/>
                <a:cs typeface="+mn-lt"/>
                <a:sym typeface="+mn-ea"/>
              </a:rPr>
              <a:t>: </a:t>
            </a:r>
            <a:r>
              <a:rPr lang="ru-RU" sz="1300" dirty="0">
                <a:latin typeface="+mn-lt"/>
                <a:cs typeface="+mn-lt"/>
                <a:sym typeface="+mn-ea"/>
              </a:rPr>
              <a:t>с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очетание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локального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облачного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хранения</a:t>
            </a:r>
            <a:r>
              <a:rPr lang="en-US" sz="1300" dirty="0">
                <a:latin typeface="+mn-lt"/>
                <a:cs typeface="+mn-lt"/>
                <a:sym typeface="+mn-ea"/>
              </a:rPr>
              <a:t> для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оптимизации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производительности</a:t>
            </a:r>
            <a:r>
              <a:rPr lang="en-US" sz="1300" dirty="0">
                <a:latin typeface="+mn-lt"/>
                <a:cs typeface="+mn-lt"/>
                <a:sym typeface="+mn-ea"/>
              </a:rPr>
              <a:t>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безопасности</a:t>
            </a:r>
            <a:r>
              <a:rPr lang="en-US" sz="1300" dirty="0">
                <a:latin typeface="+mn-lt"/>
                <a:cs typeface="+mn-lt"/>
                <a:sym typeface="+mn-ea"/>
              </a:rPr>
              <a:t>.</a:t>
            </a:r>
            <a:endParaRPr lang="ru-RU" sz="1300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3925" y="269075"/>
            <a:ext cx="7076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П</a:t>
            </a:r>
            <a:r>
              <a:rPr lang="en-US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лан лекции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300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Введение в работу с данными.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Типы данных и их использование.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Методы и инструменты для обработки данных.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Обработка, хранение и использование информации.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Типы баз данных.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SQL и Postgres.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Базовый SQL.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Продвинутый SQL.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Безопасность и конфиденциальность данных</a:t>
            </a:r>
            <a:r>
              <a:rPr lang="en-US"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Использование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sz="1300" b="1" dirty="0">
                <a:latin typeface="Arial (Body)" charset="0"/>
                <a:cs typeface="Arial (Body)" charset="0"/>
                <a:sym typeface="+mn-ea"/>
              </a:rPr>
              <a:t>д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анных</a:t>
            </a:r>
            <a:r>
              <a:rPr lang="ru-RU" sz="1300" b="1" dirty="0">
                <a:latin typeface="Arial (Body)" charset="0"/>
                <a:cs typeface="Arial (Body)" charset="0"/>
                <a:sym typeface="+mn-ea"/>
              </a:rPr>
              <a:t>:</a:t>
            </a:r>
            <a:endParaRPr lang="en-US" sz="1300" b="1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принятии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решений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и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спользование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аналитических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отчетов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инсайтов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принятия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стратегических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решений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бизнесе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en-US" sz="1300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Машинное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обучение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ИИ: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п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рименение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тренировки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моделей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машинного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обучения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что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приводит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к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автоматизации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процессов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улучшению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пользовательского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опыта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en-US" sz="1300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Научные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исследования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а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нализ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исследовательских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целей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включая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статистический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моделирование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  <a:endParaRPr lang="en-US" sz="1300" dirty="0">
              <a:latin typeface="Arial (Body)" charset="0"/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Визуализация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с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оздание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интерактивных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дашбордов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отчетов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наглядной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демонстрации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результатов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(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например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с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использованием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Tableau, Power BI).</a:t>
            </a:r>
            <a:endParaRPr lang="ru-RU" sz="1300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>
                <a:latin typeface="Arial (Body)" charset="0"/>
                <a:cs typeface="Arial (Body)" charset="0"/>
                <a:sym typeface="+mn-ea"/>
              </a:rPr>
              <a:t>В Python существует множество библиотек и инструментов для обработки данных. Ниже перечислены некоторые из наиболее популярных и широко используемых библиотек: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Pandas: Это одна из самых популярных библиотек для работы с данными. Pandas предоставляет структуры данных, такие как DataFrame и Series, для эффективной работы с табличными данными.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NumPy: NumPy является основной библиотекой для вычислений с массивами и матрицами в Python. Он предоставляет множество функций для работы с числовыми данными.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Matplotlib: Эта библиотека используется для создания графиков и визуализации данных. Matplotlib позволяет создавать различные типы графиков, такие как линейные, столбчатые, круговые и др.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Seaborn: Seaborn - это надстройка над Matplotlib, которая упрощает создание красочных и информативных статистических графиков.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Scikit-Learn: Scikit-Learn - это библиотека машинного обучения, которая предоставляет реализации различных алгоритмов машинного обучения, включая классификацию, регрессию, кластеризацию и другие.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>
                <a:latin typeface="Arial (Body)" charset="0"/>
                <a:cs typeface="Arial (Body)" charset="0"/>
                <a:sym typeface="+mn-ea"/>
              </a:rPr>
              <a:t>SciPy: SciPy - это библиотека, предоставляющая функциональность для научных и инженерных вычислений. Она включает в себя инструменты для оптимизации, анализа сигналов, обработки изображений и других задач.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Statsmodels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э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библиотека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статистического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моделирования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данных.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Она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предоставляет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инструменты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оценки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тестирования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статистических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моделей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NLTK (Natural Language Toolkit): NLTK -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это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библиотека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обработки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естественного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языка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Она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предоставляет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инструменты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анализа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текста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извлечения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информации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обработки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языка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Beautiful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Soup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: эта библиотека используется для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парсинга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HTML и XML документов. Она полезна при работе с веб-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скрапингом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и анализом веб-страниц.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TensorFlow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PyTorch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э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библиотеки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предоставляют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инструменты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для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разработки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обучения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нейронных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сетей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Они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широко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используются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области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глубокого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обучения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Dask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: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Dask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- это библиотека для параллельных и распределенных вычислений. Она позволяет обрабатывать большие объемы данных на многих ядрах и/или узлах кластера.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XGBoost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LightGBM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: эти библиотеки предоставляют реализации градиентного </a:t>
            </a:r>
            <a:r>
              <a:rPr lang="ru-RU" sz="1300" dirty="0" err="1">
                <a:latin typeface="Arial (Body)" charset="0"/>
                <a:cs typeface="Arial (Body)" charset="0"/>
                <a:sym typeface="+mn-ea"/>
              </a:rPr>
              <a:t>бустинга</a:t>
            </a:r>
            <a:r>
              <a:rPr lang="ru-RU" sz="1300" dirty="0">
                <a:latin typeface="Arial (Body)" charset="0"/>
                <a:cs typeface="Arial (Body)" charset="0"/>
                <a:sym typeface="+mn-ea"/>
              </a:rPr>
              <a:t>, которые являются мощными алгоритмами машинного обучения.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2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и инструменты для обработки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https://pypi.org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Это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лишь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небольшой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перечень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библиотек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обработки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в Python.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Выбор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библиотеки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зависит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от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конкретных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задач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требований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вашего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Arial (Body)" charset="0"/>
                <a:cs typeface="Arial (Body)" charset="0"/>
                <a:sym typeface="+mn-ea"/>
              </a:rPr>
              <a:t>проекта</a:t>
            </a:r>
            <a:r>
              <a:rPr 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Arial (Body)" charset="0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altLang="en-US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Практика.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>
              <a:latin typeface="Arial (Body)" charset="0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 err="1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sz="2000" dirty="0" err="1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Реляционные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sz="1300" b="1" dirty="0">
                <a:latin typeface="Arial (Body)" charset="0"/>
                <a:cs typeface="Arial (Body)" charset="0"/>
                <a:sym typeface="+mn-ea"/>
              </a:rPr>
              <a:t> (RDBMS)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Описание: Структурированные, основанные на таблицах системы, где данные хранятся в строках и столбцах. Используют SQL (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Structured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Query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Language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) для запросов и манипуляций с данными.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Примеры: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PostgreSQL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MySQL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Oracle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SQL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Server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Применение: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Подходят для сценариев, где требуется строгая структура, целостность данных и сложные запросы. Используются в банковском деле, бухгалтерском учете, CRM-системах. 	</a:t>
            </a:r>
            <a:endParaRPr lang="ru-RU" altLang="en-US" sz="1300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баз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 Базы Данных</a:t>
            </a:r>
            <a:endParaRPr lang="en-US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Описание: гибкие базы данных, предназначенные для хранения неструктурированных или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полуструктурированных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данных. Типы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БД: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документоориентированные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графовые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ключ-значение, колоночные.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Примеры: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MongoDB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(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документоориентированная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), Neo4j (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графовая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),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Redis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(ключ-значение),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ClickHouse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(колоночная).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Применение: идеальны для больших наборов данных, где требуется горизонтальное масштабирование и гибкость схемы. Часто используются при работе с большими данными, социальных сетях, рекомендательных системах.	</a:t>
            </a:r>
            <a:endParaRPr lang="ru-RU" altLang="en-US" sz="1300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баз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latin typeface="Arial (Body)" charset="0"/>
                <a:cs typeface="Arial (Body)" charset="0"/>
                <a:sym typeface="+mn-ea"/>
              </a:rPr>
              <a:t>NewSQL</a:t>
            </a: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 Базы Данных</a:t>
            </a:r>
            <a:endParaRPr lang="en-US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Описание: Сочетают высокую производительность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с надежностью и совместимостью SQL.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Предназначены для современных распределенных систем и облачных вычислений.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Примеры: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Google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Spanner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CockroachDB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NuoDB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Применение: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Оптимальны для ситуаций, где требуется масштабируемость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но с традиционными преимуществами реляционных баз данных. Используются в реальных приложениях, требующих высокой доступности и согласованности транзакций.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Значение данных в современном мире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dirty="0">
                <a:latin typeface="+mn-lt"/>
                <a:cs typeface="+mn-lt"/>
              </a:rPr>
              <a:t>В наше время, когда технологии проникают в каждый уголок нашей жизни, данные стали неотъемлемой частью повседневности.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dirty="0">
                <a:latin typeface="+mn-lt"/>
                <a:cs typeface="+mn-lt"/>
              </a:rPr>
              <a:t>Данные теперь являются основой для принятия важных решений во многих областях, таких как финансы, медицина, образование, и наука.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dirty="0">
                <a:latin typeface="+mn-lt"/>
                <a:cs typeface="+mn-lt"/>
              </a:rPr>
              <a:t>Пример: Интернет вещей (IoT) и большие данные изменяют то, как мы взаимодействуем с устройствами и технологиями вокруг нас.</a:t>
            </a:r>
            <a:r>
              <a:rPr lang="ru-RU" sz="1300" dirty="0">
                <a:latin typeface="+mn-lt"/>
                <a:cs typeface="+mn-lt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Приведите свои примеры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баз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Выбор Типа Базы Данных: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Анализ Требований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Определите объем данных, требования к согласованности, доступности и скорости обработки.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Согласованность </a:t>
            </a:r>
            <a:r>
              <a:rPr lang="ru-RU" altLang="en-US" sz="1300" b="1" dirty="0" err="1">
                <a:latin typeface="Arial (Body)" charset="0"/>
                <a:cs typeface="Arial (Body)" charset="0"/>
                <a:sym typeface="+mn-ea"/>
              </a:rPr>
              <a:t>vs</a:t>
            </a: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 Масштабируемость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Реляционные БД лучше подходят для сценариев с высокими требованиями к согласованности и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транзакционности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NewSQL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лучше подходят для сценариев, требующих большей гибкости и масштабируемости.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Типы баз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Выбор Типа Базы Данных: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Сложность Запросов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Реляционные БД предлагают сложные возможности запросов, в то время как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NoSQL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обычно более ограничены в этом плане.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Бюджет и Ресурсы</a:t>
            </a:r>
            <a:endParaRPr lang="ru-RU" altLang="en-US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Учитывайте стоимость владения, обслуживания и масштабирования различных решений.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Этот обзор предоставляет основные знания о различных типах баз данных и помогает в выборе подходящей системы в зависимости от конкретных требований и условий использования.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720" y="854162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 и Postgres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SQL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(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Structured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Query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Language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) - это специальный язык программирования, используемый для управления и взаимодействия с реляционными базами данных. SQL предоставляет набор команд и операторов, которые позволяют создавать, изменять, удалять и извлекать данные из баз данных. SQL часто используется в сочетании с реляционными СУБД (системами управления базами данных), такими как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PostgreSQL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MySQL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SQLite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Microsoft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SQL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Server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и другими.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latin typeface="Arial (Body)" charset="0"/>
                <a:cs typeface="Arial (Body)" charset="0"/>
                <a:sym typeface="+mn-ea"/>
              </a:rPr>
              <a:t>PostgreSQL</a:t>
            </a:r>
            <a:r>
              <a:rPr lang="ru-RU" altLang="en-US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- это мощная, открытая и бесплатная реляционная СУБД, которая поддерживает большое количество функциональных возможностей и предоставляет высокую степень надежности и производительности. </a:t>
            </a:r>
            <a:r>
              <a:rPr lang="ru-RU" altLang="en-US" sz="1300" dirty="0" err="1">
                <a:latin typeface="Arial (Body)" charset="0"/>
                <a:cs typeface="Arial (Body)" charset="0"/>
                <a:sym typeface="+mn-ea"/>
              </a:rPr>
              <a:t>PostgreSQL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поддерживает стандарт SQL и расширенные функции, такие как географические информационные системы (GIS), текстовый поиск, хранимые процедуры, триггеры и многое другое.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 и Postgres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Arial (Body)" charset="0"/>
              <a:ea typeface="Montserrat"/>
              <a:cs typeface="Arial (Body)" charset="0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>
                <a:latin typeface="Arial (Body)" charset="0"/>
                <a:cs typeface="Arial (Body)" charset="0"/>
                <a:sym typeface="+mn-ea"/>
              </a:rPr>
              <a:t>DDL - </a:t>
            </a:r>
            <a:r>
              <a:rPr lang="ru-RU" altLang="en-US" sz="1300">
                <a:latin typeface="Arial (Body)" charset="0"/>
                <a:cs typeface="Arial (Body)" charset="0"/>
                <a:sym typeface="+mn-ea"/>
              </a:rPr>
              <a:t>язык определения данных, это подмножество SQL, которое используется для определения структуры базы данных, таких как таблицы, индексы, представления и другие объекты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>
                <a:latin typeface="Arial (Body)" charset="0"/>
                <a:cs typeface="Arial (Body)" charset="0"/>
                <a:sym typeface="+mn-ea"/>
              </a:rPr>
              <a:t>DML - </a:t>
            </a:r>
            <a:r>
              <a:rPr lang="ru-RU" altLang="en-US" sz="1300">
                <a:latin typeface="Arial (Body)" charset="0"/>
                <a:cs typeface="Arial (Body)" charset="0"/>
                <a:sym typeface="+mn-ea"/>
              </a:rPr>
              <a:t>язык манипулирования данных</a:t>
            </a:r>
            <a:endParaRPr lang="en-US" altLang="ru-RU" sz="130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>
                <a:latin typeface="Arial (Body)" charset="0"/>
                <a:cs typeface="Arial (Body)" charset="0"/>
                <a:sym typeface="+mn-ea"/>
              </a:rPr>
              <a:t>DCL</a:t>
            </a:r>
            <a:r>
              <a:rPr lang="ru-RU" altLang="en-US" sz="1300">
                <a:latin typeface="Arial (Body)" charset="0"/>
                <a:cs typeface="Arial (Body)" charset="0"/>
                <a:sym typeface="+mn-ea"/>
              </a:rPr>
              <a:t> - язык управления данными</a:t>
            </a:r>
            <a:endParaRPr lang="en-US" altLang="ru-RU" sz="130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>
                <a:latin typeface="Arial (Body)" charset="0"/>
                <a:cs typeface="Arial (Body)" charset="0"/>
                <a:sym typeface="+mn-ea"/>
              </a:rPr>
              <a:t>TCL</a:t>
            </a:r>
            <a:r>
              <a:rPr lang="ru-RU" altLang="en-US" sz="1300">
                <a:latin typeface="Arial (Body)" charset="0"/>
                <a:cs typeface="Arial (Body)" charset="0"/>
                <a:sym typeface="+mn-ea"/>
              </a:rPr>
              <a:t> - язык управления транзакциями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DDL: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CREATE TABLE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Создание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CREATE TABLE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создания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новой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с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определенной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структурой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CREATE TABLE employees (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employee_id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INT PRIMARY KEY,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first_name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TEXT,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last_name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TEXT);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ALTER TABLE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Изменение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  <a:endParaRPr lang="en-US" alt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ALTER TABLE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изменения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структуры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существующей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например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добавления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изменения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или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удаления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столбцов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</a:t>
            </a:r>
            <a:r>
              <a:rPr lang="ru-RU" altLang="en-US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ALTER TABLE employees ADD COLUMN email VARCHAR(255);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>
              <a:latin typeface="Arial (Body)" charset="0"/>
              <a:cs typeface="Arial (Body)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DDL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DROP INDEX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Удаление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индекса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DROP INDEX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удаления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индекса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из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DROP INDEX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idx_customer_email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CREATE VIEW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Создание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представления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CREATE VIEW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создания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представления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которое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представляет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собой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виртуальную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таблицу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основанную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на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одной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или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нескольких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таблицах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CREATE VIEW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customer_orders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AS SELECT c.name,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o.order_id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FROM customers c JOIN orders o ON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c.customer_id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=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o.customer_id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DDL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DROP VIEW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Удаление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представления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DROP VIEW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удаления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представления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из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DROP VIEW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customer_orders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CREATE DATABASE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Создание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CREATE DATABASE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создания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новой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CREATE DATABASE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mydb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DDL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DROP DATABASE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Удаление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DROP DATABASE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удаления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базы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данных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и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всех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ее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объектов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DROP DATABASE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mydb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latin typeface="Arial (Body)" charset="0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TRUNCATE TABLE (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Очистка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b="1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b="1" dirty="0">
                <a:latin typeface="Arial (Body)" charset="0"/>
                <a:cs typeface="Arial (Body)" charset="0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Оператор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TRUNCATE TABLE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используется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для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удаления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всех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записей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из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,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этом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структура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таблицы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остается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 </a:t>
            </a: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нетронутой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latin typeface="Arial (Body)" charset="0"/>
                <a:cs typeface="Arial (Body)" charset="0"/>
                <a:sym typeface="+mn-ea"/>
              </a:rPr>
              <a:t>Пример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latin typeface="Arial (Body)" charset="0"/>
                <a:cs typeface="Arial (Body)" charset="0"/>
                <a:sym typeface="+mn-ea"/>
              </a:rPr>
              <a:t>TRUNCATE TABLE orders;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Значение данных в современном мире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Принятие решений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 помощью анализа данных организации и люди могут принимать более обоснованные и эффективные решения.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Примеры включают оптимизацию бизнес-процессов, улучшение услуг, и повышение качества медицинской помощи.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Инновации и прогресс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Анализ данных стимулирует инновации, помогая в создании новых продуктов и услуг.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Пример: Использование данных в научных исследованиях для разработки новых лекарств и терапий.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Эти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DDL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определять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структуру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создавать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изменять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удалять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таблицы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индексы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представления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другие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объекты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DML </a:t>
            </a:r>
            <a:r>
              <a:rPr lang="en-US" altLang="ru-RU" sz="1300" dirty="0">
                <a:sym typeface="+mn-ea"/>
              </a:rPr>
              <a:t>(Data Manipulation Language)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подмножество</a:t>
            </a:r>
            <a:r>
              <a:rPr lang="en-US" altLang="ru-RU" sz="1300" dirty="0">
                <a:sym typeface="+mn-ea"/>
              </a:rPr>
              <a:t> SQL, </a:t>
            </a:r>
            <a:r>
              <a:rPr lang="en-US" altLang="ru-RU" sz="1300" dirty="0" err="1">
                <a:sym typeface="+mn-ea"/>
              </a:rPr>
              <a:t>которое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манипуляции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данными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DML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следующие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действия</a:t>
            </a:r>
            <a:r>
              <a:rPr lang="en-US" altLang="ru-RU" sz="1300" dirty="0">
                <a:sym typeface="+mn-ea"/>
              </a:rPr>
              <a:t> с </a:t>
            </a:r>
            <a:r>
              <a:rPr lang="en-US" altLang="ru-RU" sz="1300" dirty="0" err="1">
                <a:sym typeface="+mn-ea"/>
              </a:rPr>
              <a:t>данными</a:t>
            </a:r>
            <a:r>
              <a:rPr lang="en-US" altLang="ru-RU" sz="1300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SELECT (</a:t>
            </a:r>
            <a:r>
              <a:rPr lang="en-US" altLang="ru-RU" sz="1300" b="1" dirty="0" err="1">
                <a:sym typeface="+mn-ea"/>
              </a:rPr>
              <a:t>Извлечение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данных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SELECT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извлечения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таблицы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SELECT * FROM employees;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INSERT (</a:t>
            </a:r>
            <a:r>
              <a:rPr lang="en-US" altLang="ru-RU" sz="1300" b="1" dirty="0" err="1">
                <a:sym typeface="+mn-ea"/>
              </a:rPr>
              <a:t>Вставка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данных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INSERT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добавления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новых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таблицу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INSERT INTO employees (</a:t>
            </a:r>
            <a:r>
              <a:rPr lang="en-US" altLang="ru-RU" sz="1300" dirty="0" err="1">
                <a:sym typeface="+mn-ea"/>
              </a:rPr>
              <a:t>first_name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last_name</a:t>
            </a:r>
            <a:r>
              <a:rPr lang="en-US" altLang="ru-RU" sz="1300" dirty="0">
                <a:sym typeface="+mn-ea"/>
              </a:rPr>
              <a:t>) VALUES ('John', 'Doe');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DML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UPDATE (</a:t>
            </a:r>
            <a:r>
              <a:rPr lang="en-US" altLang="ru-RU" sz="1300" b="1" dirty="0" err="1">
                <a:sym typeface="+mn-ea"/>
              </a:rPr>
              <a:t>Обновление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данных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UPDATE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изменения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существующих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таблице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UPDATE products SET price = 25.99 WHERE </a:t>
            </a:r>
            <a:r>
              <a:rPr lang="en-US" altLang="ru-RU" sz="1300" dirty="0" err="1">
                <a:sym typeface="+mn-ea"/>
              </a:rPr>
              <a:t>product_id</a:t>
            </a:r>
            <a:r>
              <a:rPr lang="en-US" altLang="ru-RU" sz="1300" dirty="0">
                <a:sym typeface="+mn-ea"/>
              </a:rPr>
              <a:t> = 101;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DELETE (</a:t>
            </a:r>
            <a:r>
              <a:rPr lang="en-US" altLang="ru-RU" sz="1300" b="1" dirty="0" err="1">
                <a:sym typeface="+mn-ea"/>
              </a:rPr>
              <a:t>Удаление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данных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DELETE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удаления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таблицы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DELETE FROM orders WHERE </a:t>
            </a:r>
            <a:r>
              <a:rPr lang="en-US" altLang="ru-RU" sz="1300" dirty="0" err="1">
                <a:sym typeface="+mn-ea"/>
              </a:rPr>
              <a:t>order_id</a:t>
            </a:r>
            <a:r>
              <a:rPr lang="en-US" altLang="ru-RU" sz="1300" dirty="0">
                <a:sym typeface="+mn-ea"/>
              </a:rPr>
              <a:t> = 123;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 err="1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DML </a:t>
            </a: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MERGE (</a:t>
            </a:r>
            <a:r>
              <a:rPr lang="en-US" altLang="ru-RU" sz="1300" b="1" dirty="0" err="1">
                <a:sym typeface="+mn-ea"/>
              </a:rPr>
              <a:t>Объединение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данных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MERGE (</a:t>
            </a:r>
            <a:r>
              <a:rPr lang="en-US" altLang="ru-RU" sz="1300" dirty="0" err="1">
                <a:sym typeface="+mn-ea"/>
              </a:rPr>
              <a:t>также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известный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как</a:t>
            </a:r>
            <a:r>
              <a:rPr lang="en-US" altLang="ru-RU" sz="1300" dirty="0">
                <a:sym typeface="+mn-ea"/>
              </a:rPr>
              <a:t> UPSERT)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объединения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исходной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таблицы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целевую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основе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условий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Этот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поддерживается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всех</a:t>
            </a:r>
            <a:r>
              <a:rPr lang="en-US" altLang="ru-RU" sz="1300" dirty="0">
                <a:sym typeface="+mn-ea"/>
              </a:rPr>
              <a:t> СУБД SQL.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DML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разнообразные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с </a:t>
            </a:r>
            <a:r>
              <a:rPr lang="en-US" altLang="ru-RU" sz="1300" dirty="0" err="1">
                <a:sym typeface="+mn-ea"/>
              </a:rPr>
              <a:t>данными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такие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как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выборка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вставка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обновление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удаление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что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делает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ключевыми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манипуляции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данными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</p:txBody>
      </p:sp>
      <p:sp>
        <p:nvSpPr>
          <p:cNvPr id="5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b="1" dirty="0">
                <a:sym typeface="+mn-ea"/>
              </a:rPr>
              <a:t>-- </a:t>
            </a:r>
            <a:r>
              <a:rPr lang="en-US" sz="800" b="1" dirty="0" err="1">
                <a:sym typeface="+mn-ea"/>
              </a:rPr>
              <a:t>Пример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использования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оператора</a:t>
            </a:r>
            <a:r>
              <a:rPr lang="en-US" sz="800" b="1" dirty="0">
                <a:sym typeface="+mn-ea"/>
              </a:rPr>
              <a:t> SELECT</a:t>
            </a:r>
            <a:endParaRPr lang="en-US" sz="800" b="1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SELECT </a:t>
            </a:r>
            <a:r>
              <a:rPr lang="en-US" sz="800" dirty="0" err="1">
                <a:sym typeface="+mn-ea"/>
              </a:rPr>
              <a:t>first_name</a:t>
            </a:r>
            <a:r>
              <a:rPr lang="en-US" sz="800" dirty="0">
                <a:sym typeface="+mn-ea"/>
              </a:rPr>
              <a:t>, </a:t>
            </a:r>
            <a:r>
              <a:rPr lang="en-US" sz="800" dirty="0" err="1">
                <a:sym typeface="+mn-ea"/>
              </a:rPr>
              <a:t>last_name</a:t>
            </a:r>
            <a:r>
              <a:rPr lang="en-US" sz="800" dirty="0">
                <a:sym typeface="+mn-ea"/>
              </a:rPr>
              <a:t> FROM employees WHERE department = 'Sales';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b="1" dirty="0">
                <a:sym typeface="+mn-ea"/>
              </a:rPr>
              <a:t>-- </a:t>
            </a:r>
            <a:r>
              <a:rPr lang="en-US" sz="800" b="1" dirty="0" err="1">
                <a:sym typeface="+mn-ea"/>
              </a:rPr>
              <a:t>Пример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использования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оператора</a:t>
            </a:r>
            <a:r>
              <a:rPr lang="en-US" sz="800" b="1" dirty="0">
                <a:sym typeface="+mn-ea"/>
              </a:rPr>
              <a:t> INSERT</a:t>
            </a:r>
            <a:endParaRPr lang="en-US" sz="800" b="1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INSERT INTO customers (name, email) VALUES ('Alice Johnson', 'alice@example.com');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b="1" dirty="0">
                <a:sym typeface="+mn-ea"/>
              </a:rPr>
              <a:t>-- </a:t>
            </a:r>
            <a:r>
              <a:rPr lang="en-US" sz="800" b="1" dirty="0" err="1">
                <a:sym typeface="+mn-ea"/>
              </a:rPr>
              <a:t>Пример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использования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оператора</a:t>
            </a:r>
            <a:r>
              <a:rPr lang="en-US" sz="800" b="1" dirty="0">
                <a:sym typeface="+mn-ea"/>
              </a:rPr>
              <a:t> UPDATE</a:t>
            </a:r>
            <a:endParaRPr lang="en-US" sz="800" b="1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UPDATE products SET price = 29.99 WHERE category = 'Electronics';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b="1" dirty="0">
                <a:sym typeface="+mn-ea"/>
              </a:rPr>
              <a:t>-- </a:t>
            </a:r>
            <a:r>
              <a:rPr lang="en-US" sz="800" b="1" dirty="0" err="1">
                <a:sym typeface="+mn-ea"/>
              </a:rPr>
              <a:t>Пример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использования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оператора</a:t>
            </a:r>
            <a:r>
              <a:rPr lang="en-US" sz="800" b="1" dirty="0">
                <a:sym typeface="+mn-ea"/>
              </a:rPr>
              <a:t> DELETE</a:t>
            </a:r>
            <a:endParaRPr lang="en-US" sz="800" b="1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DELETE FROM orders WHERE </a:t>
            </a:r>
            <a:r>
              <a:rPr lang="en-US" sz="800" dirty="0" err="1">
                <a:sym typeface="+mn-ea"/>
              </a:rPr>
              <a:t>order_date</a:t>
            </a:r>
            <a:r>
              <a:rPr lang="en-US" sz="800" dirty="0">
                <a:sym typeface="+mn-ea"/>
              </a:rPr>
              <a:t> &lt; '2023-01-01';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b="1" dirty="0">
                <a:sym typeface="+mn-ea"/>
              </a:rPr>
              <a:t>-- </a:t>
            </a:r>
            <a:r>
              <a:rPr lang="en-US" sz="800" b="1" dirty="0" err="1">
                <a:sym typeface="+mn-ea"/>
              </a:rPr>
              <a:t>Пример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использования</a:t>
            </a:r>
            <a:r>
              <a:rPr lang="en-US" sz="800" b="1" dirty="0">
                <a:sym typeface="+mn-ea"/>
              </a:rPr>
              <a:t> </a:t>
            </a:r>
            <a:r>
              <a:rPr lang="en-US" sz="800" b="1" dirty="0" err="1">
                <a:sym typeface="+mn-ea"/>
              </a:rPr>
              <a:t>оператора</a:t>
            </a:r>
            <a:r>
              <a:rPr lang="en-US" sz="800" b="1" dirty="0">
                <a:sym typeface="+mn-ea"/>
              </a:rPr>
              <a:t> MERGE (в </a:t>
            </a:r>
            <a:r>
              <a:rPr lang="en-US" sz="800" b="1" dirty="0" err="1">
                <a:sym typeface="+mn-ea"/>
              </a:rPr>
              <a:t>некоторых</a:t>
            </a:r>
            <a:r>
              <a:rPr lang="en-US" sz="800" b="1" dirty="0">
                <a:sym typeface="+mn-ea"/>
              </a:rPr>
              <a:t> СУБД SQL)</a:t>
            </a:r>
            <a:endParaRPr lang="en-US" sz="800" b="1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MERGE INTO </a:t>
            </a:r>
            <a:r>
              <a:rPr lang="en-US" sz="800" dirty="0" err="1">
                <a:sym typeface="+mn-ea"/>
              </a:rPr>
              <a:t>target_table</a:t>
            </a:r>
            <a:r>
              <a:rPr lang="en-US" sz="800" dirty="0">
                <a:sym typeface="+mn-ea"/>
              </a:rPr>
              <a:t> AS t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USING </a:t>
            </a:r>
            <a:r>
              <a:rPr lang="en-US" sz="800" dirty="0" err="1">
                <a:sym typeface="+mn-ea"/>
              </a:rPr>
              <a:t>source_table</a:t>
            </a:r>
            <a:r>
              <a:rPr lang="en-US" sz="800" dirty="0">
                <a:sym typeface="+mn-ea"/>
              </a:rPr>
              <a:t> AS s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ON t.id = s.id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WHEN MATCHED THEN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    UPDATE SET </a:t>
            </a:r>
            <a:r>
              <a:rPr lang="en-US" sz="800" dirty="0" err="1">
                <a:sym typeface="+mn-ea"/>
              </a:rPr>
              <a:t>t.value</a:t>
            </a:r>
            <a:r>
              <a:rPr lang="en-US" sz="800" dirty="0">
                <a:sym typeface="+mn-ea"/>
              </a:rPr>
              <a:t> = </a:t>
            </a:r>
            <a:r>
              <a:rPr lang="en-US" sz="800" dirty="0" err="1">
                <a:sym typeface="+mn-ea"/>
              </a:rPr>
              <a:t>s.new_value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WHEN NOT MATCHED THEN</a:t>
            </a:r>
            <a:endParaRPr lang="en-US" sz="800" dirty="0"/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800" dirty="0">
                <a:sym typeface="+mn-ea"/>
              </a:rPr>
              <a:t>    INSERT (id, value) VALUES (s.id, </a:t>
            </a:r>
            <a:r>
              <a:rPr lang="en-US" sz="800" dirty="0" err="1">
                <a:sym typeface="+mn-ea"/>
              </a:rPr>
              <a:t>s.new_value</a:t>
            </a:r>
            <a:r>
              <a:rPr lang="en-US" sz="800" dirty="0">
                <a:sym typeface="+mn-ea"/>
              </a:rPr>
              <a:t>);</a:t>
            </a:r>
            <a:endParaRPr lang="en-US" altLang="ru-RU" sz="800" dirty="0">
              <a:sym typeface="+mn-ea"/>
            </a:endParaRP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DCL </a:t>
            </a:r>
            <a:r>
              <a:rPr lang="en-US" altLang="ru-RU" sz="1300" dirty="0">
                <a:sym typeface="+mn-ea"/>
              </a:rPr>
              <a:t>(Data Control Language)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подмножество</a:t>
            </a:r>
            <a:r>
              <a:rPr lang="en-US" altLang="ru-RU" sz="1300" dirty="0">
                <a:sym typeface="+mn-ea"/>
              </a:rPr>
              <a:t> SQL, </a:t>
            </a:r>
            <a:r>
              <a:rPr lang="en-US" altLang="ru-RU" sz="1300" dirty="0" err="1">
                <a:sym typeface="+mn-ea"/>
              </a:rPr>
              <a:t>которое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управления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правами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безопасностью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DCL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управлять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кто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как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может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получить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</a:t>
            </a:r>
            <a:r>
              <a:rPr lang="en-US" altLang="ru-RU" sz="1300" dirty="0">
                <a:sym typeface="+mn-ea"/>
              </a:rPr>
              <a:t> к </a:t>
            </a:r>
            <a:r>
              <a:rPr lang="en-US" altLang="ru-RU" sz="1300" dirty="0" err="1">
                <a:sym typeface="+mn-ea"/>
              </a:rPr>
              <a:t>данным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с </a:t>
            </a:r>
            <a:r>
              <a:rPr lang="en-US" altLang="ru-RU" sz="1300" dirty="0" err="1">
                <a:sym typeface="+mn-ea"/>
              </a:rPr>
              <a:t>ними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Вот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основные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GRANT (</a:t>
            </a:r>
            <a:r>
              <a:rPr lang="en-US" altLang="ru-RU" sz="1300" b="1" dirty="0" err="1">
                <a:sym typeface="+mn-ea"/>
              </a:rPr>
              <a:t>Предоставление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прав</a:t>
            </a:r>
            <a:r>
              <a:rPr lang="en-US" altLang="ru-RU" sz="1300" b="1" dirty="0">
                <a:sym typeface="+mn-ea"/>
              </a:rPr>
              <a:t>):</a:t>
            </a: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GRANT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предоставления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определенным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пользователям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ролям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прав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выполнение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определенных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операций</a:t>
            </a:r>
            <a:r>
              <a:rPr lang="en-US" altLang="ru-RU" sz="1300" dirty="0">
                <a:sym typeface="+mn-ea"/>
              </a:rPr>
              <a:t> с </a:t>
            </a:r>
            <a:r>
              <a:rPr lang="en-US" altLang="ru-RU" sz="1300" dirty="0" err="1">
                <a:sym typeface="+mn-ea"/>
              </a:rPr>
              <a:t>данными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объектами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GRANT SELECT ON employees TO user1;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REVOKE (</a:t>
            </a:r>
            <a:r>
              <a:rPr lang="en-US" altLang="ru-RU" sz="1300" b="1" dirty="0" err="1">
                <a:sym typeface="+mn-ea"/>
              </a:rPr>
              <a:t>Отзыв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прав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REVOKE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отзыва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ранее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предоставленных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прав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Этот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позволяет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отменить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пользователя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роли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REVOKE INSERT ON products FROM user2;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DENY (</a:t>
            </a:r>
            <a:r>
              <a:rPr lang="en-US" altLang="ru-RU" sz="1300" b="1" dirty="0" err="1">
                <a:sym typeface="+mn-ea"/>
              </a:rPr>
              <a:t>Отказ</a:t>
            </a:r>
            <a:r>
              <a:rPr lang="en-US" altLang="ru-RU" sz="1300" b="1" dirty="0">
                <a:sym typeface="+mn-ea"/>
              </a:rPr>
              <a:t> в </a:t>
            </a:r>
            <a:r>
              <a:rPr lang="en-US" altLang="ru-RU" sz="1300" b="1" dirty="0" err="1">
                <a:sym typeface="+mn-ea"/>
              </a:rPr>
              <a:t>правах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DENY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явного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отказа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доступе</a:t>
            </a:r>
            <a:r>
              <a:rPr lang="en-US" altLang="ru-RU" sz="1300" dirty="0">
                <a:sym typeface="+mn-ea"/>
              </a:rPr>
              <a:t> к </a:t>
            </a:r>
            <a:r>
              <a:rPr lang="en-US" altLang="ru-RU" sz="1300" dirty="0" err="1">
                <a:sym typeface="+mn-ea"/>
              </a:rPr>
              <a:t>определенным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операциям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Он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может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применен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после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предоставления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прав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чтобы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усилить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безопасность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DENY DELETE ON orders TO user3;</a:t>
            </a:r>
          </a:p>
        </p:txBody>
      </p:sp>
      <p:sp>
        <p:nvSpPr>
          <p:cNvPr id="5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TCL </a:t>
            </a:r>
            <a:r>
              <a:rPr lang="en-US" altLang="ru-RU" sz="1300" dirty="0">
                <a:sym typeface="+mn-ea"/>
              </a:rPr>
              <a:t>(Transaction Control Language)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подмножество</a:t>
            </a:r>
            <a:r>
              <a:rPr lang="en-US" altLang="ru-RU" sz="1300" dirty="0">
                <a:sym typeface="+mn-ea"/>
              </a:rPr>
              <a:t> SQL, </a:t>
            </a:r>
            <a:r>
              <a:rPr lang="en-US" altLang="ru-RU" sz="1300" dirty="0" err="1">
                <a:sym typeface="+mn-ea"/>
              </a:rPr>
              <a:t>которое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управления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транзакциями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TCL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контролировать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начало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завершение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отмену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транзакций</a:t>
            </a:r>
            <a:r>
              <a:rPr lang="en-US" altLang="ru-RU" sz="1300" dirty="0">
                <a:sym typeface="+mn-ea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Вот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основные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операторы</a:t>
            </a:r>
            <a:r>
              <a:rPr lang="en-US" altLang="ru-RU" sz="1300" dirty="0">
                <a:sym typeface="+mn-ea"/>
              </a:rPr>
              <a:t> TCL:</a:t>
            </a:r>
            <a:r>
              <a:rPr lang="ru-RU" altLang="en-US" sz="1300" dirty="0">
                <a:sym typeface="+mn-ea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COMMIT (</a:t>
            </a:r>
            <a:r>
              <a:rPr lang="en-US" altLang="ru-RU" sz="1300" b="1" dirty="0" err="1">
                <a:sym typeface="+mn-ea"/>
              </a:rPr>
              <a:t>Завершение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транзакции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COMMIT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сохранения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изменений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сделанных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рамках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текущей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, и </a:t>
            </a:r>
            <a:r>
              <a:rPr lang="en-US" altLang="ru-RU" sz="1300" dirty="0" err="1">
                <a:sym typeface="+mn-ea"/>
              </a:rPr>
              <a:t>фиксации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базе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COMMIT;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ROLLBACK (</a:t>
            </a:r>
            <a:r>
              <a:rPr lang="en-US" altLang="ru-RU" sz="1300" b="1" dirty="0" err="1">
                <a:sym typeface="+mn-ea"/>
              </a:rPr>
              <a:t>Отмена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транзакции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ROLLBACK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отмены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всех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изменений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сделанных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рамках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текущей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, и </a:t>
            </a:r>
            <a:r>
              <a:rPr lang="en-US" altLang="ru-RU" sz="1300" dirty="0" err="1">
                <a:sym typeface="+mn-ea"/>
              </a:rPr>
              <a:t>возвращения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к </a:t>
            </a:r>
            <a:r>
              <a:rPr lang="en-US" altLang="ru-RU" sz="1300" dirty="0" err="1">
                <a:sym typeface="+mn-ea"/>
              </a:rPr>
              <a:t>состоянию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предшествующему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началу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ROLLBACK;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</p:txBody>
      </p:sp>
      <p:sp>
        <p:nvSpPr>
          <p:cNvPr id="5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Базовый 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TCL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SAVEPOINT (</a:t>
            </a:r>
            <a:r>
              <a:rPr lang="en-US" altLang="ru-RU" sz="1300" b="1" dirty="0" err="1">
                <a:sym typeface="+mn-ea"/>
              </a:rPr>
              <a:t>Сохранение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точки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SAVEPOINT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создания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точек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сохранения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внутри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текущей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чтобы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можно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было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выполнить</a:t>
            </a:r>
            <a:r>
              <a:rPr lang="en-US" altLang="ru-RU" sz="1300" dirty="0">
                <a:sym typeface="+mn-ea"/>
              </a:rPr>
              <a:t> ROLLBACK к </a:t>
            </a:r>
            <a:r>
              <a:rPr lang="en-US" altLang="ru-RU" sz="1300" dirty="0" err="1">
                <a:sym typeface="+mn-ea"/>
              </a:rPr>
              <a:t>этой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точке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случае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необходимости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SAVEPOINT </a:t>
            </a:r>
            <a:r>
              <a:rPr lang="en-US" altLang="ru-RU" sz="1300" dirty="0" err="1">
                <a:sym typeface="+mn-ea"/>
              </a:rPr>
              <a:t>my_savepoint</a:t>
            </a:r>
            <a:r>
              <a:rPr lang="en-US" altLang="ru-RU" sz="1300" dirty="0">
                <a:sym typeface="+mn-ea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ROLLBACK TO SAVEPOINT (</a:t>
            </a:r>
            <a:r>
              <a:rPr lang="en-US" altLang="ru-RU" sz="1300" b="1" dirty="0" err="1">
                <a:sym typeface="+mn-ea"/>
              </a:rPr>
              <a:t>Откат</a:t>
            </a:r>
            <a:r>
              <a:rPr lang="en-US" altLang="ru-RU" sz="1300" b="1" dirty="0">
                <a:sym typeface="+mn-ea"/>
              </a:rPr>
              <a:t> к </a:t>
            </a:r>
            <a:r>
              <a:rPr lang="en-US" altLang="ru-RU" sz="1300" b="1" dirty="0" err="1">
                <a:sym typeface="+mn-ea"/>
              </a:rPr>
              <a:t>точке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сохранения</a:t>
            </a:r>
            <a:r>
              <a:rPr lang="en-US" altLang="ru-RU" sz="1300" b="1" dirty="0"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Оператор</a:t>
            </a:r>
            <a:r>
              <a:rPr lang="en-US" altLang="ru-RU" sz="1300" dirty="0">
                <a:sym typeface="+mn-ea"/>
              </a:rPr>
              <a:t> ROLLBACK TO SAVEPOINT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отката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текущей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указанной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точки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сохранения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: ROLLBACK TO SAVEPOINT </a:t>
            </a:r>
            <a:r>
              <a:rPr lang="en-US" altLang="ru-RU" sz="1300" dirty="0" err="1">
                <a:sym typeface="+mn-ea"/>
              </a:rPr>
              <a:t>my_savepoint</a:t>
            </a:r>
            <a:r>
              <a:rPr lang="en-US" altLang="ru-RU" sz="1300" dirty="0">
                <a:sym typeface="+mn-ea"/>
              </a:rPr>
              <a:t>;</a:t>
            </a:r>
          </a:p>
        </p:txBody>
      </p:sp>
      <p:sp>
        <p:nvSpPr>
          <p:cNvPr id="7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Продвинутый</a:t>
            </a:r>
            <a:r>
              <a:rPr lang="en-US" altLang="ru-RU" sz="1300" dirty="0">
                <a:sym typeface="+mn-ea"/>
              </a:rPr>
              <a:t> SQL </a:t>
            </a:r>
            <a:r>
              <a:rPr lang="en-US" altLang="ru-RU" sz="1300" dirty="0" err="1">
                <a:sym typeface="+mn-ea"/>
              </a:rPr>
              <a:t>включает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себя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более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сложные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мощные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обработки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выполнения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более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сложных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Вот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некоторые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продвинутые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концепции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SQL: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Подзапросы</a:t>
            </a:r>
            <a:r>
              <a:rPr lang="en-US" altLang="ru-RU" sz="1300" b="1" dirty="0">
                <a:sym typeface="+mn-ea"/>
              </a:rPr>
              <a:t> (Subqueries):</a:t>
            </a: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Подзапросы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внутри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других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Они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могут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использоваться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более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сложных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фильтраций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агрегации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сравнения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значений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подзапроса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SELECT name FROM customers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WHERE </a:t>
            </a:r>
            <a:r>
              <a:rPr lang="en-US" altLang="ru-RU" sz="1300" dirty="0" err="1">
                <a:sym typeface="+mn-ea"/>
              </a:rPr>
              <a:t>customer_id</a:t>
            </a:r>
            <a:r>
              <a:rPr lang="en-US" altLang="ru-RU" sz="1300" dirty="0">
                <a:sym typeface="+mn-ea"/>
              </a:rPr>
              <a:t> IN (SELECT </a:t>
            </a:r>
            <a:r>
              <a:rPr lang="en-US" altLang="ru-RU" sz="1300" dirty="0" err="1">
                <a:sym typeface="+mn-ea"/>
              </a:rPr>
              <a:t>customer_id</a:t>
            </a:r>
            <a:r>
              <a:rPr lang="en-US" altLang="ru-RU" sz="1300" dirty="0">
                <a:sym typeface="+mn-ea"/>
              </a:rPr>
              <a:t> FROM orders WHERE </a:t>
            </a:r>
            <a:r>
              <a:rPr lang="en-US" altLang="ru-RU" sz="1300" dirty="0" err="1">
                <a:sym typeface="+mn-ea"/>
              </a:rPr>
              <a:t>order_date</a:t>
            </a:r>
            <a:r>
              <a:rPr lang="en-US" altLang="ru-RU" sz="1300" dirty="0">
                <a:sym typeface="+mn-ea"/>
              </a:rPr>
              <a:t> &gt; '2022-01-01');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понятия и принципы работы с данными</a:t>
            </a:r>
            <a:r>
              <a:rPr lang="en-A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:</a:t>
            </a: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Сбор данных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solidFill>
                  <a:schemeClr val="dk1"/>
                </a:solidFill>
                <a:latin typeface="+mn-lt"/>
                <a:ea typeface="Montserrat"/>
                <a:cs typeface="+mn-lt"/>
                <a:sym typeface="Montserrat Medium"/>
              </a:rPr>
              <a:t>Выделяют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различные методы и инструменты для сбора данных, включая IoT устройства, опросы, веб-аналитику и другие.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Важность качества и точности данных при сборе.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Хранение данных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Различные подходы к хранению данных, от локальных серверов до облачных решений.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Обеспечение безопасности данных и соответствие нормативным требованиям.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>
                <a:sym typeface="+mn-ea"/>
              </a:rPr>
              <a:t>JOIN-</a:t>
            </a:r>
            <a:r>
              <a:rPr lang="en-US" altLang="ru-RU" sz="1300" b="1" dirty="0" err="1">
                <a:sym typeface="+mn-ea"/>
              </a:rPr>
              <a:t>операции</a:t>
            </a:r>
            <a:r>
              <a:rPr lang="en-US" altLang="ru-RU" sz="1300" b="1" dirty="0">
                <a:sym typeface="+mn-ea"/>
              </a:rPr>
              <a:t>:</a:t>
            </a: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JOIN-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объединять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нескольких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основе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общих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столбцов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Существуют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различные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типы</a:t>
            </a:r>
            <a:r>
              <a:rPr lang="en-US" altLang="ru-RU" sz="1300" dirty="0">
                <a:sym typeface="+mn-ea"/>
              </a:rPr>
              <a:t> JOIN, </a:t>
            </a:r>
            <a:r>
              <a:rPr lang="en-US" altLang="ru-RU" sz="1300" dirty="0" err="1">
                <a:sym typeface="+mn-ea"/>
              </a:rPr>
              <a:t>такие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как</a:t>
            </a:r>
            <a:r>
              <a:rPr lang="ru-RU" altLang="en-US" sz="1300" dirty="0">
                <a:sym typeface="+mn-ea"/>
              </a:rPr>
              <a:t>:</a:t>
            </a:r>
            <a:r>
              <a:rPr lang="en-US" altLang="ru-RU" sz="1300" dirty="0">
                <a:sym typeface="+mn-ea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sym typeface="+mn-ea"/>
              </a:rPr>
              <a:t>INNER JOIN,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sym typeface="+mn-ea"/>
              </a:rPr>
              <a:t>LEFT JOIN,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sym typeface="+mn-ea"/>
              </a:rPr>
              <a:t>RIGHT JOIN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Arial (Body)" charset="0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altLang="ru-RU" sz="1300" dirty="0">
                <a:sym typeface="+mn-ea"/>
              </a:rPr>
              <a:t>FULL JOIN.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INNER JOIN: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SELECT customers.name, </a:t>
            </a:r>
            <a:r>
              <a:rPr lang="en-US" altLang="ru-RU" sz="1300" dirty="0" err="1">
                <a:sym typeface="+mn-ea"/>
              </a:rPr>
              <a:t>orders.order_id</a:t>
            </a:r>
            <a:r>
              <a:rPr lang="en-US" altLang="ru-RU" sz="1300" dirty="0">
                <a:sym typeface="+mn-ea"/>
              </a:rPr>
              <a:t> FROM customers INNER JOIN orders ON </a:t>
            </a:r>
            <a:r>
              <a:rPr lang="en-US" altLang="ru-RU" sz="1300" dirty="0" err="1">
                <a:sym typeface="+mn-ea"/>
              </a:rPr>
              <a:t>customers.customer_id</a:t>
            </a:r>
            <a:r>
              <a:rPr lang="en-US" altLang="ru-RU" sz="1300" dirty="0">
                <a:sym typeface="+mn-ea"/>
              </a:rPr>
              <a:t> = </a:t>
            </a:r>
            <a:r>
              <a:rPr lang="en-US" altLang="ru-RU" sz="1300" dirty="0" err="1">
                <a:sym typeface="+mn-ea"/>
              </a:rPr>
              <a:t>orders.customer_id</a:t>
            </a:r>
            <a:r>
              <a:rPr lang="en-US" altLang="ru-RU" sz="1300" dirty="0">
                <a:sym typeface="+mn-ea"/>
              </a:rPr>
              <a:t>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Оконные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функции</a:t>
            </a:r>
            <a:r>
              <a:rPr lang="en-US" altLang="ru-RU" sz="1300" b="1" dirty="0">
                <a:sym typeface="+mn-ea"/>
              </a:rPr>
              <a:t> (Window Functions):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Оконные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функции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позволяют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вычисления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над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наборами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строк</a:t>
            </a:r>
            <a:r>
              <a:rPr lang="en-US" altLang="ru-RU" sz="1300" dirty="0">
                <a:sym typeface="+mn-ea"/>
              </a:rPr>
              <a:t> (</a:t>
            </a:r>
            <a:r>
              <a:rPr lang="en-US" altLang="ru-RU" sz="1300" dirty="0" err="1">
                <a:sym typeface="+mn-ea"/>
              </a:rPr>
              <a:t>окнами</a:t>
            </a:r>
            <a:r>
              <a:rPr lang="en-US" altLang="ru-RU" sz="1300" dirty="0">
                <a:sym typeface="+mn-ea"/>
              </a:rPr>
              <a:t>) </a:t>
            </a:r>
            <a:r>
              <a:rPr lang="en-US" altLang="ru-RU" sz="1300" dirty="0" err="1">
                <a:sym typeface="+mn-ea"/>
              </a:rPr>
              <a:t>внутри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результирующего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набора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Они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полезны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аналитических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задач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таких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как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вычисление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средних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значений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ранжирование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оконной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функции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SELECT </a:t>
            </a:r>
            <a:r>
              <a:rPr lang="en-US" altLang="ru-RU" sz="1300" dirty="0" err="1">
                <a:sym typeface="+mn-ea"/>
              </a:rPr>
              <a:t>employee_id</a:t>
            </a:r>
            <a:r>
              <a:rPr lang="en-US" altLang="ru-RU" sz="1300" dirty="0">
                <a:sym typeface="+mn-ea"/>
              </a:rPr>
              <a:t>, salary, AVG(salary) OVER (PARTITION BY department) AS </a:t>
            </a:r>
            <a:r>
              <a:rPr lang="en-US" altLang="ru-RU" sz="1300" dirty="0" err="1">
                <a:sym typeface="+mn-ea"/>
              </a:rPr>
              <a:t>avg_salary</a:t>
            </a:r>
            <a:r>
              <a:rPr lang="en-US" altLang="ru-RU" sz="1300" dirty="0">
                <a:sym typeface="+mn-ea"/>
              </a:rPr>
              <a:t> FROM employees;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Группировка</a:t>
            </a:r>
            <a:r>
              <a:rPr lang="en-US" altLang="ru-RU" sz="1300" b="1" dirty="0">
                <a:sym typeface="+mn-ea"/>
              </a:rPr>
              <a:t> и </a:t>
            </a:r>
            <a:r>
              <a:rPr lang="en-US" altLang="ru-RU" sz="1300" b="1" dirty="0" err="1">
                <a:sym typeface="+mn-ea"/>
              </a:rPr>
              <a:t>агрегация</a:t>
            </a:r>
            <a:r>
              <a:rPr lang="en-US" altLang="ru-RU" sz="1300" b="1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SQL </a:t>
            </a:r>
            <a:r>
              <a:rPr lang="en-US" altLang="ru-RU" sz="1300" dirty="0" err="1">
                <a:sym typeface="+mn-ea"/>
              </a:rPr>
              <a:t>поддерживает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группировки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агрегации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позволяет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вычислять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суммы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средние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значения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максимумы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минимумы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группам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агрегации</a:t>
            </a:r>
            <a:r>
              <a:rPr lang="en-US" altLang="ru-RU" sz="1300" dirty="0">
                <a:sym typeface="+mn-ea"/>
              </a:rPr>
              <a:t>: SELECT department, AVG(salary) AS </a:t>
            </a:r>
            <a:r>
              <a:rPr lang="en-US" altLang="ru-RU" sz="1300" dirty="0" err="1">
                <a:sym typeface="+mn-ea"/>
              </a:rPr>
              <a:t>avg_salary</a:t>
            </a:r>
            <a:r>
              <a:rPr lang="en-US" altLang="ru-RU" sz="1300" dirty="0">
                <a:sym typeface="+mn-ea"/>
              </a:rPr>
              <a:t> FROM employees GROUP BY department;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Индексы</a:t>
            </a:r>
            <a:r>
              <a:rPr lang="en-US" altLang="ru-RU" sz="1300" b="1" dirty="0">
                <a:sym typeface="+mn-ea"/>
              </a:rPr>
              <a:t> (Indexes):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Индексы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улучшают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производительность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ускоряя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поиск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сортировку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Индексы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могут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созданы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одного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нескольких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столбцов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таблицы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создания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индекса</a:t>
            </a:r>
            <a:r>
              <a:rPr lang="en-US" altLang="ru-RU" sz="1300" dirty="0">
                <a:sym typeface="+mn-ea"/>
              </a:rPr>
              <a:t>: CREATE INDEX </a:t>
            </a:r>
            <a:r>
              <a:rPr lang="en-US" altLang="ru-RU" sz="1300" dirty="0" err="1">
                <a:sym typeface="+mn-ea"/>
              </a:rPr>
              <a:t>idx_customer_email</a:t>
            </a:r>
            <a:r>
              <a:rPr lang="en-US" altLang="ru-RU" sz="1300" dirty="0">
                <a:sym typeface="+mn-ea"/>
              </a:rPr>
              <a:t> ON customers (email);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Транзакции</a:t>
            </a:r>
            <a:r>
              <a:rPr lang="en-US" altLang="ru-RU" sz="1300" b="1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SQL </a:t>
            </a:r>
            <a:r>
              <a:rPr lang="en-US" altLang="ru-RU" sz="1300" dirty="0" err="1">
                <a:sym typeface="+mn-ea"/>
              </a:rPr>
              <a:t>поддерживает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которые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обеспечивают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целостность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атомарность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операций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могут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начаты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завершены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отменены</a:t>
            </a:r>
            <a:r>
              <a:rPr lang="en-US" altLang="ru-RU" sz="1300" dirty="0">
                <a:sym typeface="+mn-ea"/>
              </a:rPr>
              <a:t> с </a:t>
            </a:r>
            <a:r>
              <a:rPr lang="en-US" altLang="ru-RU" sz="1300" dirty="0" err="1">
                <a:sym typeface="+mn-ea"/>
              </a:rPr>
              <a:t>помощью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операторов</a:t>
            </a:r>
            <a:r>
              <a:rPr lang="en-US" altLang="ru-RU" sz="1300" dirty="0">
                <a:sym typeface="+mn-ea"/>
              </a:rPr>
              <a:t> COMMIT, ROLLBACK и SAVEPOINT.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транзакции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BEGIN; INSERT INTO orders (</a:t>
            </a:r>
            <a:r>
              <a:rPr lang="en-US" altLang="ru-RU" sz="1300" dirty="0" err="1">
                <a:sym typeface="+mn-ea"/>
              </a:rPr>
              <a:t>order_id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customer_id</a:t>
            </a:r>
            <a:r>
              <a:rPr lang="en-US" altLang="ru-RU" sz="1300" dirty="0">
                <a:sym typeface="+mn-ea"/>
              </a:rPr>
              <a:t>) VALUES (1, 100); COMMIT;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Хранимые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процедуры</a:t>
            </a:r>
            <a:r>
              <a:rPr lang="en-US" altLang="ru-RU" sz="1300" b="1" dirty="0">
                <a:sym typeface="+mn-ea"/>
              </a:rPr>
              <a:t> и </a:t>
            </a:r>
            <a:r>
              <a:rPr lang="en-US" altLang="ru-RU" sz="1300" b="1" dirty="0" err="1">
                <a:sym typeface="+mn-ea"/>
              </a:rPr>
              <a:t>функции</a:t>
            </a:r>
            <a:r>
              <a:rPr lang="en-US" altLang="ru-RU" sz="1300" b="1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SQL </a:t>
            </a:r>
            <a:r>
              <a:rPr lang="en-US" altLang="ru-RU" sz="1300" dirty="0" err="1">
                <a:sym typeface="+mn-ea"/>
              </a:rPr>
              <a:t>позволяет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создавать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хранимые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процедуры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функции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которые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могут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вызваны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из</a:t>
            </a:r>
            <a:r>
              <a:rPr lang="en-US" altLang="ru-RU" sz="1300" dirty="0">
                <a:sym typeface="+mn-ea"/>
              </a:rPr>
              <a:t> SQL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выполнять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сложные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логические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операции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создания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хранимой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процедуры</a:t>
            </a:r>
            <a:r>
              <a:rPr lang="en-US" altLang="ru-RU" sz="1300" dirty="0">
                <a:sym typeface="+mn-ea"/>
              </a:rPr>
              <a:t>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ym typeface="+mn-ea"/>
              </a:rPr>
              <a:t>CREATE PROCEDURE </a:t>
            </a:r>
            <a:r>
              <a:rPr lang="en-US" altLang="ru-RU" sz="1300" dirty="0" err="1">
                <a:sym typeface="+mn-ea"/>
              </a:rPr>
              <a:t>calculate_order_total</a:t>
            </a:r>
            <a:r>
              <a:rPr lang="en-US" altLang="ru-RU" sz="1300" dirty="0">
                <a:sym typeface="+mn-ea"/>
              </a:rPr>
              <a:t>(</a:t>
            </a:r>
            <a:r>
              <a:rPr lang="en-US" altLang="ru-RU" sz="1300" dirty="0" err="1">
                <a:sym typeface="+mn-ea"/>
              </a:rPr>
              <a:t>order_id</a:t>
            </a:r>
            <a:r>
              <a:rPr lang="en-US" altLang="ru-RU" sz="1300" dirty="0">
                <a:sym typeface="+mn-ea"/>
              </a:rPr>
              <a:t> INT) AS BEGIN ... END;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b="1" dirty="0" err="1">
                <a:sym typeface="+mn-ea"/>
              </a:rPr>
              <a:t>Оптимизация</a:t>
            </a:r>
            <a:r>
              <a:rPr lang="en-US" altLang="ru-RU" sz="1300" b="1" dirty="0">
                <a:sym typeface="+mn-ea"/>
              </a:rPr>
              <a:t> </a:t>
            </a:r>
            <a:r>
              <a:rPr lang="en-US" altLang="ru-RU" sz="1300" b="1" dirty="0" err="1">
                <a:sym typeface="+mn-ea"/>
              </a:rPr>
              <a:t>запросов</a:t>
            </a:r>
            <a:r>
              <a:rPr lang="en-US" altLang="ru-RU" sz="1300" b="1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Продвинутый</a:t>
            </a:r>
            <a:r>
              <a:rPr lang="en-US" altLang="ru-RU" sz="1300" dirty="0">
                <a:sym typeface="+mn-ea"/>
              </a:rPr>
              <a:t> SQL </a:t>
            </a:r>
            <a:r>
              <a:rPr lang="en-US" altLang="ru-RU" sz="1300" dirty="0" err="1">
                <a:sym typeface="+mn-ea"/>
              </a:rPr>
              <a:t>включает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себя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оптимизацию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повышения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производительности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может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включать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себя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использование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подзапросов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индексов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анализ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планов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выполнения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Пример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оптимизации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запроса</a:t>
            </a:r>
            <a:r>
              <a:rPr lang="en-US" altLang="ru-RU" sz="1300" dirty="0">
                <a:sym typeface="+mn-ea"/>
              </a:rPr>
              <a:t>: EXPLAIN SELECT * FROM products WHERE category = 'Electronics';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Продвинутый</a:t>
            </a:r>
            <a:r>
              <a:rPr lang="en-US" altLang="ru-RU" sz="1300" dirty="0">
                <a:sym typeface="+mn-ea"/>
              </a:rPr>
              <a:t> SQL </a:t>
            </a:r>
            <a:r>
              <a:rPr lang="en-US" altLang="ru-RU" sz="1300" dirty="0" err="1">
                <a:sym typeface="+mn-ea"/>
              </a:rPr>
              <a:t>позволяет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решать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более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сложные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задачи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обработки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анализа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, а </a:t>
            </a:r>
            <a:r>
              <a:rPr lang="en-US" altLang="ru-RU" sz="1300" dirty="0" err="1">
                <a:sym typeface="+mn-ea"/>
              </a:rPr>
              <a:t>также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оптимизировать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производительность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запросов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реляционных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базах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.</a:t>
            </a:r>
          </a:p>
        </p:txBody>
      </p:sp>
      <p:sp>
        <p:nvSpPr>
          <p:cNvPr id="4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Продвинутый 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SQL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302000" y="-14592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Безопасность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конфиденциальность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критически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важные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аспекты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области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хранения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передачи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обработки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информации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Защита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является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обязательной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предотвращения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утечек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несанкционированного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угроз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безопасности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Вот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некоторые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ключевые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принципы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методы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обеспечения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безопасности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конфиденциальности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 err="1">
                <a:sym typeface="+mn-ea"/>
              </a:rPr>
              <a:t>Аутентификация</a:t>
            </a:r>
            <a:r>
              <a:rPr lang="en-US" altLang="ru-RU" sz="1300" b="1" dirty="0">
                <a:sym typeface="+mn-ea"/>
              </a:rPr>
              <a:t> (Authentication):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Аутентификация</a:t>
            </a:r>
            <a:r>
              <a:rPr lang="en-US" altLang="ru-RU" sz="1300" dirty="0">
                <a:sym typeface="+mn-ea"/>
              </a:rPr>
              <a:t>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процесс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проверки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личности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подлинности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пользователя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системы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может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включать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себя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ввод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пароля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биометрическую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аутентификацию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использование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ключей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</p:txBody>
      </p:sp>
      <p:sp>
        <p:nvSpPr>
          <p:cNvPr id="5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Безопасность и конфиденциальность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302000" y="-14592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9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b="1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 err="1">
                <a:sym typeface="+mn-ea"/>
              </a:rPr>
              <a:t>Авторизация</a:t>
            </a:r>
            <a:r>
              <a:rPr lang="en-US" altLang="ru-RU" sz="1300" b="1" dirty="0">
                <a:sym typeface="+mn-ea"/>
              </a:rPr>
              <a:t> (Authorization):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Авторизация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определяет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права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пользователя</a:t>
            </a:r>
            <a:r>
              <a:rPr lang="en-US" altLang="ru-RU" sz="1300" dirty="0">
                <a:sym typeface="+mn-ea"/>
              </a:rPr>
              <a:t> к </a:t>
            </a:r>
            <a:r>
              <a:rPr lang="en-US" altLang="ru-RU" sz="1300" dirty="0" err="1">
                <a:sym typeface="+mn-ea"/>
              </a:rPr>
              <a:t>определенным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ресурсам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действиям</a:t>
            </a:r>
            <a:r>
              <a:rPr lang="en-US" altLang="ru-RU" sz="1300" dirty="0">
                <a:sym typeface="+mn-ea"/>
              </a:rPr>
              <a:t>. </a:t>
            </a:r>
            <a:r>
              <a:rPr lang="en-US" altLang="ru-RU" sz="1300" dirty="0" err="1">
                <a:sym typeface="+mn-ea"/>
              </a:rPr>
              <a:t>Установление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политики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доступа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ролей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пользователей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помогает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предотвратить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несанкционированный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доступ</a:t>
            </a:r>
            <a:r>
              <a:rPr lang="en-US" altLang="ru-RU" sz="1300" dirty="0"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 err="1">
                <a:sym typeface="+mn-ea"/>
              </a:rPr>
              <a:t>Шифрование</a:t>
            </a:r>
            <a:r>
              <a:rPr lang="en-US" altLang="ru-RU" sz="1300" b="1" dirty="0">
                <a:sym typeface="+mn-ea"/>
              </a:rPr>
              <a:t> (Encryption):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 err="1">
                <a:sym typeface="+mn-ea"/>
              </a:rPr>
              <a:t>Шифрование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используется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скрытия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так</a:t>
            </a:r>
            <a:r>
              <a:rPr lang="en-US" altLang="ru-RU" sz="1300" dirty="0">
                <a:sym typeface="+mn-ea"/>
              </a:rPr>
              <a:t>, </a:t>
            </a:r>
            <a:r>
              <a:rPr lang="en-US" altLang="ru-RU" sz="1300" dirty="0" err="1">
                <a:sym typeface="+mn-ea"/>
              </a:rPr>
              <a:t>чтобы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они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были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непонятными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нечитаемыми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несанкционированных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лиц</a:t>
            </a:r>
            <a:r>
              <a:rPr lang="en-US" altLang="ru-RU" sz="1300" dirty="0">
                <a:sym typeface="+mn-ea"/>
              </a:rPr>
              <a:t>. SSL/TLS </a:t>
            </a:r>
            <a:r>
              <a:rPr lang="en-US" altLang="ru-RU" sz="1300" dirty="0" err="1">
                <a:sym typeface="+mn-ea"/>
              </a:rPr>
              <a:t>для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защиты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передачи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и </a:t>
            </a:r>
            <a:r>
              <a:rPr lang="en-US" altLang="ru-RU" sz="1300" dirty="0" err="1">
                <a:sym typeface="+mn-ea"/>
              </a:rPr>
              <a:t>хранения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данных</a:t>
            </a:r>
            <a:r>
              <a:rPr lang="en-US" altLang="ru-RU" sz="1300" dirty="0">
                <a:sym typeface="+mn-ea"/>
              </a:rPr>
              <a:t> в </a:t>
            </a:r>
            <a:r>
              <a:rPr lang="en-US" altLang="ru-RU" sz="1300" dirty="0" err="1">
                <a:sym typeface="+mn-ea"/>
              </a:rPr>
              <a:t>зашифрованном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виде</a:t>
            </a:r>
            <a:r>
              <a:rPr lang="en-US" altLang="ru-RU" sz="1300" dirty="0">
                <a:sym typeface="+mn-ea"/>
              </a:rPr>
              <a:t> - </a:t>
            </a:r>
            <a:r>
              <a:rPr lang="en-US" altLang="ru-RU" sz="1300" dirty="0" err="1">
                <a:sym typeface="+mn-ea"/>
              </a:rPr>
              <a:t>это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общие</a:t>
            </a:r>
            <a:r>
              <a:rPr lang="en-US" altLang="ru-RU" sz="1300" dirty="0">
                <a:sym typeface="+mn-ea"/>
              </a:rPr>
              <a:t> </a:t>
            </a:r>
            <a:r>
              <a:rPr lang="en-US" altLang="ru-RU" sz="1300" dirty="0" err="1">
                <a:sym typeface="+mn-ea"/>
              </a:rPr>
              <a:t>практики</a:t>
            </a:r>
            <a:r>
              <a:rPr lang="en-US" altLang="ru-RU" sz="1300" dirty="0">
                <a:sym typeface="+mn-ea"/>
              </a:rPr>
              <a:t>.</a:t>
            </a:r>
          </a:p>
        </p:txBody>
      </p:sp>
      <p:sp>
        <p:nvSpPr>
          <p:cNvPr id="13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Безопасность и конфиденциальность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1397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6527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4"/>
          <p:cNvSpPr txBox="1"/>
          <p:nvPr/>
        </p:nvSpPr>
        <p:spPr>
          <a:xfrm>
            <a:off x="687705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Безопасность и конфиденциальность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790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en-US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Защита от атак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Protection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Against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Attacks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Организации должны применять меры защиты, чтобы предотвратить различные виды атак, такие как SQL-инъекции, кросс-</a:t>
            </a:r>
            <a:r>
              <a:rPr lang="ru-RU" altLang="en-US" sz="1300" dirty="0" err="1">
                <a:latin typeface="+mn-lt"/>
                <a:cs typeface="+mn-lt"/>
                <a:sym typeface="+mn-ea"/>
              </a:rPr>
              <a:t>сайтовый</a:t>
            </a:r>
            <a:r>
              <a:rPr lang="ru-RU" altLang="en-US" sz="1300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dirty="0" err="1">
                <a:latin typeface="+mn-lt"/>
                <a:cs typeface="+mn-lt"/>
                <a:sym typeface="+mn-ea"/>
              </a:rPr>
              <a:t>скриптинг</a:t>
            </a:r>
            <a:r>
              <a:rPr lang="ru-RU" altLang="en-US" sz="1300" dirty="0">
                <a:latin typeface="+mn-lt"/>
                <a:cs typeface="+mn-lt"/>
                <a:sym typeface="+mn-ea"/>
              </a:rPr>
              <a:t> (XSS) и подделка межсайтовых запросов (CSRF).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Мониторинг и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журналирование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Monitoring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and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Logging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Системы должны быть настроены на мониторинг активности и </a:t>
            </a:r>
            <a:r>
              <a:rPr lang="ru-RU" altLang="en-US" sz="1300" dirty="0" err="1">
                <a:latin typeface="+mn-lt"/>
                <a:cs typeface="+mn-lt"/>
                <a:sym typeface="+mn-ea"/>
              </a:rPr>
              <a:t>журналирование</a:t>
            </a:r>
            <a:r>
              <a:rPr lang="ru-RU" altLang="en-US" sz="1300" dirty="0">
                <a:latin typeface="+mn-lt"/>
                <a:cs typeface="+mn-lt"/>
                <a:sym typeface="+mn-ea"/>
              </a:rPr>
              <a:t> событий для обнаружения несанкционированной активности и реагирования на нее.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Физическая безопасность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Physical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Security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Физическая безопасность обеспечивает защиту серверных комнат, центров обработки данных и оборудования от несанкционированного доступа и повреждения.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1397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6527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4"/>
          <p:cNvSpPr txBox="1"/>
          <p:nvPr/>
        </p:nvSpPr>
        <p:spPr>
          <a:xfrm>
            <a:off x="687705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Безопасность и конфиденциальность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790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en-US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Управление доступом и ролевая политика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Access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Control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and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Role-Based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Policy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Управление доступом позволяет определить, какие пользователи имеют доступ к каким данным. Ролевая политика позволяет группировать пользователей и предоставлять им права на основе их ролей.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Резервное копирование и восстановление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Backup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and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Recovery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Регулярное создание резервных копий данных и планы восстановления помогают защитить данные от потери или повреждения.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Обучение и осведомленность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Training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and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Awareness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Обучение сотрудников и пользователей по безопасности данных и соблюдению политики безопасности важно для предотвращения ошибок и несанкционированного поведения.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понятия и принципы работы с данными: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+mn-lt"/>
                <a:cs typeface="+mn-lt"/>
                <a:sym typeface="+mn-ea"/>
              </a:rPr>
              <a:t>Обработка</a:t>
            </a:r>
            <a:r>
              <a:rPr lang="en-US" sz="1300" b="1" dirty="0">
                <a:latin typeface="+mn-lt"/>
                <a:cs typeface="+mn-lt"/>
                <a:sym typeface="+mn-ea"/>
              </a:rPr>
              <a:t> данных</a:t>
            </a:r>
            <a:endParaRPr lang="en-US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Процессы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очистки</a:t>
            </a:r>
            <a:r>
              <a:rPr lang="en-US" sz="1300" dirty="0">
                <a:latin typeface="+mn-lt"/>
                <a:cs typeface="+mn-lt"/>
                <a:sym typeface="+mn-ea"/>
              </a:rPr>
              <a:t>,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стандартизации</a:t>
            </a:r>
            <a:r>
              <a:rPr lang="en-US" sz="1300" dirty="0">
                <a:latin typeface="+mn-lt"/>
                <a:cs typeface="+mn-lt"/>
                <a:sym typeface="+mn-ea"/>
              </a:rPr>
              <a:t>,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трансформации</a:t>
            </a:r>
            <a:r>
              <a:rPr lang="en-US" sz="1300" dirty="0">
                <a:latin typeface="+mn-lt"/>
                <a:cs typeface="+mn-lt"/>
                <a:sym typeface="+mn-ea"/>
              </a:rPr>
              <a:t>, и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агрегации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данных</a:t>
            </a:r>
            <a:r>
              <a:rPr lang="en-US" sz="1300" dirty="0">
                <a:latin typeface="+mn-lt"/>
                <a:cs typeface="+mn-lt"/>
                <a:sym typeface="+mn-ea"/>
              </a:rPr>
              <a:t>.</a:t>
            </a:r>
            <a:endParaRPr lang="en-US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Значение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эффективной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обработки</a:t>
            </a:r>
            <a:r>
              <a:rPr lang="en-US" sz="1300" dirty="0">
                <a:latin typeface="+mn-lt"/>
                <a:cs typeface="+mn-lt"/>
                <a:sym typeface="+mn-ea"/>
              </a:rPr>
              <a:t> данных для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получения</a:t>
            </a:r>
            <a:r>
              <a:rPr lang="en-US" sz="1300" dirty="0">
                <a:latin typeface="+mn-lt"/>
                <a:cs typeface="+mn-lt"/>
                <a:sym typeface="+mn-ea"/>
              </a:rPr>
              <a:t> </a:t>
            </a:r>
            <a:r>
              <a:rPr lang="en-US" sz="1300" dirty="0" err="1">
                <a:latin typeface="+mn-lt"/>
                <a:cs typeface="+mn-lt"/>
                <a:sym typeface="+mn-ea"/>
              </a:rPr>
              <a:t>точных</a:t>
            </a:r>
            <a:r>
              <a:rPr lang="en-US" sz="1300" dirty="0">
                <a:latin typeface="+mn-lt"/>
                <a:cs typeface="+mn-lt"/>
                <a:sym typeface="+mn-ea"/>
              </a:rPr>
              <a:t> результатов</a:t>
            </a:r>
            <a:r>
              <a:rPr lang="ru-RU" altLang="en-US" sz="1300" dirty="0">
                <a:latin typeface="+mn-lt"/>
                <a:cs typeface="+mn-lt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cs typeface="Arial (Body)" charset="0"/>
                <a:sym typeface="+mn-ea"/>
              </a:rPr>
              <a:t>Анализ данных</a:t>
            </a:r>
            <a:endParaRPr lang="ru-RU" sz="1300" dirty="0"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>
                <a:cs typeface="Arial (Body)" charset="0"/>
                <a:sym typeface="+mn-ea"/>
              </a:rPr>
              <a:t>Методы статистического анализа и машинного обучения для извлечения полезной информации из данных.</a:t>
            </a:r>
            <a:endParaRPr lang="ru-RU" sz="1300" dirty="0">
              <a:cs typeface="Arial (Body)" charset="0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>
                <a:cs typeface="Arial (Body)" charset="0"/>
                <a:sym typeface="+mn-ea"/>
              </a:rPr>
              <a:t>Примеры применения: прогнозирование трендов, анализ поведения потребителей.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1397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6527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4"/>
          <p:cNvSpPr txBox="1"/>
          <p:nvPr/>
        </p:nvSpPr>
        <p:spPr>
          <a:xfrm>
            <a:off x="687705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Безопасность и конфиденциальность данных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790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en-US" sz="1300" b="1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Соблюдение законодательства и стандартов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Compliance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Организации должны соблюдать соответствующее законодательство и стандарты отрасли, такие как GDPR, HIPAA и PCI DSS, в зависимости от характера данных, которые они обрабатывают.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Обновления и устранение уязвимостей (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Updates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and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Vulnerability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 </a:t>
            </a:r>
            <a:r>
              <a:rPr lang="ru-RU" altLang="en-US" sz="1300" b="1" dirty="0" err="1">
                <a:latin typeface="+mn-lt"/>
                <a:cs typeface="+mn-lt"/>
                <a:sym typeface="+mn-ea"/>
              </a:rPr>
              <a:t>Remediation</a:t>
            </a:r>
            <a:r>
              <a:rPr lang="ru-RU" altLang="en-US" sz="1300" b="1" dirty="0">
                <a:latin typeface="+mn-lt"/>
                <a:cs typeface="+mn-lt"/>
                <a:sym typeface="+mn-ea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Регулярное обновление программного обеспечения и операционных систем, а также устранение уязвимостей, помогает предотвратить атаки через известные уязвимости.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latin typeface="+mn-lt"/>
                <a:cs typeface="+mn-lt"/>
                <a:sym typeface="+mn-ea"/>
              </a:rPr>
              <a:t>Безопасность и конфиденциальность данных - это непрерывный процесс, который требует внимания и усилий со стороны организаций и индивидуальных пользователей. Эти меры помогают предотвратить нарушения безопасности и обеспечить сохранность конфиденциальных данных.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Вопросы?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altLang="ru-RU" sz="13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Ссылки на открытые источники данных</a:t>
            </a:r>
            <a:endParaRPr lang="en-US" alt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UCI Machine Learning Repository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- э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то один из самых популярных репозиториев для машинного обучения. Здесь вы найдете множество датасетов для различных задач, включая классификацию и регрессию.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3"/>
              </a:rPr>
              <a:t>http://archive.ics.uci.edu/ml/index.php</a:t>
            </a:r>
            <a:r>
              <a:rPr lang="ru-RU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endParaRPr 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Kaggle - это платформа для соревнований и обмена данными. Она предоставляет доступ к широкому спектру датасетов и соревнований по машинному обучению.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4"/>
              </a:rPr>
              <a:t>https://www.kaggle.com/datasets</a:t>
            </a:r>
            <a:r>
              <a:rPr lang="ru-RU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endParaRPr 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en-US" altLang="ru-RU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O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penML - это открытая платформа для обмена данными и экспериментов в машинном обучении. Здесь вы найдете множество датасетов и инструментов для работы с ними.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5"/>
              </a:rPr>
              <a:t>https://www.openml.org/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Google Dataset Search: Google предоставляет поисковик для поиска открытых датасетов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6"/>
              </a:rPr>
              <a:t>https://datasetsearch.research.google.com/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Ссылки на открытые источники данных</a:t>
            </a:r>
            <a:endParaRPr lang="en-US" alt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Awesome Public Datasets: Это репозиторий на GitHub, содержащий список открытых датасетов по разным темам. https://github.com/awesomedata/awesome-public-datasets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Data.gov: Этот ресурс предоставляет доступ к огромному количеству открытых данных, включая данные от правительственных организаций США. https://www.data.gov/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Eurostat: Если вам нужны данные о европейских странах, то Eurostat предоставляет открытые данные о различных аспектах экономики, общества и окружающей среды. https://ec.europa.eu/eurostat/data/database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World Bank Data: World Bank Data предоставляет доступ к данным о развитии стран мира. Здесь вы найдете данные о показателях экономического и социального развития. https://datacatalog.worldbank.org/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DataHub: DataHub - это платформа для обмена данными, где вы также найдете множество открытых датасетов. https://datahub.io/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6"/>
          <p:cNvSpPr txBox="1"/>
          <p:nvPr/>
        </p:nvSpPr>
        <p:spPr>
          <a:xfrm>
            <a:off x="568050" y="2175094"/>
            <a:ext cx="36534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+mn-lt"/>
              <a:cs typeface="Arial (Body)" charset="0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понятия и принципы работы с данными: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Arial (Body)" charset="0"/>
                <a:sym typeface="Montserrat Medium"/>
              </a:rPr>
              <a:t>Визуализация данных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Arial (Body)" charset="0"/>
                <a:sym typeface="Montserrat Medium"/>
              </a:rPr>
              <a:t>Важность визуализации для понимания и представления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Arial (Body)" charset="0"/>
                <a:sym typeface="Montserrat Medium"/>
              </a:rPr>
              <a:t>Обзор инструментов визуализации, таких как Tableau, PowerBI, и matplotlib в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Arial (Body)" charset="0"/>
                <a:sym typeface="Montserrat Medium"/>
              </a:rPr>
              <a:t>Python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Arial (Body)" charset="0"/>
                <a:sym typeface="Montserrat Medium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Arial (Body)" charset="0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Arial (Body)" charset="0"/>
                <a:sym typeface="+mn-ea"/>
              </a:rPr>
              <a:t>Этика и конфиденциальность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ru-RU" sz="1300" dirty="0">
                <a:latin typeface="+mn-lt"/>
                <a:cs typeface="Arial (Body)" charset="0"/>
                <a:sym typeface="+mn-ea"/>
              </a:rPr>
              <a:t>Обсуждение важности этического обращения с данными, включая защиту личной информации и соблюдение законов о данных.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Arial (Body)" charset="0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b="1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Будущее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работы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с </a:t>
            </a: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данными</a:t>
            </a:r>
            <a:endParaRPr lang="en-US" sz="1300" b="1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Текущие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тенденции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будущее</a:t>
            </a:r>
            <a:r>
              <a:rPr lang="ru-RU" altLang="en-US" sz="1300" dirty="0">
                <a:latin typeface="+mn-lt"/>
                <a:cs typeface="Arial (Body)" charset="0"/>
                <a:sym typeface="+mn-ea"/>
              </a:rPr>
              <a:t>.</a:t>
            </a:r>
            <a:endParaRPr lang="en-US" sz="1300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Рост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важности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больших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искусственного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интеллекта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Примеры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инноваций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области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анализа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машинного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обучения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US" sz="1300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Важность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непрерывного</a:t>
            </a:r>
            <a:r>
              <a:rPr lang="en-US" sz="1300" b="1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b="1" dirty="0" err="1">
                <a:latin typeface="+mn-lt"/>
                <a:cs typeface="Arial (Body)" charset="0"/>
                <a:sym typeface="+mn-ea"/>
              </a:rPr>
              <a:t>обучения</a:t>
            </a:r>
            <a:endParaRPr lang="en-US" sz="1300" b="1" dirty="0">
              <a:latin typeface="+mn-lt"/>
              <a:cs typeface="Arial (Body)" charset="0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Подчеркивание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необходимости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постоянного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обучения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адаптации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к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новым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технологиям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быстро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меняющемся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мире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данных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Arial (Body)" charset="0"/>
                <a:sym typeface="Montserrat"/>
              </a:rPr>
              <a:t>✓ 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ru-RU" altLang="en-US" sz="1300" dirty="0">
                <a:latin typeface="+mn-lt"/>
                <a:cs typeface="Arial (Body)" charset="0"/>
                <a:sym typeface="+mn-ea"/>
              </a:rPr>
              <a:t>Непрерывное получение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данны</a:t>
            </a:r>
            <a:r>
              <a:rPr lang="ru-RU" altLang="en-US" sz="1300" dirty="0">
                <a:latin typeface="+mn-lt"/>
                <a:cs typeface="Arial (Body)" charset="0"/>
                <a:sym typeface="+mn-ea"/>
              </a:rPr>
              <a:t>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,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их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значимости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в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современном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мире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влияния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на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различные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аспекты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нашей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жизни</a:t>
            </a:r>
            <a:r>
              <a:rPr lang="en-US" sz="1300" dirty="0">
                <a:latin typeface="+mn-lt"/>
                <a:cs typeface="Arial (Body)" charset="0"/>
                <a:sym typeface="+mn-ea"/>
              </a:rPr>
              <a:t> и </a:t>
            </a:r>
            <a:r>
              <a:rPr lang="en-US" sz="1300" dirty="0" err="1">
                <a:latin typeface="+mn-lt"/>
                <a:cs typeface="Arial (Body)" charset="0"/>
                <a:sym typeface="+mn-ea"/>
              </a:rPr>
              <a:t>работы</a:t>
            </a:r>
            <a:r>
              <a:rPr lang="ru-RU" altLang="en-US" sz="1300" dirty="0">
                <a:latin typeface="+mn-lt"/>
                <a:cs typeface="Arial (Body)" charset="0"/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Введение в работу с данными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Рассмотрим </a:t>
            </a:r>
            <a:r>
              <a:rPr lang="ru-RU" sz="1300" dirty="0" err="1">
                <a:latin typeface="+mn-lt"/>
                <a:cs typeface="+mn-lt"/>
              </a:rPr>
              <a:t>датасет</a:t>
            </a:r>
            <a:r>
              <a:rPr lang="ru-RU" sz="1300" dirty="0">
                <a:latin typeface="+mn-lt"/>
                <a:cs typeface="+mn-lt"/>
              </a:rPr>
              <a:t> </a:t>
            </a:r>
            <a:r>
              <a:rPr lang="ru-RU" sz="1300" dirty="0" err="1">
                <a:latin typeface="+mn-lt"/>
                <a:cs typeface="+mn-lt"/>
              </a:rPr>
              <a:t>load_digits</a:t>
            </a:r>
            <a:r>
              <a:rPr lang="ru-RU" sz="1300" dirty="0">
                <a:latin typeface="+mn-lt"/>
                <a:cs typeface="+mn-lt"/>
              </a:rPr>
              <a:t> из библиотеки </a:t>
            </a:r>
            <a:r>
              <a:rPr lang="ru-RU" sz="1300" dirty="0" err="1">
                <a:latin typeface="+mn-lt"/>
                <a:cs typeface="+mn-lt"/>
              </a:rPr>
              <a:t>scikit-learn</a:t>
            </a:r>
            <a:r>
              <a:rPr lang="ru-RU" sz="1300" dirty="0">
                <a:latin typeface="+mn-lt"/>
                <a:cs typeface="+mn-lt"/>
              </a:rPr>
              <a:t> и проанализируем его с точки зрения различных типов данных в машинном обучении.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Описание </a:t>
            </a:r>
            <a:r>
              <a:rPr lang="ru-RU" sz="1300" b="1" dirty="0" err="1">
                <a:latin typeface="+mn-lt"/>
                <a:cs typeface="+mn-lt"/>
              </a:rPr>
              <a:t>датасета</a:t>
            </a:r>
            <a:r>
              <a:rPr lang="ru-RU" sz="1300" b="1" dirty="0">
                <a:latin typeface="+mn-lt"/>
                <a:cs typeface="+mn-lt"/>
              </a:rPr>
              <a:t> </a:t>
            </a:r>
            <a:r>
              <a:rPr lang="en-US" sz="1300" b="1" dirty="0" err="1">
                <a:latin typeface="+mn-lt"/>
                <a:cs typeface="+mn-lt"/>
              </a:rPr>
              <a:t>load_digits</a:t>
            </a:r>
            <a:r>
              <a:rPr lang="ru-RU" sz="1300" b="1" dirty="0">
                <a:latin typeface="+mn-lt"/>
                <a:cs typeface="+mn-lt"/>
              </a:rPr>
              <a:t>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 err="1">
                <a:latin typeface="+mn-lt"/>
                <a:cs typeface="+mn-lt"/>
              </a:rPr>
              <a:t>Датасет</a:t>
            </a:r>
            <a:r>
              <a:rPr lang="ru-RU" sz="1300" dirty="0">
                <a:latin typeface="+mn-lt"/>
                <a:cs typeface="+mn-lt"/>
              </a:rPr>
              <a:t> </a:t>
            </a:r>
            <a:r>
              <a:rPr lang="ru-RU" sz="1300" dirty="0" err="1">
                <a:latin typeface="+mn-lt"/>
                <a:cs typeface="+mn-lt"/>
              </a:rPr>
              <a:t>load_digits</a:t>
            </a:r>
            <a:r>
              <a:rPr lang="ru-RU" sz="1300" dirty="0">
                <a:latin typeface="+mn-lt"/>
                <a:cs typeface="+mn-lt"/>
              </a:rPr>
              <a:t> представляет собой коллекцию изображений рукописных цифр (от 0 до 9). Каждый образец в </a:t>
            </a:r>
            <a:r>
              <a:rPr lang="ru-RU" sz="1300" dirty="0" err="1">
                <a:latin typeface="+mn-lt"/>
                <a:cs typeface="+mn-lt"/>
              </a:rPr>
              <a:t>датасете</a:t>
            </a:r>
            <a:r>
              <a:rPr lang="ru-RU" sz="1300" dirty="0">
                <a:latin typeface="+mn-lt"/>
                <a:cs typeface="+mn-lt"/>
              </a:rPr>
              <a:t> представляет собой 8x8 пиксельное изображение, которое преобразовано в вектор из 64 признаков. </a:t>
            </a:r>
            <a:endParaRPr lang="en-A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A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Целью</a:t>
            </a:r>
            <a:r>
              <a:rPr lang="ru-RU" sz="1300" dirty="0">
                <a:latin typeface="+mn-lt"/>
                <a:cs typeface="+mn-lt"/>
              </a:rPr>
              <a:t> является </a:t>
            </a:r>
            <a:r>
              <a:rPr lang="ru-RU" sz="1300" b="1" dirty="0">
                <a:latin typeface="+mn-lt"/>
                <a:cs typeface="+mn-lt"/>
              </a:rPr>
              <a:t>классификация изображения </a:t>
            </a:r>
            <a:r>
              <a:rPr lang="ru-RU" sz="1300" dirty="0">
                <a:latin typeface="+mn-lt"/>
                <a:cs typeface="+mn-lt"/>
              </a:rPr>
              <a:t>в одну из десяти категорий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(цифр от 0 до 9).</a:t>
            </a:r>
            <a:endParaRPr sz="13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4654</Words>
  <Application>Microsoft Office PowerPoint</Application>
  <PresentationFormat>Экран (16:9)</PresentationFormat>
  <Paragraphs>495</Paragraphs>
  <Slides>64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Montserrat SemiBold</vt:lpstr>
      <vt:lpstr>Arial</vt:lpstr>
      <vt:lpstr>Montserrat ExtraBold</vt:lpstr>
      <vt:lpstr>Montserrat</vt:lpstr>
      <vt:lpstr>Montserrat Medium</vt:lpstr>
      <vt:lpstr>Arial (Body)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Tatsyana Patalitsyna</cp:lastModifiedBy>
  <cp:revision>748</cp:revision>
  <dcterms:created xsi:type="dcterms:W3CDTF">2024-01-30T13:41:04Z</dcterms:created>
  <dcterms:modified xsi:type="dcterms:W3CDTF">2024-10-24T11:26:41Z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