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7"/>
  </p:notesMasterIdLst>
  <p:sldIdLst>
    <p:sldId id="256" r:id="rId2"/>
    <p:sldId id="257" r:id="rId3"/>
    <p:sldId id="859" r:id="rId4"/>
    <p:sldId id="857" r:id="rId5"/>
    <p:sldId id="1120" r:id="rId6"/>
    <p:sldId id="1128" r:id="rId7"/>
    <p:sldId id="1127" r:id="rId8"/>
    <p:sldId id="1130" r:id="rId9"/>
    <p:sldId id="1131" r:id="rId10"/>
    <p:sldId id="1121" r:id="rId11"/>
    <p:sldId id="1133" r:id="rId12"/>
    <p:sldId id="1134" r:id="rId13"/>
    <p:sldId id="1122" r:id="rId14"/>
    <p:sldId id="1124" r:id="rId15"/>
    <p:sldId id="1123" r:id="rId16"/>
    <p:sldId id="1125" r:id="rId17"/>
    <p:sldId id="1143" r:id="rId18"/>
    <p:sldId id="1136" r:id="rId19"/>
    <p:sldId id="1137" r:id="rId20"/>
    <p:sldId id="1140" r:id="rId21"/>
    <p:sldId id="1141" r:id="rId22"/>
    <p:sldId id="1142" r:id="rId23"/>
    <p:sldId id="1205" r:id="rId24"/>
    <p:sldId id="1138" r:id="rId25"/>
    <p:sldId id="1139" r:id="rId26"/>
    <p:sldId id="1147" r:id="rId27"/>
    <p:sldId id="1148" r:id="rId28"/>
    <p:sldId id="1149" r:id="rId29"/>
    <p:sldId id="1166" r:id="rId30"/>
    <p:sldId id="1150" r:id="rId31"/>
    <p:sldId id="1151" r:id="rId32"/>
    <p:sldId id="1159" r:id="rId33"/>
    <p:sldId id="1160" r:id="rId34"/>
    <p:sldId id="1161" r:id="rId35"/>
    <p:sldId id="1162" r:id="rId36"/>
    <p:sldId id="1177" r:id="rId37"/>
    <p:sldId id="1167" r:id="rId38"/>
    <p:sldId id="1168" r:id="rId39"/>
    <p:sldId id="1169" r:id="rId40"/>
    <p:sldId id="1174" r:id="rId41"/>
    <p:sldId id="1175" r:id="rId42"/>
    <p:sldId id="1176" r:id="rId43"/>
    <p:sldId id="1170" r:id="rId44"/>
    <p:sldId id="1171" r:id="rId45"/>
    <p:sldId id="1172" r:id="rId46"/>
    <p:sldId id="1173" r:id="rId47"/>
    <p:sldId id="1164" r:id="rId48"/>
    <p:sldId id="1178" r:id="rId49"/>
    <p:sldId id="1179" r:id="rId50"/>
    <p:sldId id="1180" r:id="rId51"/>
    <p:sldId id="1181" r:id="rId52"/>
    <p:sldId id="1182" r:id="rId53"/>
    <p:sldId id="1183" r:id="rId54"/>
    <p:sldId id="1184" r:id="rId55"/>
    <p:sldId id="1206" r:id="rId56"/>
    <p:sldId id="1185" r:id="rId57"/>
    <p:sldId id="1186" r:id="rId58"/>
    <p:sldId id="1187" r:id="rId59"/>
    <p:sldId id="1189" r:id="rId60"/>
    <p:sldId id="1188" r:id="rId61"/>
    <p:sldId id="1190" r:id="rId62"/>
    <p:sldId id="1191" r:id="rId63"/>
    <p:sldId id="1192" r:id="rId64"/>
    <p:sldId id="1194" r:id="rId65"/>
    <p:sldId id="1200" r:id="rId66"/>
    <p:sldId id="1199" r:id="rId67"/>
    <p:sldId id="1196" r:id="rId68"/>
    <p:sldId id="1197" r:id="rId69"/>
    <p:sldId id="1198" r:id="rId70"/>
    <p:sldId id="1202" r:id="rId71"/>
    <p:sldId id="1203" r:id="rId72"/>
    <p:sldId id="1204" r:id="rId73"/>
    <p:sldId id="1165" r:id="rId74"/>
    <p:sldId id="1152" r:id="rId75"/>
    <p:sldId id="259" r:id="rId76"/>
  </p:sldIdLst>
  <p:sldSz cx="9144000" cy="5143500" type="screen16x9"/>
  <p:notesSz cx="6858000" cy="9144000"/>
  <p:embeddedFontLst>
    <p:embeddedFont>
      <p:font typeface="Montserrat" panose="020B0604020202020204" charset="-52"/>
      <p:regular r:id="rId78"/>
      <p:bold r:id="rId79"/>
      <p:italic r:id="rId80"/>
      <p:boldItalic r:id="rId81"/>
    </p:embeddedFont>
    <p:embeddedFont>
      <p:font typeface="Montserrat ExtraBold" panose="020B0604020202020204" charset="-52"/>
      <p:bold r:id="rId82"/>
      <p:boldItalic r:id="rId83"/>
    </p:embeddedFont>
    <p:embeddedFont>
      <p:font typeface="Montserrat Medium" panose="020B0604020202020204" charset="-52"/>
      <p:regular r:id="rId84"/>
      <p:bold r:id="rId85"/>
      <p:italic r:id="rId86"/>
      <p:boldItalic r:id="rId87"/>
    </p:embeddedFont>
    <p:embeddedFont>
      <p:font typeface="Montserrat SemiBold" panose="020B0604020202020204" charset="-52"/>
      <p:regular r:id="rId88"/>
      <p:bold r:id="rId89"/>
      <p:italic r:id="rId90"/>
      <p:boldItalic r:id="rId9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8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168" y="57"/>
      </p:cViewPr>
      <p:guideLst>
        <p:guide orient="horz" pos="168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7.fntdata"/><Relationship Id="rId89" Type="http://schemas.openxmlformats.org/officeDocument/2006/relationships/font" Target="fonts/font12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2.fntdata"/><Relationship Id="rId5" Type="http://schemas.openxmlformats.org/officeDocument/2006/relationships/slide" Target="slides/slide4.xml"/><Relationship Id="rId90" Type="http://schemas.openxmlformats.org/officeDocument/2006/relationships/font" Target="fonts/font13.fntdata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3.fntdata"/><Relationship Id="rId85" Type="http://schemas.openxmlformats.org/officeDocument/2006/relationships/font" Target="fonts/font8.fntdata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6.fntdata"/><Relationship Id="rId88" Type="http://schemas.openxmlformats.org/officeDocument/2006/relationships/font" Target="fonts/font11.fntdata"/><Relationship Id="rId9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1.fntdata"/><Relationship Id="rId81" Type="http://schemas.openxmlformats.org/officeDocument/2006/relationships/font" Target="fonts/font4.fntdata"/><Relationship Id="rId86" Type="http://schemas.openxmlformats.org/officeDocument/2006/relationships/font" Target="fonts/font9.fntdata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0.fntdata"/><Relationship Id="rId61" Type="http://schemas.openxmlformats.org/officeDocument/2006/relationships/slide" Target="slides/slide60.xml"/><Relationship Id="rId82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5f8232c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5f8232c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5f8232cd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5f8232cd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5f8232cdb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5f8232cdb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sasakitetsuya/parkinson-s-classify-pycaret-with-pca-and-blen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ZIYU-DEEP/Awesome-Autoencoders-for-Representation-Learning" TargetMode="External"/><Relationship Id="rId5" Type="http://schemas.openxmlformats.org/officeDocument/2006/relationships/hyperlink" Target="https://medium.com/@syed_hasan/autoencoders-theory-pytorch-implementation-a2e72f6f7cb7" TargetMode="External"/><Relationship Id="rId4" Type="http://schemas.openxmlformats.org/officeDocument/2006/relationships/hyperlink" Target="https://habr.com/ru/companies/skillfactory/articles/671864/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/>
          <a:srcRect l="209" r="209"/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5" name="Google Shape;55;p13"/>
          <p:cNvSpPr txBox="1"/>
          <p:nvPr/>
        </p:nvSpPr>
        <p:spPr>
          <a:xfrm>
            <a:off x="568050" y="543475"/>
            <a:ext cx="40596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dirty="0">
                <a:solidFill>
                  <a:srgbClr val="FFFFFF"/>
                </a:solidFill>
                <a:latin typeface="+mn-lt"/>
                <a:ea typeface="Montserrat SemiBold"/>
                <a:cs typeface="+mn-lt"/>
                <a:sym typeface="Montserrat SemiBold"/>
              </a:rPr>
              <a:t>Курс «</a:t>
            </a:r>
            <a:r>
              <a:rPr lang="ru-RU" sz="1000" dirty="0">
                <a:solidFill>
                  <a:srgbClr val="FFFFFF"/>
                </a:solidFill>
                <a:latin typeface="+mn-lt"/>
                <a:ea typeface="Montserrat SemiBold"/>
                <a:cs typeface="+mn-lt"/>
                <a:sym typeface="Montserrat SemiBold"/>
              </a:rPr>
              <a:t>Data Science: машинное обучение и нейронные сети. Профессиональный уровень</a:t>
            </a:r>
            <a:r>
              <a:rPr lang="en-US" sz="1000" dirty="0">
                <a:solidFill>
                  <a:srgbClr val="FFFFFF"/>
                </a:solidFill>
                <a:latin typeface="+mn-lt"/>
                <a:ea typeface="Montserrat SemiBold"/>
                <a:cs typeface="+mn-lt"/>
                <a:sym typeface="Montserrat SemiBold"/>
              </a:rPr>
              <a:t>»</a:t>
            </a:r>
            <a:endParaRPr sz="1000" dirty="0">
              <a:solidFill>
                <a:srgbClr val="FFFFFF"/>
              </a:solidFill>
              <a:latin typeface="+mn-lt"/>
              <a:ea typeface="Montserrat SemiBold"/>
              <a:cs typeface="+mn-lt"/>
              <a:sym typeface="Montserrat SemiBo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68050" y="2082434"/>
            <a:ext cx="48408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+mn-lt"/>
                <a:ea typeface="Montserrat Medium"/>
                <a:cs typeface="+mn-lt"/>
                <a:sym typeface="Montserrat Medium"/>
              </a:rPr>
              <a:t>Занятие 3.</a:t>
            </a:r>
            <a:endParaRPr sz="1500" dirty="0">
              <a:solidFill>
                <a:srgbClr val="FFFFFF"/>
              </a:solidFill>
              <a:latin typeface="+mn-lt"/>
              <a:ea typeface="Montserrat Medium"/>
              <a:cs typeface="+mn-lt"/>
              <a:sym typeface="Montserrat Medium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68325" y="2386965"/>
            <a:ext cx="4003675" cy="979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buClr>
                <a:schemeClr val="dk1"/>
              </a:buClr>
              <a:buSzPts val="1900"/>
            </a:pPr>
            <a:r>
              <a:rPr lang="ru-RU" sz="1900" b="1" dirty="0">
                <a:solidFill>
                  <a:schemeClr val="lt1"/>
                </a:solidFill>
                <a:latin typeface="+mj-lt"/>
                <a:ea typeface="Montserrat ExtraBold"/>
                <a:cs typeface="+mj-lt"/>
                <a:sym typeface="Montserrat ExtraBold"/>
              </a:rPr>
              <a:t>Алгоритмы машинного обучения в отсутствии нормального распределения.</a:t>
            </a:r>
          </a:p>
        </p:txBody>
      </p:sp>
      <p:cxnSp>
        <p:nvCxnSpPr>
          <p:cNvPr id="58" name="Google Shape;58;p13"/>
          <p:cNvCxnSpPr/>
          <p:nvPr/>
        </p:nvCxnSpPr>
        <p:spPr>
          <a:xfrm>
            <a:off x="676944" y="4241150"/>
            <a:ext cx="2314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3"/>
          <p:cNvSpPr txBox="1"/>
          <p:nvPr/>
        </p:nvSpPr>
        <p:spPr>
          <a:xfrm>
            <a:off x="580818" y="3883997"/>
            <a:ext cx="16782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rgbClr val="FFFFFF"/>
                </a:solidFill>
                <a:latin typeface="+mn-lt"/>
                <a:ea typeface="Montserrat"/>
                <a:cs typeface="+mn-lt"/>
                <a:sym typeface="Montserrat"/>
              </a:rPr>
              <a:t>Преподаватель</a:t>
            </a:r>
            <a:endParaRPr sz="900" b="1">
              <a:solidFill>
                <a:srgbClr val="FFFFFF"/>
              </a:solidFill>
              <a:latin typeface="+mn-lt"/>
              <a:ea typeface="Montserrat"/>
              <a:cs typeface="+mn-lt"/>
              <a:sym typeface="Montserrat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80819" y="4225175"/>
            <a:ext cx="35826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FFFFFF"/>
                </a:solidFill>
                <a:latin typeface="+mn-lt"/>
                <a:ea typeface="Montserrat"/>
                <a:cs typeface="+mn-lt"/>
                <a:sym typeface="Montserrat"/>
              </a:rPr>
              <a:t>Татьяна Потолицына</a:t>
            </a:r>
            <a:endParaRPr sz="1100" b="1" dirty="0">
              <a:solidFill>
                <a:srgbClr val="FFFFFF"/>
              </a:solidFill>
              <a:latin typeface="+mn-lt"/>
              <a:ea typeface="Montserrat"/>
              <a:cs typeface="+mn-lt"/>
              <a:sym typeface="Montserrat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4"/>
          <a:srcRect t="268" b="268"/>
          <a:stretch>
            <a:fillRect/>
          </a:stretch>
        </p:blipFill>
        <p:spPr>
          <a:xfrm>
            <a:off x="6779600" y="2199728"/>
            <a:ext cx="1365550" cy="4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6551000" y="2617345"/>
            <a:ext cx="1858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13123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www.belhard.academy</a:t>
            </a:r>
            <a:endParaRPr sz="900">
              <a:solidFill>
                <a:srgbClr val="13123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8605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Исследовательский анализ данных (EDA)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latin typeface="+mn-lt"/>
                <a:cs typeface="+mn-lt"/>
                <a:sym typeface="+mn-ea"/>
              </a:rPr>
              <a:t>Основные аспекты EDA включают:</a:t>
            </a:r>
            <a:endParaRPr lang="ru-RU" sz="1300" b="1" dirty="0">
              <a:latin typeface="+mn-lt"/>
              <a:cs typeface="+mn-lt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sz="1300" b="1" dirty="0">
              <a:solidFill>
                <a:srgbClr val="3725E4"/>
              </a:solidFill>
              <a:latin typeface="+mn-lt"/>
              <a:ea typeface="Montserrat"/>
              <a:cs typeface="+mn-lt"/>
              <a:sym typeface="Montserrat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sz="1300" dirty="0">
                <a:latin typeface="+mn-lt"/>
                <a:cs typeface="+mn-lt"/>
              </a:rPr>
              <a:t>Проверка предположений: подтверждение или опровержение гипотез о данных, например, о нормальности распределения, линейности отношений между переменными и т.д.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latin typeface="+mn-lt"/>
                <a:cs typeface="+mn-lt"/>
              </a:rPr>
              <a:t>Тест Шапиро-Уилка </a:t>
            </a:r>
            <a:r>
              <a:rPr lang="ru-RU" sz="1300" dirty="0">
                <a:latin typeface="+mn-lt"/>
                <a:cs typeface="+mn-lt"/>
              </a:rPr>
              <a:t>— это статистический тест, используемый для проверки гипотезы о том, что выборка данных имеет нормальное распределение. В контексте анализа данных и статистики, проверка на нормальность распределения часто является важным шагом, поскольку многие статистические методы предполагают нормальность данных.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8605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Исследовательский анализ данных (EDA)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latin typeface="+mn-lt"/>
                <a:cs typeface="+mn-lt"/>
              </a:rPr>
              <a:t>Нулевая гипотеза (H0):</a:t>
            </a:r>
            <a:r>
              <a:rPr lang="ru-RU" sz="1300" dirty="0">
                <a:latin typeface="+mn-lt"/>
                <a:cs typeface="+mn-lt"/>
              </a:rPr>
              <a:t> Выборка данных имеет нормальное распределение.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latin typeface="+mn-lt"/>
                <a:cs typeface="+mn-lt"/>
              </a:rPr>
              <a:t>Альтернативная гипотеза (H1): </a:t>
            </a:r>
            <a:r>
              <a:rPr lang="ru-RU" sz="1300" dirty="0">
                <a:latin typeface="+mn-lt"/>
                <a:cs typeface="+mn-lt"/>
              </a:rPr>
              <a:t>Данные не имеют нормального распределения.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dirty="0">
                <a:latin typeface="+mn-lt"/>
                <a:cs typeface="+mn-lt"/>
              </a:rPr>
              <a:t>Тест Шапиро-Уилка особенно хорошо подходит для небольших выборок данных (обычно менее 2000 наблюдений), хотя он также может быть использован и для более крупных выборок.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dirty="0">
                <a:latin typeface="+mn-lt"/>
                <a:cs typeface="+mn-lt"/>
              </a:rPr>
              <a:t>Результаты теста обычно представляются в виде значения p (p-value). Если значение p </a:t>
            </a:r>
            <a:r>
              <a:rPr lang="ru-RU" sz="1300" b="1" dirty="0">
                <a:latin typeface="+mn-lt"/>
                <a:cs typeface="+mn-lt"/>
              </a:rPr>
              <a:t>меньше</a:t>
            </a:r>
            <a:r>
              <a:rPr lang="ru-RU" sz="1300" dirty="0">
                <a:latin typeface="+mn-lt"/>
                <a:cs typeface="+mn-lt"/>
              </a:rPr>
              <a:t> выбранного уровня значимости (например, 0.05), то </a:t>
            </a:r>
            <a:r>
              <a:rPr lang="ru-RU" sz="1300" b="1" dirty="0">
                <a:latin typeface="+mn-lt"/>
                <a:cs typeface="+mn-lt"/>
              </a:rPr>
              <a:t>нулевая гипотеза о нормальности распределения отвергается. </a:t>
            </a:r>
            <a:r>
              <a:rPr lang="ru-RU" sz="1300" dirty="0">
                <a:latin typeface="+mn-lt"/>
                <a:cs typeface="+mn-lt"/>
              </a:rPr>
              <a:t>Это означает, что есть достаточно оснований полагать, что данные не распределены нормально. Если </a:t>
            </a:r>
            <a:r>
              <a:rPr lang="ru-RU" sz="1300" b="1" dirty="0">
                <a:latin typeface="+mn-lt"/>
                <a:cs typeface="+mn-lt"/>
              </a:rPr>
              <a:t>значение p выше уровня значимости, то нет достаточных оснований отвергать нулевую гипотезу</a:t>
            </a:r>
            <a:r>
              <a:rPr lang="ru-RU" sz="1300" dirty="0">
                <a:latin typeface="+mn-lt"/>
                <a:cs typeface="+mn-lt"/>
              </a:rPr>
              <a:t>, и можно предположить, что данные имеют нормальное распределение.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8605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Исследовательский анализ данных (EDA)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latin typeface="+mn-lt"/>
                <a:cs typeface="+mn-lt"/>
                <a:sym typeface="+mn-ea"/>
              </a:rPr>
              <a:t>Основные аспекты EDA включают:</a:t>
            </a:r>
            <a:endParaRPr lang="ru-RU" sz="1300" b="1" dirty="0">
              <a:latin typeface="+mn-lt"/>
              <a:cs typeface="+mn-lt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sz="1300" b="1" dirty="0">
              <a:solidFill>
                <a:srgbClr val="3725E4"/>
              </a:solidFill>
              <a:latin typeface="+mn-lt"/>
              <a:ea typeface="Montserrat"/>
              <a:cs typeface="+mn-lt"/>
              <a:sym typeface="Montserrat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sz="1300" dirty="0">
                <a:latin typeface="+mn-lt"/>
                <a:cs typeface="+mn-lt"/>
              </a:rPr>
              <a:t>Обработка пропущенных значений: Выявление и решение проблем с пропущенными данными, которые могут повлиять на анализ.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dirty="0">
                <a:latin typeface="+mn-lt"/>
                <a:cs typeface="+mn-lt"/>
              </a:rPr>
              <a:t>Для решения этой проблемы можно использовать различные подходы: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latin typeface="+mn-lt"/>
                <a:cs typeface="+mn-lt"/>
              </a:rPr>
              <a:t>Идентификация пропущенных данных:</a:t>
            </a:r>
            <a:r>
              <a:rPr lang="ru-RU" sz="1300" dirty="0">
                <a:latin typeface="+mn-lt"/>
                <a:cs typeface="+mn-lt"/>
              </a:rPr>
              <a:t> isnull() или isna() в библиотеке pandas используетс для определения пропущенных значений в DataFrame. Это позволит оценить масштаб проблемы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latin typeface="+mn-lt"/>
                <a:cs typeface="+mn-lt"/>
              </a:rPr>
              <a:t>Удаление пропущенных значений:</a:t>
            </a:r>
            <a:r>
              <a:rPr lang="ru-RU" sz="1300" dirty="0">
                <a:latin typeface="+mn-lt"/>
                <a:cs typeface="+mn-lt"/>
              </a:rPr>
              <a:t> метод dropna() в pandas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latin typeface="+mn-lt"/>
                <a:cs typeface="+mn-lt"/>
              </a:rPr>
              <a:t>Заполнение пропущенных значений: </a:t>
            </a:r>
            <a:r>
              <a:rPr lang="ru-RU" sz="1300" dirty="0">
                <a:latin typeface="+mn-lt"/>
                <a:cs typeface="+mn-lt"/>
              </a:rPr>
              <a:t>метод fillna() в pandas, чтобы заменить пропущенные значения на определенные значения (например, среднее, медиану или моду)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8605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Практика.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sz="1300" dirty="0">
              <a:latin typeface="+mn-lt"/>
              <a:cs typeface="+mn-lt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sz="1300" dirty="0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8605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Алгоритмы 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мо</a:t>
            </a: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 в отсутствии нормально </a:t>
            </a:r>
            <a:r>
              <a:rPr sz="2000" dirty="0" err="1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распределения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dirty="0">
                <a:latin typeface="+mn-lt"/>
                <a:cs typeface="+mn-lt"/>
                <a:sym typeface="+mn-ea"/>
              </a:rPr>
              <a:t>Когда данные не имеют нормального распределения, предпочтение следует отдавать алгоритмам машинного обучения, которые не делают строгих предположений о распределении данных. </a:t>
            </a: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sz="1300" dirty="0">
              <a:latin typeface="+mn-lt"/>
              <a:cs typeface="+mn-lt"/>
              <a:sym typeface="+mn-ea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sz="1300" dirty="0">
                <a:latin typeface="+mn-lt"/>
                <a:cs typeface="+mn-lt"/>
                <a:sym typeface="+mn-ea"/>
              </a:rPr>
              <a:t>Деревья решений и ансамблевые методы</a:t>
            </a:r>
            <a:r>
              <a:rPr lang="en-AU" sz="1300" dirty="0">
                <a:latin typeface="+mn-lt"/>
                <a:cs typeface="+mn-lt"/>
                <a:sym typeface="+mn-ea"/>
              </a:rPr>
              <a:t>;</a:t>
            </a:r>
            <a:endParaRPr lang="ru-RU" sz="1300" dirty="0">
              <a:latin typeface="+mn-lt"/>
              <a:cs typeface="+mn-lt"/>
              <a:sym typeface="+mn-ea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sz="1300" dirty="0">
                <a:latin typeface="+mn-lt"/>
                <a:cs typeface="+mn-lt"/>
                <a:sym typeface="+mn-ea"/>
              </a:rPr>
              <a:t>Методы на основе расстояний</a:t>
            </a:r>
            <a:r>
              <a:rPr lang="en-AU" sz="1300" dirty="0">
                <a:latin typeface="+mn-lt"/>
                <a:cs typeface="+mn-lt"/>
                <a:sym typeface="+mn-ea"/>
              </a:rPr>
              <a:t>;</a:t>
            </a:r>
            <a:endParaRPr lang="ru-RU" sz="1300" dirty="0">
              <a:latin typeface="+mn-lt"/>
              <a:cs typeface="+mn-lt"/>
              <a:sym typeface="+mn-ea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sz="1300" dirty="0">
                <a:latin typeface="+mn-lt"/>
                <a:cs typeface="+mn-lt"/>
                <a:sym typeface="+mn-ea"/>
              </a:rPr>
              <a:t>Непараметрические методы</a:t>
            </a:r>
            <a:r>
              <a:rPr lang="en-AU" sz="1300" dirty="0">
                <a:latin typeface="+mn-lt"/>
                <a:cs typeface="+mn-lt"/>
                <a:sym typeface="+mn-ea"/>
              </a:rPr>
              <a:t>;</a:t>
            </a:r>
            <a:endParaRPr lang="ru-RU" sz="1300" dirty="0">
              <a:latin typeface="+mn-lt"/>
              <a:cs typeface="+mn-lt"/>
              <a:sym typeface="+mn-ea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sz="1300" dirty="0">
                <a:latin typeface="+mn-lt"/>
                <a:cs typeface="+mn-lt"/>
              </a:rPr>
              <a:t>Нейронные сети</a:t>
            </a:r>
            <a:r>
              <a:rPr lang="en-AU" sz="1300" dirty="0">
                <a:latin typeface="+mn-lt"/>
                <a:cs typeface="+mn-lt"/>
              </a:rPr>
              <a:t>;</a:t>
            </a:r>
            <a:endParaRPr lang="ru-RU" sz="1300" dirty="0">
              <a:latin typeface="+mn-lt"/>
              <a:cs typeface="+mn-lt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sz="1300" dirty="0">
                <a:latin typeface="+mn-lt"/>
                <a:cs typeface="+mn-lt"/>
              </a:rPr>
              <a:t>Метод опорных векторов</a:t>
            </a:r>
            <a:r>
              <a:rPr lang="en-AU" sz="1300" dirty="0">
                <a:latin typeface="+mn-lt"/>
                <a:cs typeface="+mn-lt"/>
              </a:rPr>
              <a:t>;</a:t>
            </a:r>
            <a:endParaRPr lang="ru-RU" sz="1300" dirty="0">
              <a:latin typeface="+mn-lt"/>
              <a:cs typeface="+mn-lt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sz="1300" dirty="0">
                <a:latin typeface="+mn-lt"/>
                <a:cs typeface="+mn-lt"/>
              </a:rPr>
              <a:t>Логистическая регрессия</a:t>
            </a:r>
            <a:r>
              <a:rPr lang="en-AU" sz="1300" dirty="0">
                <a:latin typeface="+mn-lt"/>
                <a:cs typeface="+mn-lt"/>
              </a:rPr>
              <a:t>.</a:t>
            </a:r>
            <a:endParaRPr lang="ru-RU" sz="1300" dirty="0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8605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Деревья решений и ансамблевые методы.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Деревья решений — это популярный метод в машинном обучении, используемый как для классификации, так и для регрессии. Они представляют собой модели, которые делают прогнозы, следуя ряду простых правил вывода, основанных на характеристиках данных.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sz="1300" dirty="0">
              <a:latin typeface="+mn-lt"/>
              <a:cs typeface="+mn-lt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latin typeface="+mn-lt"/>
                <a:cs typeface="+mn-lt"/>
              </a:rPr>
              <a:t>Преимущества: </a:t>
            </a:r>
            <a:r>
              <a:rPr lang="ru-RU" sz="1300" dirty="0">
                <a:latin typeface="+mn-lt"/>
                <a:cs typeface="+mn-lt"/>
              </a:rPr>
              <a:t>Интуитивно понятны и легко визуализируются. Не требуют масштабирования данных. Могут обрабатывать как числовые, так и категориальные данные.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sz="1300" dirty="0">
              <a:latin typeface="+mn-lt"/>
              <a:cs typeface="+mn-lt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latin typeface="+mn-lt"/>
                <a:cs typeface="+mn-lt"/>
              </a:rPr>
              <a:t>Недостатки:</a:t>
            </a:r>
            <a:r>
              <a:rPr lang="ru-RU" sz="1300" dirty="0">
                <a:latin typeface="+mn-lt"/>
                <a:cs typeface="+mn-lt"/>
              </a:rPr>
              <a:t> Склонны к переобучению, особенно в сложных деревьях. Могут быть неустойчивыми к небольшим изменениям в данных.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8605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Деревья решений и </a:t>
            </a:r>
            <a:r>
              <a:rPr lang="ru-RU" sz="20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ансамблевые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 методы.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sz="1300" dirty="0">
              <a:latin typeface="+mn-lt"/>
              <a:cs typeface="+mn-lt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latin typeface="+mn-lt"/>
                <a:cs typeface="+mn-lt"/>
                <a:sym typeface="+mn-ea"/>
              </a:rPr>
              <a:t>Основы: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sz="1300" dirty="0">
              <a:latin typeface="+mn-lt"/>
              <a:cs typeface="+mn-lt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sz="1300" b="1" dirty="0">
                <a:latin typeface="+mn-lt"/>
                <a:cs typeface="+mn-lt"/>
                <a:sym typeface="+mn-ea"/>
              </a:rPr>
              <a:t>Структура: </a:t>
            </a:r>
            <a:r>
              <a:rPr lang="ru-RU" sz="1300" dirty="0">
                <a:latin typeface="+mn-lt"/>
                <a:cs typeface="+mn-lt"/>
                <a:sym typeface="+mn-ea"/>
              </a:rPr>
              <a:t>Дерево решений состоит из узлов, ветвей и листьев. Каждый узел представляет собой точку принятия решения, где делается выбор на основе определенного атрибута данных.</a:t>
            </a:r>
            <a:endParaRPr lang="ru-RU" sz="1300" dirty="0">
              <a:latin typeface="+mn-lt"/>
              <a:cs typeface="+mn-lt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sz="1300" b="1" dirty="0">
                <a:latin typeface="+mn-lt"/>
                <a:cs typeface="+mn-lt"/>
                <a:sym typeface="+mn-ea"/>
              </a:rPr>
              <a:t>Корневой узел: </a:t>
            </a:r>
            <a:r>
              <a:rPr lang="ru-RU" sz="1300" dirty="0">
                <a:latin typeface="+mn-lt"/>
                <a:cs typeface="+mn-lt"/>
                <a:sym typeface="+mn-ea"/>
              </a:rPr>
              <a:t>Начальная точка дерева, где происходит первое разделение.</a:t>
            </a:r>
            <a:endParaRPr lang="ru-RU" sz="1300" dirty="0">
              <a:latin typeface="+mn-lt"/>
              <a:cs typeface="+mn-lt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sz="1300" b="1" dirty="0">
                <a:latin typeface="+mn-lt"/>
                <a:cs typeface="+mn-lt"/>
                <a:sym typeface="+mn-ea"/>
              </a:rPr>
              <a:t>Решающие узлы:</a:t>
            </a:r>
            <a:r>
              <a:rPr lang="ru-RU" sz="1300" dirty="0">
                <a:latin typeface="+mn-lt"/>
                <a:cs typeface="+mn-lt"/>
                <a:sym typeface="+mn-ea"/>
              </a:rPr>
              <a:t> Узлы, где происходит разделение данных на подгруппы на основе определенных условий.</a:t>
            </a:r>
            <a:endParaRPr lang="ru-RU" sz="1300" dirty="0">
              <a:latin typeface="+mn-lt"/>
              <a:cs typeface="+mn-lt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sz="1300" b="1" dirty="0">
                <a:latin typeface="+mn-lt"/>
                <a:cs typeface="+mn-lt"/>
                <a:sym typeface="+mn-ea"/>
              </a:rPr>
              <a:t>Листовые узлы: </a:t>
            </a:r>
            <a:r>
              <a:rPr lang="ru-RU" sz="1300" dirty="0">
                <a:latin typeface="+mn-lt"/>
                <a:cs typeface="+mn-lt"/>
                <a:sym typeface="+mn-ea"/>
              </a:rPr>
              <a:t>Конечные узлы дерева, которые представляют решение или результат (например, класс для классификации или значение для регрессии).</a:t>
            </a:r>
            <a:endParaRPr lang="ru-RU" altLang="en-US" sz="1300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8605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Деревья решений и </a:t>
            </a:r>
            <a:r>
              <a:rPr lang="ru-RU" sz="20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ансамблевые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 методы.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sz="1300" dirty="0">
              <a:latin typeface="+mn-lt"/>
              <a:cs typeface="+mn-lt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latin typeface="+mn-lt"/>
                <a:cs typeface="+mn-lt"/>
                <a:sym typeface="+mn-ea"/>
              </a:rPr>
              <a:t>Процесс работы: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sz="1300" dirty="0">
              <a:latin typeface="+mn-lt"/>
              <a:cs typeface="+mn-lt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sz="1300" b="1" dirty="0">
                <a:latin typeface="+mn-lt"/>
                <a:cs typeface="+mn-lt"/>
                <a:sym typeface="+mn-ea"/>
              </a:rPr>
              <a:t>Выбор атрибута: </a:t>
            </a:r>
            <a:r>
              <a:rPr lang="ru-RU" sz="1300" dirty="0">
                <a:latin typeface="+mn-lt"/>
                <a:cs typeface="+mn-lt"/>
                <a:sym typeface="+mn-ea"/>
              </a:rPr>
              <a:t>На каждом шаге дерево решений выбирает один атрибут для разделения данных, основываясь на мерах, таких как энтропия, индекс Джини или снижение дисперсии.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sz="1300" b="1" dirty="0">
                <a:latin typeface="+mn-lt"/>
                <a:cs typeface="+mn-lt"/>
                <a:sym typeface="+mn-ea"/>
              </a:rPr>
              <a:t>Рекурсивное разделение: </a:t>
            </a:r>
            <a:r>
              <a:rPr lang="ru-RU" sz="1300" dirty="0">
                <a:latin typeface="+mn-lt"/>
                <a:cs typeface="+mn-lt"/>
                <a:sym typeface="+mn-ea"/>
              </a:rPr>
              <a:t>После каждого разделения, подмножество данных проходит через новые решающие узлы до тех пор, пока не будет достигнут критерий остановки.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sz="1300" b="1" dirty="0">
                <a:latin typeface="+mn-lt"/>
                <a:cs typeface="+mn-lt"/>
                <a:sym typeface="+mn-ea"/>
              </a:rPr>
              <a:t>Построение дерева: </a:t>
            </a:r>
            <a:r>
              <a:rPr lang="ru-RU" sz="1300" dirty="0">
                <a:latin typeface="+mn-lt"/>
                <a:cs typeface="+mn-lt"/>
                <a:sym typeface="+mn-ea"/>
              </a:rPr>
              <a:t>Процесс продолжается до тех пор, пока все данные не будут классифицированы или до достижения предопределенного условия остановки (например, максимальной глубины дерева).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8605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Деревья решений и </a:t>
            </a:r>
            <a:r>
              <a:rPr lang="ru-RU" sz="20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ансамблевые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 методы.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Ансамблевые методы в машинном обучении включают в себя стратегии, при которых конструктивно комбинируются несколько алгоритмов для улучшения точности и устойчивости моделей. Деревья решений часто используются как основа для ансамблевых методов.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8605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Деревья решений и </a:t>
            </a:r>
            <a:r>
              <a:rPr lang="ru-RU" sz="20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ансамблевые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 методы.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Основные типы ансамблевых методов: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Bagging (Bootstrap Aggregating)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:</a:t>
            </a:r>
            <a:r>
              <a:rPr lang="en-US" altLang="ru-RU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en-US" altLang="ru-RU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Пример: Случайный лес (Random Forest).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 Создает несколько подмножеств данных с помощью бутстрэппинга (выборка с возвращением), обучает отдельное дерево решений на каждом подмножестве, а затем агрегирует их прогнозы. За счет этого уменьшается вариативность и переобучение. Для классификации использует голосование, для регрессии </a:t>
            </a:r>
            <a:r>
              <a:rPr lang="en-A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-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 усреднение результатов.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Boosting: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Примеры: AdaBoost, Gradient Boosting, XGBoost.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Построение последовательности моделей, где каждая следующая модель стремится исправить ошибки предыдущих. В результате получается сильная предсказательная модель.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673925" y="269075"/>
            <a:ext cx="70764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ExtraBold"/>
                <a:cs typeface="+mn-lt"/>
                <a:sym typeface="Montserrat ExtraBold"/>
              </a:rPr>
              <a:t>П</a:t>
            </a:r>
            <a:r>
              <a:rPr lang="en-US" sz="2000" dirty="0">
                <a:solidFill>
                  <a:srgbClr val="3725E4"/>
                </a:solidFill>
                <a:latin typeface="+mn-lt"/>
                <a:ea typeface="Montserrat ExtraBold"/>
                <a:cs typeface="+mn-lt"/>
                <a:sym typeface="Montserrat ExtraBold"/>
              </a:rPr>
              <a:t>лан лекции</a:t>
            </a:r>
            <a:endParaRPr sz="1800" dirty="0">
              <a:solidFill>
                <a:srgbClr val="131235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sz="13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ДЗ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sz="13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Исследовательский анализ данных (EDA).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sz="13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Алгоритмы машинного обучения в отсутствии нормального распределения.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sz="13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Деревья решений и ансамблевые методы.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sz="13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Методы на основе расстояний.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sz="13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Методы понижения размерности.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sz="13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Ассоциативные правила.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sz="13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Обучение представлений.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sz="13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Автоэнкодеры.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sz="13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Вариационные автоэнкодеры.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sz="13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Сверточные автоэнкодеры.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sz="13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Дешумящие автоэнкодеры.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8605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Деревья решений и </a:t>
            </a:r>
            <a:r>
              <a:rPr lang="ru-RU" sz="20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ансамблевые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 методы.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Основные типы ансамблевых методов: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sz="1300" b="1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Stacking</a:t>
            </a:r>
            <a:r>
              <a:rPr lang="en-US" sz="1300" b="1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: </a:t>
            </a:r>
            <a:r>
              <a:rPr 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Состоит из сочетания различных моделей и использования еще одной модели для объединения их предсказаний. Основная идея в том, чтобы использовать разнообразие в предсказаниях отдельных моделей и улучшить общую производительность.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8605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Деревья решений и </a:t>
            </a:r>
            <a:r>
              <a:rPr lang="ru-RU" sz="20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ансамблевые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 методы.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Примеры деревьев решений и ансамблевых методов: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sz="1300" dirty="0">
                <a:sym typeface="+mn-ea"/>
              </a:rPr>
              <a:t>Extra Trees</a:t>
            </a:r>
            <a:r>
              <a:rPr lang="ru-RU" sz="1300" dirty="0">
                <a:sym typeface="+mn-ea"/>
              </a:rPr>
              <a:t>;</a:t>
            </a:r>
            <a:endParaRPr sz="1300" dirty="0">
              <a:sym typeface="+mn-ea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 err="1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Decision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dirty="0" err="1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Trees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;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 err="1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Random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dirty="0" err="1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Forest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;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 err="1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CatBoost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;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 err="1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AdaBoost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;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 err="1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Gradient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dirty="0" err="1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Boosting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;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 err="1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XGBoost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;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 err="1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LightGBM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8605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Деревья решений и </a:t>
            </a:r>
            <a:r>
              <a:rPr lang="ru-RU" sz="20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ансамблевые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 методы.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Extra Trees (Extremely Randomized </a:t>
            </a:r>
            <a:r>
              <a:rPr lang="ru-RU" altLang="en-US" sz="1300" b="1" dirty="0" err="1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Trees</a:t>
            </a:r>
            <a:r>
              <a:rPr lang="ru-RU" altLang="en-US" sz="1300" b="1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Случайность выбора: в отличие от обычных Деревьев Решений, при каждом разделении Extra Trees выбирают случайные пороги для каждого кандидата в признаки, что делает деревья более случайными.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Уменьшение переобучения: благодаря этой случайности, модель менее склонна к переобучению.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Быстрое обучение: обычно быстрее, чем Random Forest, поскольку выбор порога для разделения менее вычислительно затратен.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8605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Деревья решений и </a:t>
            </a:r>
            <a:r>
              <a:rPr lang="ru-RU" sz="20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ансамблевые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 методы.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 err="1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Decision</a:t>
            </a:r>
            <a:r>
              <a:rPr lang="ru-RU" altLang="en-US" sz="1300" b="1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 Trees (Деревья Решений)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Основа многих моделей: многие ансамблевые методы основаны на Деревьях Решений.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Интерпретируемость: легко интерпретируемы и могут быть визуализированы.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Склонность к переобучению: без должного ограничения глубины или обрезки, деревья могут легко переобучаться.</a:t>
            </a:r>
          </a:p>
        </p:txBody>
      </p:sp>
    </p:spTree>
    <p:extLst>
      <p:ext uri="{BB962C8B-B14F-4D97-AF65-F5344CB8AC3E}">
        <p14:creationId xmlns:p14="http://schemas.microsoft.com/office/powerpoint/2010/main" val="261342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8605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Деревья решений и </a:t>
            </a:r>
            <a:r>
              <a:rPr lang="ru-RU" sz="20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ансамблевые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 методы.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Random Forest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Ансамблевый метод: строит множество деревьев и использует среднее (регрессия) или голосование (классификация) для прогнозирования.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Уменьшение переобучения: более устойчив к переобучению, чем одиночные деревья.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Эффективность: хорошо работает с большими наборами данных и обладает высокой точностью.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Gradient Boosting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Последовательное обучение: строит деревья последовательно, где каждое следующее дерево исправляет ошибки предыдущих.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Мощный и гибкий: может быть очень эффективным, но требует тщательной настройки и подвержен переобучению при неправильной конфигурации.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8605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Деревья решений и </a:t>
            </a:r>
            <a:r>
              <a:rPr lang="ru-RU" sz="20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ансамблевые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 методы.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XGBoost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Оптимизация Gradient Boosting: предлагает улучшенную скорость и производительность.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Регуляризация: включает регуляризацию для уменьшения переобучения.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Масштабируемость и поддержка: эффективно работает на больших наборах данных и поддерживает различные функции и настройки.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LightGBM</a:t>
            </a:r>
            <a:endParaRPr lang="ru-RU" altLang="en-US" sz="1300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Оптимизация для больших данных: эффективен на больших объемах данных и быстрее, чем традиционный Gradient Boosting.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Использует меньше памяти, что делает его подходящим для больших наборов данных.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Эффективная обработка категориальных данных без предварительной обработки.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8605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Деревья решений и </a:t>
            </a:r>
            <a:r>
              <a:rPr lang="ru-RU" sz="2000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ансамблевые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 методы.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CatBoost</a:t>
            </a:r>
            <a:endParaRPr lang="ru-RU" altLang="en-US" sz="1300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Специализирован для категориальных данных: оптимизирован для работы с категориальными данными напрямую.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Уменьшение переобучения: предотвращает переобучение и обеспечивает высокую производительность без обширной настройки гиперпараметров.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Универсальность: эффективен как для небольших, так и для больших наборов данных.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AdaBoost (Adaptive Boosting)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Адаптация к ошибкам: увеличивает веса неверно классифицированных примеров, чтобы следующее дерево в ансамбле могло сфокусироваться на них.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Последовательное обучение: каждое дерево в ансамбле строится последовательно.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8605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Практика.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8605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Методы на основе </a:t>
            </a:r>
            <a:r>
              <a:rPr sz="2000" dirty="0" err="1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расстояний</a:t>
            </a: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Методы на основе расстояний в машинном обучении относятся к категории алгоритмов, которые выполняют классификацию или кластеризацию на основе расстояния между точками данных. Основная идея этих методов заключается в измерении сходства или различия между отдельными точками данных. Рассмотрим некоторые методы на основе расстояний.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8605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Методы на основе расстояний.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Особенности методов на основе расстояний: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Выбор метрики расстояния: важной частью этих методов является выбор подходящей метрики расстояния (например, Евклидово, Манхэттенское и др.).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Чувствительность к масштабированию: методы на основе расстояний чувствительны к масштабу признаков, поэтому часто требуется предварительное масштабирование данных.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Параметры: выбор параметров, таких как количество соседей в </a:t>
            </a:r>
            <a:r>
              <a:rPr lang="ru-RU" altLang="en-US" sz="1300" dirty="0" err="1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kNN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 или пороговое значение плотности в DBSCAN, имеет ключевое значение для качества моделирования.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Эти методы широко используются во многих областях машинного обучения благодаря своей интуитивной понятности и гибкости в применении к различным типам данных.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9240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ДЗ.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latin typeface="Arial (Body)" charset="0"/>
              <a:ea typeface="Montserrat Medium"/>
              <a:cs typeface="Arial (Body)" charset="0"/>
              <a:sym typeface="Montserrat Medium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8605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Методы на основе расстояний.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k-ближайших соседей (</a:t>
            </a:r>
            <a:r>
              <a:rPr lang="ru-RU" altLang="en-US" sz="1300" b="1" dirty="0" err="1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kNN</a:t>
            </a:r>
            <a:r>
              <a:rPr lang="ru-RU" altLang="en-US" sz="1300" b="1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)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Описание: </a:t>
            </a:r>
            <a:r>
              <a:rPr lang="ru-RU" altLang="en-US" sz="1300" dirty="0" err="1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kNN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 — один из самых известных алгоритмов, основанных на расстоянии. Он классифицирует объект на основе голосования его k ближайших соседей. Класс объекта определяется классами, которые наиболее часто встречаются среди его k ближайших соседей.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Применение: </a:t>
            </a:r>
            <a:r>
              <a:rPr lang="ru-RU" altLang="en-US" sz="1300" dirty="0" err="1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kNN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 используется как для классификации, так и для регрессии и известен своей простотой и эффективностью для небольших наборов данных. Используетс для решения задач класстеризации, которые относяться к методом обучения без учителя.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8605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Методы на основе расстояний.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Иерархическая кластеризация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Описание: этот метод создает кластеры путем объединения или разделения их в зависимости от расстояния между данными. Иерархические кластеры можно визуализировать в виде дендрограммы, что помогает в анализе структуры данных.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Применение: часто используется для анализа генетических, социально-экономических данных и данных о потребительском поведении.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8605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Методы на основе расстояний.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DBSCAN (Density-Based Spatial Clustering of Applications with Noise)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Описание: DBSCAN — алгоритм кластеризации, который группирует точки, которые плотно расположены вместе, выделяя области с высокой плотностью данных и отделяя их от областей с низкой плотностью (шум).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Применение: эффективен для выявления аномалий и обнаружения кластеров произвольной формы.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8605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Практика.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8605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Методы понижения размерности.</a:t>
            </a: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Методы понижения размерности в машинном обучении и статистике представляют собой процессы уменьшения количества случайных переменных, которые рассматриваются, путем получения набора основных переменных.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Цель этих методов — упростить модели, сохраняя при этом как можно больше важной информации. Понижение размерности часто используется для анализа и визуализации данных, а также для улучшения эффективности алгоритмов машинного обучения.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8605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Методы понижения размерности.</a:t>
            </a: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Важность понижения размерности: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Уменьшение вычислительной сложности. Сокращение числа признаков может существенно уменьшить время обучения моделей.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Уменьшение "проклятия размерности". В высокоразмерных пространствах многие алгоритмы машинного обучения страдают от недостатка данных, ведь объем данных должен экспоненциально расти с увеличением числа измерений для поддержания одинаковой плотности.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Улучшение интерпретируемости моделей. Меньшее количество признаков часто облегчает понимание моделей.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8605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Методы понижения размерности.</a:t>
            </a: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Применение снижения размерности: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Визуализация данных. Для облегчения понимания и интерпретации высокоразмерных данных.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Предобработка данных.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Уменьшение размерности может улучшить производительность некоторых алгоритмов путем устранения шума и упрощения структуры данных.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Сжатие данных. Снижение размерности помогает уменьшить объем хранимых или передаваемых данных.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Устранение мультиколлинеарности.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В статистике и машинном обучении мультиколлинеарность (коррелияция между факторами) может создавать проблемы в моделях, и снижение размерности помогает уменьшить эти проблемы.</a:t>
            </a:r>
            <a:endParaRPr lang="ru-RU" altLang="en-US" sz="1300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8605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Линейные методы понижения размерности.</a:t>
            </a: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Линейные методы понижения размерности: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Главные компоненты (PCA - Principal Component Analysis)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. </a:t>
            </a:r>
            <a:r>
              <a:rPr lang="en-US" altLang="ru-RU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PCA ищет ортогональные оси в исходном пространстве признаков, которые максимизируют дисперсию данных. Эти оси называются главными компонентами. PCA часто используется для визуализации данных, сжатия и предобработки перед применением других алгоритмов машинного обучения.</a:t>
            </a: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en-US" altLang="ru-RU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Линейный дискриминантный анализ (LDA). </a:t>
            </a:r>
            <a:r>
              <a:rPr lang="en-US" altLang="ru-RU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LDA направлен на максимизацию различия между классами и минимизацию различия внутри классов. Хотя это метод обучения с учителем, он также используется для снижения размерности в классификационных </a:t>
            </a:r>
            <a:r>
              <a:rPr lang="en-US" altLang="ru-RU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задачах</a:t>
            </a:r>
            <a:r>
              <a:rPr lang="en-US" altLang="ru-RU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.</a:t>
            </a:r>
            <a:endParaRPr lang="ru-RU" altLang="en-US" sz="1300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8605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Не линейные методы понижения размерности.</a:t>
            </a: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НЕ линейные методы понижения размерности: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t-SNE (t-distributed Stochastic Neighbor Embedding).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t-SNE эффективно визуализирует высокоразмерные данные путем снижения их до двух или трех измерений. Он хорошо работает на данных, где локальные структуры важнее глобальных.</a:t>
            </a:r>
            <a:endParaRPr lang="en-US" altLang="ru-RU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UMAP (Uniform Manifold Approximation and Projection).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UMAP – это новейший алгоритм для визуализации данных. Он похож на t-SNE, но более быстрый и лучше сохраняет глобальную структуру данных.</a:t>
            </a:r>
            <a:endParaRPr lang="ru-RU" altLang="en-US" sz="1300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8605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Практика.</a:t>
            </a: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8605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Исследовательский анализ данных (EDA)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dirty="0">
                <a:latin typeface="+mn-lt"/>
                <a:cs typeface="+mn-lt"/>
                <a:sym typeface="+mn-ea"/>
              </a:rPr>
              <a:t>Исследовательский анализ данных (Exploratory Data Analysis, EDA) — это подход к анализу данных, который сосредотачивается на открытии и визуализации шаблонов, аномалий, проверке гипотез и проверке предположений с помощью статистических графиков и других методов визуализации данных. </a:t>
            </a: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dirty="0">
                <a:latin typeface="+mn-lt"/>
                <a:cs typeface="+mn-lt"/>
                <a:sym typeface="+mn-ea"/>
              </a:rPr>
              <a:t>EDA обычно является первым шагом в процессе анализа данных после предварительной обработки данных. Он помогает получить интуитивное понимание набора данных и лежащих в его основе закономерностей, прежде чем перейти к более формальным статистическим или машинному обучению.</a:t>
            </a: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dirty="0">
                <a:latin typeface="+mn-lt"/>
                <a:cs typeface="+mn-lt"/>
              </a:rPr>
              <a:t>EDA не имеет строгих правил и часто зависит от характеристик конкретного набора данных и целей исследования. Это гибкий процесс, направленный на максимальное понимание данных, прежде чем применять более формальные и сложные методы анализа.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j-lt"/>
                <a:ea typeface="Montserrat"/>
                <a:cs typeface="+mj-lt"/>
                <a:sym typeface="Montserrat"/>
              </a:rPr>
              <a:t>Ассоциативные правила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 ExtraBold"/>
                <a:cs typeface="+mn-lt"/>
                <a:sym typeface="Montserrat ExtraBold"/>
              </a:rPr>
              <a:t>.</a:t>
            </a:r>
            <a:endParaRPr sz="1800" dirty="0">
              <a:solidFill>
                <a:srgbClr val="131235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1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Обучение без учителя. Ассоциативные правила (Association Rule Learning) - это метод анализа данных, используемый для нахождения интересных связей, шаблонов, ассоциаций или структурированных правил между переменными в больших наборах данных. Этот метод широко используется в различных областях, включая анализ рыночной корзины, анализ веб-данных, биоинформатику и многое другое.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Ассоциативные правила - это мощный инструмент в обучении без учителя для обнаружения интересных связей в данных, которые могут помочь в принятии решений.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j-lt"/>
                <a:ea typeface="Montserrat"/>
                <a:cs typeface="+mj-lt"/>
                <a:sym typeface="Montserrat"/>
              </a:rPr>
              <a:t>Ассоциативные правила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 ExtraBold"/>
                <a:cs typeface="+mn-lt"/>
                <a:sym typeface="Montserrat ExtraBold"/>
              </a:rPr>
              <a:t>.</a:t>
            </a:r>
            <a:endParaRPr sz="1800" dirty="0">
              <a:solidFill>
                <a:srgbClr val="131235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1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Основные понятия ассоциативных правил: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Правила. Ассоциативные правила обычно формулируются в форме "Если X, то Y" (например, "если клиент покупает хлеб, то он также склонен покупать молоко"). Здесь X и Y являются наборами различных элементов.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Поддержка (Support).  Это мера частоты или распространенности правила в наборе данных. Поддержка правила "Если X, то Y" определяется как доля транзакций, содержащих как X, так и Y, от общего числа транзакций.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j-lt"/>
                <a:ea typeface="Montserrat"/>
                <a:cs typeface="+mj-lt"/>
                <a:sym typeface="Montserrat"/>
              </a:rPr>
              <a:t>Ассоциативные правила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 ExtraBold"/>
                <a:cs typeface="+mn-lt"/>
                <a:sym typeface="Montserrat ExtraBold"/>
              </a:rPr>
              <a:t>.</a:t>
            </a:r>
            <a:endParaRPr sz="1800" dirty="0">
              <a:solidFill>
                <a:srgbClr val="131235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1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Основные понятия ассоциативных правил: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Достоверность (Confidence).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Это мера надежности правила. Для правила "Если X, то Y", достоверность определяется как доля транзакций с X, которые также содержат Y.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	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Подъем (Lift).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Это мера, которая показывает, насколько вероятнее появление Y при наличии X, по сравнению с его появлением без учета X. Подъем больше 1 указывает на то, что Y и X появляются вместе чаще, чем можно было бы ожидать случайно.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ru-RU" sz="2000" dirty="0">
                <a:solidFill>
                  <a:srgbClr val="3725E4"/>
                </a:solidFill>
                <a:latin typeface="+mj-lt"/>
                <a:ea typeface="Montserrat"/>
                <a:cs typeface="+mj-lt"/>
                <a:sym typeface="Montserrat"/>
              </a:rPr>
              <a:t>Ассоциативные правила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 ExtraBold"/>
                <a:cs typeface="+mn-lt"/>
                <a:sym typeface="Montserrat ExtraBold"/>
              </a:rPr>
              <a:t>.</a:t>
            </a:r>
            <a:endParaRPr sz="1800" dirty="0">
              <a:solidFill>
                <a:srgbClr val="131235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1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Алгоритмы, используемые для идентификации ассоциативных правил, в основном фокусируются на нахождении часто встречающихся наборов элементов в больших базах данных.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Три основных алгоритма: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Apriori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Eclat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FP-</a:t>
            </a:r>
            <a:r>
              <a:rPr lang="ru-RU" altLang="en-US" sz="1300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Growth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j-lt"/>
                <a:ea typeface="Montserrat"/>
                <a:cs typeface="+mj-lt"/>
                <a:sym typeface="Montserrat"/>
              </a:rPr>
              <a:t>Ассоциативные правила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 ExtraBold"/>
                <a:cs typeface="+mn-lt"/>
                <a:sym typeface="Montserrat ExtraBold"/>
              </a:rPr>
              <a:t>.</a:t>
            </a:r>
            <a:endParaRPr sz="1800" dirty="0">
              <a:solidFill>
                <a:srgbClr val="131235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1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Основные характеристики Apriori: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Принцип.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Apriori работает на основе принципа, что подмножество часто встречающегося набора элементов также должно быть часто встречающимся.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Метод.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Он итеративно находит часто встречающиеся наборы элементов, начиная с одиночных элементов и постепенно увеличивая их размер. На каждом шаге алгоритм удаляет те наборы элементов, чья частота ниже заданного порога.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Применение.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Широко используется для анализа рыночной корзины и нахождения ассоциаций между продуктами.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j-lt"/>
                <a:ea typeface="Montserrat"/>
                <a:cs typeface="+mj-lt"/>
                <a:sym typeface="Montserrat"/>
              </a:rPr>
              <a:t>Ассоциативные правила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 ExtraBold"/>
                <a:cs typeface="+mn-lt"/>
                <a:sym typeface="Montserrat ExtraBold"/>
              </a:rPr>
              <a:t>.</a:t>
            </a:r>
            <a:endParaRPr sz="1800" dirty="0">
              <a:solidFill>
                <a:srgbClr val="131235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7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Основные характеристики Apriori: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cs typeface="+mn-lt"/>
              </a:rPr>
              <a:t>Ограничения. </a:t>
            </a:r>
            <a:r>
              <a:rPr lang="ru-RU" sz="1300" dirty="0">
                <a:cs typeface="+mn-lt"/>
              </a:rPr>
              <a:t>Может быть медленным при работе с большими базами данных, так как генерирует большое количество подмножеств и требует многократного сканирования базы данных.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j-lt"/>
                <a:ea typeface="Montserrat"/>
                <a:cs typeface="+mj-lt"/>
                <a:sym typeface="Montserrat"/>
              </a:rPr>
              <a:t>Ассоциативные правила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 ExtraBold"/>
                <a:cs typeface="+mn-lt"/>
                <a:sym typeface="Montserrat ExtraBold"/>
              </a:rPr>
              <a:t>.</a:t>
            </a:r>
            <a:endParaRPr sz="1800" dirty="0">
              <a:solidFill>
                <a:srgbClr val="131235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1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latin typeface="+mj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latin typeface="+mj-lt"/>
                <a:ea typeface="Montserrat Medium"/>
                <a:cs typeface="+mn-lt"/>
                <a:sym typeface="Montserrat Medium"/>
              </a:rPr>
              <a:t>Основные характеристики Eclat (Equivalence Class Clustering and Bottom-Up Lattice Traversal):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latin typeface="+mj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latin typeface="+mj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latin typeface="+mj-lt"/>
                <a:ea typeface="Montserrat Medium"/>
                <a:cs typeface="+mn-lt"/>
                <a:sym typeface="Montserrat Medium"/>
              </a:rPr>
              <a:t>Принцип. </a:t>
            </a:r>
            <a:r>
              <a:rPr lang="ru-RU" altLang="en-US" sz="1300" dirty="0">
                <a:solidFill>
                  <a:schemeClr val="dk1"/>
                </a:solidFill>
                <a:latin typeface="+mj-lt"/>
                <a:ea typeface="Montserrat Medium"/>
                <a:cs typeface="+mn-lt"/>
                <a:sym typeface="Montserrat Medium"/>
              </a:rPr>
              <a:t>Усовершенствованный алгорит Apriori по скорости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latin typeface="+mj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latin typeface="+mj-lt"/>
                <a:ea typeface="Montserrat Medium"/>
                <a:cs typeface="+mn-lt"/>
                <a:sym typeface="Montserrat Medium"/>
              </a:rPr>
              <a:t>Метод. </a:t>
            </a:r>
            <a:r>
              <a:rPr lang="ru-RU" altLang="en-US" sz="1300" dirty="0">
                <a:solidFill>
                  <a:schemeClr val="dk1"/>
                </a:solidFill>
                <a:latin typeface="+mj-lt"/>
                <a:ea typeface="Montserrat Medium"/>
                <a:cs typeface="+mn-lt"/>
                <a:sym typeface="Montserrat Medium"/>
              </a:rPr>
              <a:t>Eclat использует вертикальный подход, где каждый набор элементов ассоциируется со списком всех транзакций, в которых он встречается. Это облегчает вычисление поддержки.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latin typeface="+mj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latin typeface="+mj-lt"/>
                <a:ea typeface="Montserrat Medium"/>
                <a:cs typeface="+mn-lt"/>
                <a:sym typeface="Montserrat Medium"/>
              </a:rPr>
              <a:t>Применение. </a:t>
            </a:r>
            <a:r>
              <a:rPr lang="ru-RU" altLang="en-US" sz="1300" dirty="0">
                <a:solidFill>
                  <a:schemeClr val="dk1"/>
                </a:solidFill>
                <a:latin typeface="+mj-lt"/>
                <a:ea typeface="Montserrat Medium"/>
                <a:cs typeface="+mn-lt"/>
                <a:sym typeface="Montserrat Medium"/>
              </a:rPr>
              <a:t>В отличие от Apriori, Eclat уменьшает количество необходимых сканирований базы данных, делая процесс более эффективным.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latin typeface="+mj-lt"/>
                <a:ea typeface="Montserrat Medium"/>
                <a:cs typeface="+mn-lt"/>
                <a:sym typeface="Montserrat Medium"/>
              </a:rPr>
              <a:t>Быстрее, чем Apriori, при работе с наборами данных большого размера благодаря уменьшению количества сканирований.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j-lt"/>
                <a:ea typeface="Montserrat"/>
                <a:cs typeface="+mj-lt"/>
                <a:sym typeface="Montserrat"/>
              </a:rPr>
              <a:t>Ассоциативные правила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 ExtraBold"/>
                <a:cs typeface="+mn-lt"/>
                <a:sym typeface="Montserrat ExtraBold"/>
              </a:rPr>
              <a:t>.</a:t>
            </a:r>
            <a:endParaRPr sz="1800" dirty="0">
              <a:solidFill>
                <a:srgbClr val="131235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1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Основные характеристики FP-Growth (Frequent Pattern Growth):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Принцип.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Усовершенствованный алгорит Apriori и Eclat.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Метод.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FP-Growth создает компактное дерево структуры, называемое FP-деревом, которое представляет часто встречающиеся наборы элементов. Затем он использует это дерево для извлечения ассоциативных правил.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Применение.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Эффективность: Этот алгоритм не требует сканировать базу данных многократно, что делает его быстрее по сравнению с Apriori и Eclat. Имеет высокую эффективность и хорошо работает с большими наборами данных. FP-Growth часто является предпочтительным выбором для нахождения часто встречающихся наборов элементов и генерации ассоциативных правил из-за его эффективности и скорости.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j-lt"/>
                <a:ea typeface="Montserrat"/>
                <a:cs typeface="+mj-lt"/>
                <a:sym typeface="Montserrat"/>
              </a:rPr>
              <a:t>Ассоциативные правила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 ExtraBold"/>
                <a:cs typeface="+mn-lt"/>
                <a:sym typeface="Montserrat ExtraBold"/>
              </a:rPr>
              <a:t>.</a:t>
            </a:r>
            <a:endParaRPr sz="1800" dirty="0">
              <a:solidFill>
                <a:srgbClr val="131235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1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dirty="0">
                <a:cs typeface="+mn-lt"/>
              </a:rPr>
              <a:t>Выбор алгоритма зависит от размера и характеристик данных. Apriori подходит для меньших наборов данных и является концептуально более простым, в то время как Eclat и особенно FP-Growth лучше работают с большими и сложными наборами данных. FP-Growth часто является предпочтительным выбором для эффективного и быстрого анализа.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j-lt"/>
                <a:ea typeface="Montserrat"/>
                <a:cs typeface="+mj-lt"/>
                <a:sym typeface="Montserrat"/>
              </a:rPr>
              <a:t>Практика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 ExtraBold"/>
                <a:cs typeface="+mn-lt"/>
                <a:sym typeface="Montserrat ExtraBold"/>
              </a:rPr>
              <a:t>.</a:t>
            </a:r>
            <a:endParaRPr sz="1800" dirty="0">
              <a:solidFill>
                <a:srgbClr val="131235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1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sz="1300" dirty="0">
              <a:cs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8605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Исследовательский анализ данных (EDA)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latin typeface="+mn-lt"/>
                <a:cs typeface="+mn-lt"/>
                <a:sym typeface="+mn-ea"/>
              </a:rPr>
              <a:t>Основные аспекты EDA включают:</a:t>
            </a:r>
            <a:endParaRPr sz="1300" b="1" dirty="0">
              <a:solidFill>
                <a:srgbClr val="3725E4"/>
              </a:solidFill>
              <a:latin typeface="+mn-lt"/>
              <a:ea typeface="Montserrat"/>
              <a:cs typeface="+mn-lt"/>
              <a:sym typeface="Montserrat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sz="1300" dirty="0">
                <a:latin typeface="+mn-lt"/>
                <a:cs typeface="+mn-lt"/>
              </a:rPr>
              <a:t>Статистический анализ. Описательная статистика используется для суммирования основных характеристик данных, таких как среднее значение, медиана, мода, стандартное отклонение и т.д.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sz="1300" dirty="0">
                <a:latin typeface="+mn-lt"/>
                <a:cs typeface="+mn-lt"/>
                <a:sym typeface="+mn-ea"/>
              </a:rPr>
              <a:t>Анализ распределений и тенденций. Изучение того, как распределены различные переменные, и поиск любых очевидных или скрытых тенденций в данных. </a:t>
            </a:r>
            <a:endParaRPr lang="en-AU" sz="1300" dirty="0">
              <a:latin typeface="+mn-lt"/>
              <a:cs typeface="+mn-lt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latin typeface="+mn-lt"/>
                <a:cs typeface="+mn-lt"/>
              </a:rPr>
              <a:t>Матрица корреляции</a:t>
            </a:r>
            <a:r>
              <a:rPr lang="ru-RU" sz="1300" dirty="0">
                <a:latin typeface="+mn-lt"/>
                <a:cs typeface="+mn-lt"/>
              </a:rPr>
              <a:t> представляет собой таблицу, которая показывает корреляционные отношения между переменными в датасете. Корреляция </a:t>
            </a:r>
            <a:r>
              <a:rPr lang="en-AU" sz="1300" dirty="0">
                <a:latin typeface="+mn-lt"/>
                <a:cs typeface="+mn-lt"/>
              </a:rPr>
              <a:t>- </a:t>
            </a:r>
            <a:r>
              <a:rPr lang="ru-RU" sz="1300" dirty="0">
                <a:latin typeface="+mn-lt"/>
                <a:cs typeface="+mn-lt"/>
              </a:rPr>
              <a:t>это статистическая мера, которая описывает степень взаимосвязи между двумя переменными. Важно отметить, что корреляция не обязательно указывает на причинно-следственную связь. Для установления причинно-следственных связей необходимо проводить более глубокий анализ.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j-lt"/>
                <a:ea typeface="Montserrat"/>
                <a:cs typeface="+mj-lt"/>
                <a:sym typeface="Montserrat"/>
              </a:rPr>
              <a:t>Обучение представлений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 ExtraBold"/>
                <a:cs typeface="+mn-lt"/>
                <a:sym typeface="Montserrat ExtraBold"/>
              </a:rPr>
              <a:t>.</a:t>
            </a:r>
            <a:endParaRPr sz="1800" dirty="0">
              <a:solidFill>
                <a:srgbClr val="131235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1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Обучение представлений (Representation Learning) в контексте машинного обучения без учителя относится к процессу автоматического нахождения фичей в данных, которые могут улучшить эффективность последующего обучения и анализа. Вместо того чтобы полагаться на вручную разработанные характеристики, обучение представлений позволяет моделям самостоятельно извлекать значимые особенности из сырых данных, что часто улучшает производительность и обобщающую способность моделей.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В неструктурированных данных, таких как изображения, тексты и аудио, обучение представлений ищет способы выявить и кодировать скрытую структуру этих данных.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dirty="0">
                <a:cs typeface="+mn-lt"/>
                <a:sym typeface="+mn-ea"/>
              </a:rPr>
              <a:t>Обучение представлений без учителя позволяет системам глубже понимать данные, извлекая из них более сложные и абстрактные характеристики. Это улучшает качество машинного обучения, лучше отражают их внутреннюю структуру.</a:t>
            </a: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j-lt"/>
                <a:ea typeface="Montserrat"/>
                <a:cs typeface="+mj-lt"/>
                <a:sym typeface="Montserrat"/>
              </a:rPr>
              <a:t>Обучение представлений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 ExtraBold"/>
                <a:cs typeface="+mn-lt"/>
                <a:sym typeface="Montserrat ExtraBold"/>
              </a:rPr>
              <a:t>.</a:t>
            </a:r>
            <a:endParaRPr sz="1800" dirty="0">
              <a:solidFill>
                <a:srgbClr val="131235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1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Основные аспекты: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Автоматическое извлечение признаков.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Традиционно в машинном обучении значительную роль играло ручное проектирование признаков, что требовало глубоких экспертных знаний. Обучение представлений стремится автоматизировать этот процесс, позволяя моделям самим находить наиболее информативные признаки.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Обнаружение скрытых структур.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Это включает в себя выявление внутренних структур в данных, которые могут быть неочевидными на первый взгляд. Глубокие нейронные сети являются одним из самых популярных инструментов для обучения представлений.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j-lt"/>
                <a:ea typeface="Montserrat"/>
                <a:cs typeface="+mj-lt"/>
                <a:sym typeface="Montserrat"/>
              </a:rPr>
              <a:t>Обучение представлений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 ExtraBold"/>
                <a:cs typeface="+mn-lt"/>
                <a:sym typeface="Montserrat ExtraBold"/>
              </a:rPr>
              <a:t>.</a:t>
            </a:r>
            <a:endParaRPr sz="1800" dirty="0">
              <a:solidFill>
                <a:srgbClr val="131235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1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Ключевые методы: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sz="1300" b="1" dirty="0">
                <a:cs typeface="+mn-lt"/>
              </a:rPr>
              <a:t>Автоэнкодеры (Autoencoders). </a:t>
            </a:r>
            <a:r>
              <a:rPr lang="ru-RU" sz="1300" dirty="0">
                <a:cs typeface="+mn-lt"/>
              </a:rPr>
              <a:t>Это нейронные сети, обученные воспроизводить свои входные данные на выходе. Они обучаются создавать "кодированные" или сжатые представления данных, которые затем используются для восстановления исходного входа.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sz="1300" dirty="0">
              <a:cs typeface="+mn-lt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sz="1300" b="1" dirty="0">
                <a:cs typeface="+mn-lt"/>
                <a:sym typeface="+mn-ea"/>
              </a:rPr>
              <a:t>Variational Autoencoders (VAEs). </a:t>
            </a:r>
            <a:r>
              <a:rPr lang="ru-RU" sz="1300" dirty="0">
                <a:cs typeface="+mn-lt"/>
                <a:sym typeface="+mn-ea"/>
              </a:rPr>
              <a:t>Эти модели представляют собой генеративные алгоритмы, которые не только учатся кодировать входные данные, но и управляют распределением параметров в скрытом пространстве, обеспечивая тем самым генерацию новых данных.</a:t>
            </a:r>
            <a:endParaRPr lang="ru-RU" sz="1300" dirty="0">
              <a:cs typeface="+mn-l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j-lt"/>
                <a:ea typeface="Montserrat"/>
                <a:cs typeface="+mj-lt"/>
                <a:sym typeface="Montserrat"/>
              </a:rPr>
              <a:t>Обучение представлений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 ExtraBold"/>
              </a:rPr>
              <a:t>.</a:t>
            </a:r>
            <a:endParaRPr sz="1800" dirty="0">
              <a:solidFill>
                <a:srgbClr val="131235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1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Ключевые методы: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sz="1300" b="1" dirty="0">
                <a:cs typeface="+mn-lt"/>
                <a:sym typeface="+mn-ea"/>
              </a:rPr>
              <a:t>Сверточные автоэнкодеры (Convolutional Autoencoders). </a:t>
            </a:r>
            <a:r>
              <a:rPr lang="ru-RU" sz="1300" dirty="0">
                <a:cs typeface="+mn-lt"/>
                <a:sym typeface="+mn-ea"/>
              </a:rPr>
              <a:t>Разновидность автоэнкодеров, в которых для кодирования и декодирования данных используются сверточные нейронные сети (CNNs).</a:t>
            </a:r>
            <a:endParaRPr lang="ru-RU" sz="1300" dirty="0">
              <a:cs typeface="+mn-lt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sz="1300" dirty="0">
              <a:cs typeface="+mn-lt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sz="1300" b="1" dirty="0">
                <a:cs typeface="+mn-lt"/>
                <a:sym typeface="+mn-ea"/>
              </a:rPr>
              <a:t>Дешумящие автоэнкодеры (Denoising Autoencoders). </a:t>
            </a:r>
            <a:r>
              <a:rPr lang="ru-RU" sz="1300" dirty="0">
                <a:cs typeface="+mn-lt"/>
                <a:sym typeface="+mn-ea"/>
              </a:rPr>
              <a:t>Обучаются восстанавливать данные из зашумленного входа.</a:t>
            </a:r>
            <a:r>
              <a:rPr lang="ru-RU" sz="1300" b="1" dirty="0">
                <a:cs typeface="+mn-lt"/>
                <a:sym typeface="+mn-ea"/>
              </a:rPr>
              <a:t> </a:t>
            </a:r>
            <a:endParaRPr lang="ru-RU" sz="1300" b="1" dirty="0">
              <a:cs typeface="+mn-l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j-lt"/>
                <a:ea typeface="Montserrat"/>
                <a:cs typeface="+mj-lt"/>
                <a:sym typeface="Montserrat"/>
              </a:rPr>
              <a:t>Обучение без учителя: обучение представлений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 ExtraBold"/>
                <a:cs typeface="+mn-lt"/>
                <a:sym typeface="Montserrat ExtraBold"/>
              </a:rPr>
              <a:t>.</a:t>
            </a:r>
            <a:endParaRPr sz="1800" dirty="0">
              <a:solidFill>
                <a:srgbClr val="131235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1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Ключевые методы: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sz="1300" b="1" dirty="0">
                <a:cs typeface="+mn-lt"/>
              </a:rPr>
              <a:t>Generative Adversarial Networks (GANs).</a:t>
            </a:r>
            <a:r>
              <a:rPr lang="ru-RU" sz="1300" dirty="0">
                <a:cs typeface="+mn-lt"/>
              </a:rPr>
              <a:t> Состоят из двух сетей, генератора и дискриминатора. Генератор создает новые данные, а дискриминатор пытается отличить сгенерированные данные от настоящих, обучая генератор создавать всё более реалистичные данные.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sz="1300" dirty="0">
              <a:cs typeface="+mn-lt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sz="1300" b="1" dirty="0">
                <a:cs typeface="+mn-lt"/>
              </a:rPr>
              <a:t>Методы </a:t>
            </a:r>
            <a:r>
              <a:rPr lang="ru-RU" sz="1300" b="1" dirty="0" err="1">
                <a:cs typeface="+mn-lt"/>
              </a:rPr>
              <a:t>контрастивного</a:t>
            </a:r>
            <a:r>
              <a:rPr lang="ru-RU" sz="1300" b="1" dirty="0">
                <a:cs typeface="+mn-lt"/>
              </a:rPr>
              <a:t> обучения. </a:t>
            </a:r>
            <a:r>
              <a:rPr lang="ru-RU" sz="1300" dirty="0">
                <a:cs typeface="+mn-lt"/>
              </a:rPr>
              <a:t>Подходы, такие как </a:t>
            </a:r>
            <a:r>
              <a:rPr lang="ru-RU" sz="1300" dirty="0" err="1">
                <a:cs typeface="+mn-lt"/>
              </a:rPr>
              <a:t>SimCLR</a:t>
            </a:r>
            <a:r>
              <a:rPr lang="ru-RU" sz="1300" dirty="0">
                <a:cs typeface="+mn-lt"/>
              </a:rPr>
              <a:t> или </a:t>
            </a:r>
            <a:r>
              <a:rPr lang="ru-RU" sz="1300" dirty="0" err="1">
                <a:cs typeface="+mn-lt"/>
              </a:rPr>
              <a:t>MoCo</a:t>
            </a:r>
            <a:r>
              <a:rPr lang="ru-RU" sz="1300" dirty="0">
                <a:cs typeface="+mn-lt"/>
              </a:rPr>
              <a:t>, которые обучаются различать похожие и различающиеся примеры, создавая информативные представления без необходимости разметки данных.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j-lt"/>
                <a:ea typeface="Montserrat"/>
                <a:cs typeface="+mj-lt"/>
                <a:sym typeface="Montserrat"/>
              </a:rPr>
              <a:t>Обучение без учителя: обучение представлений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 ExtraBold"/>
                <a:cs typeface="+mn-lt"/>
                <a:sym typeface="Montserrat ExtraBold"/>
              </a:rPr>
              <a:t>.</a:t>
            </a:r>
            <a:endParaRPr sz="1800" dirty="0">
              <a:solidFill>
                <a:srgbClr val="131235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1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 err="1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Сверточные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нейронные сети (CNN):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Особенно эффективны в задачах обработки изображений, где они автоматически выделяют такие признаки, как края, текстуры и объекты.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Рекуррентные нейронные сети (RNN) и трансформеры: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Применяются в обработке последовательных данных, таких как текст или временные ряды, обучаясь представлениям, учитывающим контекст и порядок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39596241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 err="1">
                <a:solidFill>
                  <a:srgbClr val="3725E4"/>
                </a:solidFill>
                <a:latin typeface="+mj-lt"/>
                <a:ea typeface="Montserrat"/>
                <a:cs typeface="+mj-lt"/>
                <a:sym typeface="Montserrat"/>
              </a:rPr>
              <a:t>Автоэнкодеры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 ExtraBold"/>
                <a:cs typeface="+mn-lt"/>
                <a:sym typeface="Montserrat ExtraBold"/>
              </a:rPr>
              <a:t>.</a:t>
            </a:r>
            <a:endParaRPr sz="1800" dirty="0">
              <a:solidFill>
                <a:srgbClr val="131235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1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dirty="0">
                <a:cs typeface="+mn-lt"/>
                <a:sym typeface="+mn-ea"/>
              </a:rPr>
              <a:t>Автоэнкодеры (Autoencoders) – это тип искусственных нейронных сетей, используемых в обучении без учителя для задачи снижения размерности и, в некоторых случаях, для генерации данных.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dirty="0">
                <a:cs typeface="+mn-lt"/>
                <a:sym typeface="+mn-ea"/>
              </a:rPr>
              <a:t>Основная задача автоэнкодера – научиться воспроизводить свои входные данные на выходе. Через этот процесс он учится выделять важные характеристики данных.</a:t>
            </a:r>
            <a:endParaRPr lang="ru-RU" sz="1300" dirty="0">
              <a:cs typeface="+mn-l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</a:pPr>
            <a:r>
              <a:rPr lang="ru-RU" sz="2000" dirty="0" err="1">
                <a:solidFill>
                  <a:srgbClr val="3725E4"/>
                </a:solidFill>
                <a:latin typeface="+mj-lt"/>
                <a:ea typeface="Montserrat"/>
                <a:cs typeface="+mj-lt"/>
                <a:sym typeface="Montserrat"/>
              </a:rPr>
              <a:t>Автоэнкодеры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 ExtraBold"/>
              </a:rPr>
              <a:t>.</a:t>
            </a:r>
            <a:endParaRPr sz="1800" dirty="0">
              <a:solidFill>
                <a:srgbClr val="131235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1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dirty="0">
                <a:cs typeface="+mn-lt"/>
                <a:sym typeface="+mn-ea"/>
              </a:rPr>
              <a:t>Структура Автоэнкодера:</a:t>
            </a: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sz="1300" dirty="0">
              <a:cs typeface="+mn-lt"/>
              <a:sym typeface="+mn-ea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dirty="0">
                <a:cs typeface="+mn-lt"/>
                <a:sym typeface="+mn-ea"/>
              </a:rPr>
              <a:t>Автоэнкодер состоит из двух основных частей: кодировщика (encoder) и декодировщика (</a:t>
            </a:r>
            <a:r>
              <a:rPr lang="ru-RU" sz="1300" dirty="0" err="1">
                <a:cs typeface="+mn-lt"/>
                <a:sym typeface="+mn-ea"/>
              </a:rPr>
              <a:t>decoder</a:t>
            </a:r>
            <a:r>
              <a:rPr lang="ru-RU" sz="1300" dirty="0">
                <a:cs typeface="+mn-lt"/>
                <a:sym typeface="+mn-ea"/>
              </a:rPr>
              <a:t>).</a:t>
            </a:r>
            <a:endParaRPr lang="ru-RU" sz="1300" b="1" dirty="0">
              <a:cs typeface="+mn-lt"/>
              <a:sym typeface="+mn-ea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sz="1300" b="1" dirty="0">
                <a:cs typeface="+mn-lt"/>
                <a:sym typeface="+mn-ea"/>
              </a:rPr>
              <a:t>Кодировщик (encoder). </a:t>
            </a:r>
            <a:r>
              <a:rPr lang="ru-RU" sz="1300" dirty="0">
                <a:cs typeface="+mn-lt"/>
                <a:sym typeface="+mn-ea"/>
              </a:rPr>
              <a:t>Эта часть сети сжимает входные данные в более мелкое, компактное представление, которое называется "скрытым слоем" (latent space representation). Сжатие данных в более мелкий набор признаков помогает выделить ключевые характеристики.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sz="1300" b="1" dirty="0">
                <a:cs typeface="+mn-lt"/>
                <a:sym typeface="+mn-ea"/>
              </a:rPr>
              <a:t>Декодировщик (decoder). </a:t>
            </a:r>
            <a:r>
              <a:rPr lang="ru-RU" sz="1300" dirty="0">
                <a:cs typeface="+mn-lt"/>
                <a:sym typeface="+mn-ea"/>
              </a:rPr>
              <a:t>Декодировщик обрабатывает представление из скрытого слоя и пытается восстановить исходные данные. Цель декодировщика – максимально точно воспроизвести входные данные, используя сжатое представление.</a:t>
            </a:r>
            <a:endParaRPr lang="ru-RU" sz="1300" dirty="0">
              <a:cs typeface="+mn-l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 err="1">
                <a:solidFill>
                  <a:srgbClr val="3725E4"/>
                </a:solidFill>
                <a:latin typeface="+mj-lt"/>
                <a:ea typeface="Montserrat"/>
                <a:cs typeface="+mj-lt"/>
                <a:sym typeface="Montserrat"/>
              </a:rPr>
              <a:t>Автоэнкодеры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 ExtraBold"/>
                <a:cs typeface="+mn-lt"/>
                <a:sym typeface="Montserrat ExtraBold"/>
              </a:rPr>
              <a:t>.</a:t>
            </a:r>
            <a:endParaRPr sz="1800" dirty="0">
              <a:solidFill>
                <a:srgbClr val="131235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1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dirty="0">
                <a:cs typeface="+mn-lt"/>
                <a:sym typeface="+mn-ea"/>
              </a:rPr>
              <a:t>Принцип работы Автоэнкодера:</a:t>
            </a: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sz="1300" dirty="0">
              <a:cs typeface="+mn-lt"/>
              <a:sym typeface="+mn-ea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cs typeface="+mn-lt"/>
                <a:sym typeface="+mn-ea"/>
              </a:rPr>
              <a:t>Обучение. </a:t>
            </a:r>
            <a:r>
              <a:rPr lang="ru-RU" sz="1300" dirty="0">
                <a:cs typeface="+mn-lt"/>
                <a:sym typeface="+mn-ea"/>
              </a:rPr>
              <a:t>В процессе обучения автоэнкодер минимизирует разницу между входными данными и их восстановленным представлением на выходе. Это достигается путем настройки весов сети с помощью методов оптимизации, таких как обратное распространение. Размерность восстановленных данных обычно меньше размерности входных данных, что способствует выявлению наиболее существенных признаков.</a:t>
            </a: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sz="1300" dirty="0">
              <a:cs typeface="+mn-lt"/>
              <a:sym typeface="+mn-ea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cs typeface="+mn-lt"/>
                <a:sym typeface="+mn-ea"/>
              </a:rPr>
              <a:t>Функция Потерь. </a:t>
            </a:r>
            <a:r>
              <a:rPr lang="ru-RU" sz="1300" dirty="0">
                <a:cs typeface="+mn-lt"/>
                <a:sym typeface="+mn-ea"/>
              </a:rPr>
              <a:t>Обычно используется функция потерь, такая как среднеквадратичная ошибка (MSE), которая измеряет отличие восстановленных данных от исходных.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 err="1">
                <a:solidFill>
                  <a:srgbClr val="3725E4"/>
                </a:solidFill>
                <a:latin typeface="+mj-lt"/>
                <a:ea typeface="Montserrat"/>
                <a:cs typeface="+mj-lt"/>
                <a:sym typeface="Montserrat"/>
              </a:rPr>
              <a:t>Автоэнкодеры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 ExtraBold"/>
                <a:cs typeface="+mn-lt"/>
                <a:sym typeface="Montserrat ExtraBold"/>
              </a:rPr>
              <a:t>.</a:t>
            </a:r>
            <a:endParaRPr sz="1800" dirty="0">
              <a:solidFill>
                <a:srgbClr val="131235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7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dirty="0">
                <a:cs typeface="+mn-lt"/>
                <a:sym typeface="+mn-ea"/>
              </a:rPr>
              <a:t>Применение Автоэнкодеров:</a:t>
            </a: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sz="1300" b="1" dirty="0">
                <a:cs typeface="+mn-lt"/>
              </a:rPr>
              <a:t>Снижение размерности.</a:t>
            </a:r>
            <a:r>
              <a:rPr lang="ru-RU" sz="1300" dirty="0">
                <a:cs typeface="+mn-lt"/>
              </a:rPr>
              <a:t> Для визуализации многомерных данных или предварительной обработки перед обучением других моделей.</a:t>
            </a: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sz="1300" b="1" dirty="0">
                <a:cs typeface="+mn-lt"/>
              </a:rPr>
              <a:t>Удаление шума. </a:t>
            </a:r>
            <a:r>
              <a:rPr lang="ru-RU" sz="1300" dirty="0">
                <a:cs typeface="+mn-lt"/>
              </a:rPr>
              <a:t>Восстановление зашумленных изображений или сигналов.</a:t>
            </a: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sz="1300" b="1" dirty="0">
                <a:cs typeface="+mn-lt"/>
              </a:rPr>
              <a:t>Генерация данных.</a:t>
            </a:r>
            <a:r>
              <a:rPr lang="ru-RU" sz="1300" dirty="0">
                <a:cs typeface="+mn-lt"/>
              </a:rPr>
              <a:t> В некоторых случаях, например в VAEs, автоэнкодеры могут генерировать новые данные, похожие на обучающие.</a:t>
            </a: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sz="1300" b="1" dirty="0">
                <a:cs typeface="+mn-lt"/>
              </a:rPr>
              <a:t>Обнаружение аномалий: </a:t>
            </a:r>
            <a:r>
              <a:rPr lang="ru-RU" sz="1300" dirty="0">
                <a:cs typeface="+mn-lt"/>
              </a:rPr>
              <a:t>Модель обучается на нормальных данных и выявляет аномалии, поскольку плохо восстанавливает аномальные примеры.</a:t>
            </a: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sz="1300" b="1" dirty="0">
                <a:cs typeface="+mn-lt"/>
              </a:rPr>
              <a:t>Рекомендательные системы: </a:t>
            </a:r>
            <a:r>
              <a:rPr lang="ru-RU" sz="1300" dirty="0">
                <a:cs typeface="+mn-lt"/>
              </a:rPr>
              <a:t>Используются для выявления скрытых предпочтений пользователей на основе их поведения.</a:t>
            </a: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sz="1300" b="1" dirty="0">
                <a:cs typeface="+mn-lt"/>
              </a:rPr>
              <a:t>Предварительное обучение: </a:t>
            </a:r>
            <a:r>
              <a:rPr lang="ru-RU" sz="1300" dirty="0">
                <a:cs typeface="+mn-lt"/>
              </a:rPr>
              <a:t>как инициализации весов глубоких нейронных сетей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8605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Исследовательский анализ данных (EDA)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dirty="0">
                <a:latin typeface="+mn-lt"/>
                <a:cs typeface="+mn-lt"/>
                <a:sym typeface="+mn-ea"/>
              </a:rPr>
              <a:t>Значения корреляции варьируются от -1 до 1:</a:t>
            </a: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sz="1300" b="1" dirty="0">
              <a:solidFill>
                <a:srgbClr val="3725E4"/>
              </a:solidFill>
              <a:latin typeface="+mn-lt"/>
              <a:ea typeface="Montserrat"/>
              <a:cs typeface="+mn-lt"/>
              <a:sym typeface="+mn-ea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sz="1300" b="1" dirty="0">
                <a:latin typeface="+mn-lt"/>
                <a:cs typeface="+mn-lt"/>
              </a:rPr>
              <a:t>Корреляция, равная 1</a:t>
            </a:r>
            <a:r>
              <a:rPr sz="1300" dirty="0">
                <a:latin typeface="+mn-lt"/>
                <a:cs typeface="+mn-lt"/>
              </a:rPr>
              <a:t>: Это означает, что между двумя переменными существует сильная положительная взаимосвязь. Когда одна переменная увеличивается, другая также увеличивается.</a:t>
            </a: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sz="1300" b="1" dirty="0">
                <a:latin typeface="+mn-lt"/>
                <a:cs typeface="+mn-lt"/>
              </a:rPr>
              <a:t>Корреляция, равная -1</a:t>
            </a:r>
            <a:r>
              <a:rPr sz="1300" dirty="0">
                <a:latin typeface="+mn-lt"/>
                <a:cs typeface="+mn-lt"/>
              </a:rPr>
              <a:t>: Это означает, что между двумя переменными существует </a:t>
            </a:r>
            <a:r>
              <a:rPr sz="1300" dirty="0" err="1">
                <a:latin typeface="+mn-lt"/>
                <a:cs typeface="+mn-lt"/>
              </a:rPr>
              <a:t>сильная</a:t>
            </a:r>
            <a:r>
              <a:rPr sz="1300" dirty="0">
                <a:latin typeface="+mn-lt"/>
                <a:cs typeface="+mn-lt"/>
              </a:rPr>
              <a:t> </a:t>
            </a:r>
            <a:r>
              <a:rPr sz="1300" dirty="0" err="1">
                <a:latin typeface="+mn-lt"/>
                <a:cs typeface="+mn-lt"/>
              </a:rPr>
              <a:t>отрицательная</a:t>
            </a:r>
            <a:r>
              <a:rPr sz="1300" dirty="0">
                <a:latin typeface="+mn-lt"/>
                <a:cs typeface="+mn-lt"/>
              </a:rPr>
              <a:t> взаимосвязь. Когда одна переменная увеличивается, другая уменьшается.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sz="1300" b="1" dirty="0">
                <a:latin typeface="+mn-lt"/>
                <a:cs typeface="+mn-lt"/>
              </a:rPr>
              <a:t>Корреляция, равная 0</a:t>
            </a:r>
            <a:r>
              <a:rPr sz="1300" dirty="0">
                <a:latin typeface="+mn-lt"/>
                <a:cs typeface="+mn-lt"/>
              </a:rPr>
              <a:t>: Это означает, что между переменными нет линейной </a:t>
            </a:r>
            <a:r>
              <a:rPr sz="1300" dirty="0" err="1">
                <a:latin typeface="+mn-lt"/>
                <a:cs typeface="+mn-lt"/>
              </a:rPr>
              <a:t>взаимосвязи</a:t>
            </a:r>
            <a:r>
              <a:rPr sz="1300" dirty="0">
                <a:latin typeface="+mn-lt"/>
                <a:cs typeface="+mn-lt"/>
              </a:rPr>
              <a:t>.</a:t>
            </a:r>
            <a:endParaRPr lang="ru-RU" sz="1300" dirty="0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 err="1">
                <a:solidFill>
                  <a:srgbClr val="3725E4"/>
                </a:solidFill>
                <a:latin typeface="+mj-lt"/>
                <a:ea typeface="Montserrat"/>
                <a:cs typeface="+mj-lt"/>
                <a:sym typeface="Montserrat"/>
              </a:rPr>
              <a:t>Автоэнкодеры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 ExtraBold"/>
                <a:cs typeface="+mn-lt"/>
                <a:sym typeface="Montserrat ExtraBold"/>
              </a:rPr>
              <a:t>.</a:t>
            </a:r>
            <a:endParaRPr sz="1800" dirty="0">
              <a:solidFill>
                <a:srgbClr val="131235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7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dirty="0">
                <a:cs typeface="+mn-lt"/>
                <a:sym typeface="+mn-ea"/>
              </a:rPr>
              <a:t>Типы </a:t>
            </a:r>
            <a:r>
              <a:rPr lang="ru-RU" sz="1300" dirty="0" err="1">
                <a:cs typeface="+mn-lt"/>
                <a:sym typeface="+mn-ea"/>
              </a:rPr>
              <a:t>Автоэнкодеров</a:t>
            </a:r>
            <a:r>
              <a:rPr lang="ru-RU" sz="1300" dirty="0">
                <a:cs typeface="+mn-lt"/>
                <a:sym typeface="+mn-ea"/>
              </a:rPr>
              <a:t>:</a:t>
            </a: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sz="1300" b="1" dirty="0">
                <a:cs typeface="+mn-lt"/>
                <a:sym typeface="+mn-ea"/>
              </a:rPr>
              <a:t>Обычные Автоэнкодеры.</a:t>
            </a:r>
            <a:r>
              <a:rPr lang="ru-RU" sz="1300" dirty="0">
                <a:cs typeface="+mn-lt"/>
                <a:sym typeface="+mn-ea"/>
              </a:rPr>
              <a:t> Самая базовая форма, используемая для снижения размерности.</a:t>
            </a: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sz="1300" b="1" dirty="0">
                <a:cs typeface="+mn-lt"/>
                <a:sym typeface="+mn-ea"/>
              </a:rPr>
              <a:t>Вириационные Автоэнкодеры(VAEs).</a:t>
            </a:r>
            <a:r>
              <a:rPr lang="ru-RU" sz="1300" dirty="0">
                <a:cs typeface="+mn-lt"/>
                <a:sym typeface="+mn-ea"/>
              </a:rPr>
              <a:t> Помимо кодирования входных данных, они генерируют новые данные, основываясь на статистическом распределении в скрытом слое.</a:t>
            </a: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sz="1300" b="1" dirty="0">
                <a:cs typeface="+mn-lt"/>
                <a:sym typeface="+mn-ea"/>
              </a:rPr>
              <a:t>Сверточные Автоэнкодеры.</a:t>
            </a:r>
            <a:r>
              <a:rPr lang="ru-RU" sz="1300" dirty="0">
                <a:cs typeface="+mn-lt"/>
                <a:sym typeface="+mn-ea"/>
              </a:rPr>
              <a:t> Используют сверточные слои для работы с изображениями.</a:t>
            </a: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sz="1300" b="1" dirty="0" err="1">
                <a:cs typeface="+mn-lt"/>
                <a:sym typeface="+mn-ea"/>
              </a:rPr>
              <a:t>Дешумящие</a:t>
            </a:r>
            <a:r>
              <a:rPr lang="ru-RU" sz="1300" b="1" dirty="0">
                <a:cs typeface="+mn-lt"/>
                <a:sym typeface="+mn-ea"/>
              </a:rPr>
              <a:t> </a:t>
            </a:r>
            <a:r>
              <a:rPr lang="ru-RU" sz="1300" b="1" dirty="0" err="1">
                <a:cs typeface="+mn-lt"/>
                <a:sym typeface="+mn-ea"/>
              </a:rPr>
              <a:t>Автоэнкодеры</a:t>
            </a:r>
            <a:r>
              <a:rPr lang="ru-RU" sz="1300" b="1" dirty="0">
                <a:cs typeface="+mn-lt"/>
                <a:sym typeface="+mn-ea"/>
              </a:rPr>
              <a:t> </a:t>
            </a:r>
            <a:r>
              <a:rPr lang="ru-RU" sz="1300" dirty="0">
                <a:cs typeface="+mn-lt"/>
                <a:sym typeface="+mn-ea"/>
              </a:rPr>
              <a:t>(</a:t>
            </a:r>
            <a:r>
              <a:rPr lang="ru-RU" sz="1300" b="1" dirty="0">
                <a:cs typeface="+mn-lt"/>
                <a:sym typeface="+mn-ea"/>
              </a:rPr>
              <a:t>Denoising Autoencoders).</a:t>
            </a:r>
            <a:r>
              <a:rPr lang="ru-RU" sz="1300" dirty="0">
                <a:cs typeface="+mn-lt"/>
                <a:sym typeface="+mn-ea"/>
              </a:rPr>
              <a:t> Обучаются восстанавливать данные из зашумленного входа, что помогает сети способность эффективно функционировать и давать точные результаты даже в условиях зашумленных, неполных или искаженных данных.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j-lt"/>
                <a:ea typeface="Montserrat"/>
                <a:cs typeface="+mj-lt"/>
                <a:sym typeface="Montserrat"/>
              </a:rPr>
              <a:t>Вариационные </a:t>
            </a:r>
            <a:r>
              <a:rPr lang="ru-RU" sz="2000" dirty="0" err="1">
                <a:solidFill>
                  <a:srgbClr val="3725E4"/>
                </a:solidFill>
                <a:latin typeface="+mj-lt"/>
                <a:ea typeface="Montserrat"/>
                <a:cs typeface="+mj-lt"/>
                <a:sym typeface="Montserrat"/>
              </a:rPr>
              <a:t>автоэнкодеры</a:t>
            </a:r>
            <a:r>
              <a:rPr lang="en-US" altLang="ru-RU" sz="2000" dirty="0">
                <a:solidFill>
                  <a:srgbClr val="3725E4"/>
                </a:solidFill>
                <a:latin typeface="+mn-lt"/>
                <a:ea typeface="Montserrat ExtraBold"/>
                <a:cs typeface="+mn-lt"/>
                <a:sym typeface="Montserrat ExtraBold"/>
              </a:rPr>
              <a:t>.</a:t>
            </a:r>
            <a:endParaRPr sz="1800" dirty="0">
              <a:solidFill>
                <a:srgbClr val="131235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7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Variational Autoencoders (VAEs)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являются продвинутым видом автоэнкодеров, представляющими собой генеративные модели, используемые в машинном обучении. Они объединяют идеи из глубокого обучения и байесовской статистики, чтобы создать мощные алгоритмы, способные генерировать новые данные, похожие на обучающие.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VAEs представляют собой уникальное сочетание глубокого обучения и вероятностного моделирования, предлагая новые возможности для генерации и понимания данных. Они открывают дверь для создания более продвинутых и гибких генеративных моделей в машинном обучении.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sz="1300" dirty="0">
              <a:cs typeface="+mn-lt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sz="1300" dirty="0">
              <a:cs typeface="+mn-l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j-lt"/>
                <a:ea typeface="Montserrat"/>
                <a:cs typeface="+mj-lt"/>
                <a:sym typeface="Montserrat"/>
              </a:rPr>
              <a:t>Вариационные </a:t>
            </a:r>
            <a:r>
              <a:rPr lang="ru-RU" sz="2000" dirty="0" err="1">
                <a:solidFill>
                  <a:srgbClr val="3725E4"/>
                </a:solidFill>
                <a:latin typeface="+mj-lt"/>
                <a:ea typeface="Montserrat"/>
                <a:cs typeface="+mj-lt"/>
                <a:sym typeface="Montserrat"/>
              </a:rPr>
              <a:t>автоэнкодеры</a:t>
            </a:r>
            <a:r>
              <a:rPr lang="en-US" altLang="ru-RU" sz="2000" dirty="0">
                <a:solidFill>
                  <a:srgbClr val="3725E4"/>
                </a:solidFill>
                <a:latin typeface="+mn-lt"/>
                <a:ea typeface="Montserrat ExtraBold"/>
                <a:cs typeface="+mn-lt"/>
                <a:sym typeface="Montserrat ExtraBold"/>
              </a:rPr>
              <a:t>.</a:t>
            </a:r>
            <a:endParaRPr sz="1800" dirty="0">
              <a:solidFill>
                <a:srgbClr val="131235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8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Ключевые Концепции VAE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Структура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. Как и традиционные автоэнкодеры, VAE состоит из двух частей: кодировщика (encoder) и декодировщика (decoder). Кодировщик преобразует входные данные в параметры скрытого распределения (обычно гауссовского), а декодировщик затем генерирует выходные данные из этого распределения.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Проблематика.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В отличие от обычных автоэнкодеров, которые обучаются минимизировать ошибку между входными и выходными данными, VAEs обучаются также оптимизировать вероятностное распределение входных данных, что позволяет им генерировать новые данные.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Ключевые Концепции VAE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sz="1300" b="1" dirty="0">
                <a:cs typeface="+mn-lt"/>
              </a:rPr>
              <a:t>Репараметризация. </a:t>
            </a:r>
            <a:r>
              <a:rPr lang="ru-RU" sz="1300" dirty="0">
                <a:cs typeface="+mn-lt"/>
              </a:rPr>
              <a:t>Одна из ключевых особенностей VAE - это трюк с репараметризацией, который позволяет модели обучаться градиентным спуском. Вместо того чтобы напрямую генерировать значения из распределения, модель генерирует параметры (среднее и стандартное отклонение) этого распределения, а затем случайным образом выбирает образцы из него.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sz="1300" dirty="0">
              <a:cs typeface="+mn-lt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sz="1300" b="1" dirty="0">
                <a:cs typeface="+mn-lt"/>
              </a:rPr>
              <a:t>Функция потерь. </a:t>
            </a:r>
            <a:r>
              <a:rPr lang="ru-RU" sz="1300" dirty="0">
                <a:cs typeface="+mn-lt"/>
              </a:rPr>
              <a:t>Функция потерь в VAE состоит из двух частей: восстановления потерь (как в обычных автоэнкодерах) и потерь Kullback-Leibler (KL), которые обеспечивают сходство распределения скрытого пространства с нормальным распределением.</a:t>
            </a:r>
          </a:p>
        </p:txBody>
      </p:sp>
      <p:sp>
        <p:nvSpPr>
          <p:cNvPr id="8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j-lt"/>
                <a:ea typeface="Montserrat"/>
                <a:cs typeface="+mj-lt"/>
                <a:sym typeface="Montserrat"/>
              </a:rPr>
              <a:t>Вариационные </a:t>
            </a:r>
            <a:r>
              <a:rPr lang="ru-RU" sz="2000" dirty="0" err="1">
                <a:solidFill>
                  <a:srgbClr val="3725E4"/>
                </a:solidFill>
                <a:latin typeface="+mj-lt"/>
                <a:ea typeface="Montserrat"/>
                <a:cs typeface="+mj-lt"/>
                <a:sym typeface="Montserrat"/>
              </a:rPr>
              <a:t>автоэнкодеры</a:t>
            </a:r>
            <a:r>
              <a:rPr lang="en-US" altLang="ru-RU" sz="2000" dirty="0">
                <a:solidFill>
                  <a:srgbClr val="3725E4"/>
                </a:solidFill>
                <a:latin typeface="+mn-lt"/>
                <a:ea typeface="Montserrat ExtraBold"/>
                <a:cs typeface="+mn-lt"/>
                <a:sym typeface="Montserrat ExtraBold"/>
              </a:rPr>
              <a:t>.</a:t>
            </a:r>
            <a:endParaRPr sz="1800" dirty="0">
              <a:solidFill>
                <a:srgbClr val="131235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j-lt"/>
                <a:ea typeface="Montserrat"/>
                <a:cs typeface="+mj-lt"/>
                <a:sym typeface="Montserrat"/>
              </a:rPr>
              <a:t>Вариационные </a:t>
            </a:r>
            <a:r>
              <a:rPr lang="ru-RU" sz="2000" dirty="0" err="1">
                <a:solidFill>
                  <a:srgbClr val="3725E4"/>
                </a:solidFill>
                <a:latin typeface="+mj-lt"/>
                <a:ea typeface="Montserrat"/>
                <a:cs typeface="+mj-lt"/>
                <a:sym typeface="Montserrat"/>
              </a:rPr>
              <a:t>автоэнкодеры</a:t>
            </a:r>
            <a:r>
              <a:rPr lang="en-US" altLang="ru-RU" sz="2000" dirty="0">
                <a:solidFill>
                  <a:srgbClr val="3725E4"/>
                </a:solidFill>
                <a:latin typeface="+mn-lt"/>
                <a:ea typeface="Montserrat ExtraBold"/>
                <a:cs typeface="+mn-lt"/>
                <a:sym typeface="Montserrat ExtraBold"/>
              </a:rPr>
              <a:t>.</a:t>
            </a:r>
            <a:endParaRPr sz="1800" dirty="0">
              <a:solidFill>
                <a:srgbClr val="131235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8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Применения VAE: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Генерация реалистичных изображений</a:t>
            </a:r>
            <a:r>
              <a:rPr lang="en-US" altLang="ru-RU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.</a:t>
            </a:r>
            <a:r>
              <a:rPr lang="en-US" altLang="ru-RU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VAEs способны генерировать новые изображения, которые выглядят похожими на изображения из обучающего набора.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Создание музыки</a:t>
            </a:r>
            <a:r>
              <a:rPr lang="en-US" altLang="ru-RU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Аналогично изображениям, VAEs могут генерировать музыкальные композиции.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Моделирование в биоинформатике</a:t>
            </a:r>
            <a:r>
              <a:rPr lang="en-US" altLang="ru-RU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Используется для моделирования сложных биологических данных.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Понимание изображений</a:t>
            </a:r>
            <a:r>
              <a:rPr lang="en-US" altLang="ru-RU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Помимо генерации, VAEs могут помочь в понимании структуры изображений, выделяя ключевые характеристики.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j-lt"/>
                <a:ea typeface="Montserrat"/>
                <a:cs typeface="+mj-lt"/>
                <a:sym typeface="Montserrat"/>
              </a:rPr>
              <a:t>Практика.</a:t>
            </a:r>
            <a:endParaRPr sz="1800" dirty="0">
              <a:solidFill>
                <a:srgbClr val="131235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8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j-lt"/>
                <a:ea typeface="Montserrat"/>
                <a:cs typeface="+mj-lt"/>
                <a:sym typeface="Montserrat"/>
              </a:rPr>
              <a:t>Сверточные автоэнкодеры.</a:t>
            </a:r>
            <a:endParaRPr sz="1800" dirty="0">
              <a:solidFill>
                <a:srgbClr val="131235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9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Сверточные автоэнкодеры (Convolutional Autoencoders) – это разновидность автоэнкодеров, в которых для кодирования и декодирования данных используются сверточные нейронные сети (CNNs). Эти автоэнкодеры наиболее эффективны для работы с изображениями и другими типами данных, где пространственные взаимосвязи между пикселями или признаками играют важную роль.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Сверточные автоэнкодеры представляют значительный шаг вперед по сравнению с традиционными полносвязными автоэнкодерами, особенно в области обработки изображений и видео, благодаря своей способности эффективно обрабатывать и анализировать пространственные данные.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j-lt"/>
                <a:ea typeface="Montserrat"/>
                <a:cs typeface="+mj-lt"/>
                <a:sym typeface="Montserrat"/>
              </a:rPr>
              <a:t>Сверточные автоэнкодеры.</a:t>
            </a:r>
            <a:endParaRPr sz="1800" dirty="0">
              <a:solidFill>
                <a:srgbClr val="131235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9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Основные характеристики: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Сверточные Слои (Convolutional Layers).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Вместо полносвязных слоев, как в традиционных автоэнкодерах, сверточные автоэнкодеры используют сверточные слои для анализа входных данных. Это позволяет эффективно выявлять и использовать пространственные иерархии признаков в изображениях.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Пулинг (Pooling).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В кодировщике обычно используются слои пулинга для уменьшения размерности данных и выделения наиболее важных признаков.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Обратное Пулинг (Upsampling).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В декодировщике применяется обратный пулинг или другие методы увеличения размерности (например, сверточная транспонированная операция), чтобы восстановить данные до исходного размера.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j-lt"/>
                <a:ea typeface="Montserrat"/>
                <a:cs typeface="+mj-lt"/>
                <a:sym typeface="Montserrat"/>
              </a:rPr>
              <a:t>Сверточные автоэнкодеры.</a:t>
            </a:r>
            <a:endParaRPr sz="1800" dirty="0">
              <a:solidFill>
                <a:srgbClr val="131235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9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Преимущества: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Эффективность для изображений.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Благодаря своей способности выделять пространственные признаки, сверточные автоэнкодеры идеально подходят для задач, связанных с изображениями, таких как устранение шума, сегментация и классификация.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Снижение потери информации.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По сравнению с полносвязными автоэнкодерами, сверточные автоэнкодеры могут более эффективно кодировать визуальные данные, тем самым уменьшая потерю информации в процессе сжатия данных.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j-lt"/>
                <a:ea typeface="Montserrat"/>
                <a:cs typeface="+mj-lt"/>
                <a:sym typeface="Montserrat"/>
              </a:rPr>
              <a:t>Сверточные автоэнкодеры.</a:t>
            </a:r>
            <a:endParaRPr sz="1800" dirty="0">
              <a:solidFill>
                <a:srgbClr val="131235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9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Применение: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Удаление шума из изображений.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Сверточные автоэнкодеры могут быть обучены удалять шум из зашумленных изображений.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Генерация и восстановление изображений.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Они могут использоваться для генерации новых изображений или восстановления поврежденных.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Редукция размерности для визуализации.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Помогают в визуализации сложных наборов данных изображений, снижая размерность пространства признаков.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8605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Исследовательский анализ данных (EDA)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latin typeface="+mn-lt"/>
                <a:cs typeface="+mn-lt"/>
                <a:sym typeface="+mn-ea"/>
              </a:rPr>
              <a:t>Основные аспекты EDA включают:</a:t>
            </a:r>
            <a:endParaRPr lang="ru-RU" sz="1300" b="1" dirty="0">
              <a:latin typeface="+mn-lt"/>
              <a:cs typeface="+mn-lt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sz="1300" b="1" dirty="0">
              <a:solidFill>
                <a:srgbClr val="3725E4"/>
              </a:solidFill>
              <a:latin typeface="+mn-lt"/>
              <a:ea typeface="Montserrat"/>
              <a:cs typeface="+mn-lt"/>
              <a:sym typeface="Montserrat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sz="1300" dirty="0">
                <a:latin typeface="+mn-lt"/>
                <a:cs typeface="+mn-lt"/>
              </a:rPr>
              <a:t>Визуализация данных. Графическое представление данных с использованием гистограмм</a:t>
            </a:r>
            <a:r>
              <a:rPr lang="en-US" altLang="ru-RU" sz="1300" dirty="0">
                <a:latin typeface="+mn-lt"/>
                <a:cs typeface="+mn-lt"/>
              </a:rPr>
              <a:t>.</a:t>
            </a:r>
            <a:endParaRPr lang="ru-RU" sz="1300" dirty="0">
              <a:latin typeface="+mn-lt"/>
              <a:cs typeface="+mn-lt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sz="1300" dirty="0">
                <a:latin typeface="+mn-lt"/>
                <a:cs typeface="+mn-lt"/>
                <a:sym typeface="+mn-ea"/>
              </a:rPr>
              <a:t>Выявление и обработка выбросов. Определение и анализ необычных значений в данных, которые могут указывать на ошибки измерения или другие аномалии. </a:t>
            </a:r>
            <a:endParaRPr lang="en-AU" sz="1300" dirty="0">
              <a:latin typeface="+mn-lt"/>
              <a:cs typeface="+mn-lt"/>
              <a:sym typeface="+mn-ea"/>
            </a:endParaRPr>
          </a:p>
          <a:p>
            <a:pPr marL="0"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 err="1">
                <a:latin typeface="+mn-lt"/>
                <a:cs typeface="+mn-lt"/>
              </a:rPr>
              <a:t>Boxplot</a:t>
            </a:r>
            <a:r>
              <a:rPr lang="ru-RU" sz="1300" b="1" dirty="0">
                <a:latin typeface="+mn-lt"/>
                <a:cs typeface="+mn-lt"/>
              </a:rPr>
              <a:t> </a:t>
            </a:r>
            <a:r>
              <a:rPr lang="ru-RU" sz="1300" dirty="0">
                <a:latin typeface="+mn-lt"/>
                <a:cs typeface="+mn-lt"/>
              </a:rPr>
              <a:t>(ящичковая диаграмма) </a:t>
            </a:r>
            <a:r>
              <a:rPr lang="en-AU" sz="1300" dirty="0">
                <a:latin typeface="+mn-lt"/>
                <a:cs typeface="+mn-lt"/>
              </a:rPr>
              <a:t>- </a:t>
            </a:r>
            <a:r>
              <a:rPr lang="ru-RU" sz="1300" dirty="0">
                <a:latin typeface="+mn-lt"/>
                <a:cs typeface="+mn-lt"/>
              </a:rPr>
              <a:t>это графический метод, который представляет распределение данных и их статистические характеристики, такие как медиана, квартили и выбросы. Давайте разберём, как читать boxplot и почему он полезен для выявления выбросов.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j-lt"/>
                <a:ea typeface="Montserrat"/>
                <a:cs typeface="+mj-lt"/>
                <a:sym typeface="Montserrat"/>
              </a:rPr>
              <a:t>Дешумящие автоэнкодеры</a:t>
            </a:r>
            <a:r>
              <a:rPr lang="ru-RU" sz="2000" dirty="0">
                <a:solidFill>
                  <a:srgbClr val="3725E4"/>
                </a:solidFill>
                <a:latin typeface="+mj-lt"/>
                <a:ea typeface="Montserrat"/>
                <a:cs typeface="+mj-lt"/>
                <a:sym typeface="Montserrat"/>
              </a:rPr>
              <a:t>.</a:t>
            </a:r>
            <a:endParaRPr sz="1800" dirty="0">
              <a:solidFill>
                <a:srgbClr val="131235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9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Denoising Autoencoders (Дешумящие автоэнкодеры) - это особый вид автоэнкодеров, используемых в машинном обучении для задачи устранения шума из данных. Основная идея заключается в том, чтобы заставить автоэнкодер учиться восстанавливать исходные, незашумленные данные из искусственно зашумленных входных данных.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Denoising Autoencoders представляют собой мощный инструмент в наборе инструментов машинного обучения, помогая улучшить качество данных и эффективность последующего анализа или обучения.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j-lt"/>
                <a:ea typeface="Montserrat"/>
                <a:cs typeface="+mj-lt"/>
                <a:sym typeface="Montserrat"/>
              </a:rPr>
              <a:t>Дешумящие автоэнкодеры</a:t>
            </a:r>
            <a:r>
              <a:rPr lang="ru-RU" sz="2000" dirty="0">
                <a:solidFill>
                  <a:srgbClr val="3725E4"/>
                </a:solidFill>
                <a:latin typeface="+mj-lt"/>
                <a:ea typeface="Montserrat"/>
                <a:cs typeface="+mj-lt"/>
                <a:sym typeface="Montserrat"/>
              </a:rPr>
              <a:t>.</a:t>
            </a:r>
            <a:endParaRPr sz="1800" dirty="0">
              <a:solidFill>
                <a:srgbClr val="131235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1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Ключевые аспекты Дешумящих автоэнкодеров: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Процесс Обучения.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 В процессе обучения на вход автоэнкодера подаются зашумленные данные, а в качестве цели обучения используются исходные, неискаженные данные. Задача автоэнкодера - научиться удалять шум и восстанавливать оригинальные данные. Сохранять только важные признаки данных, игнорируя случайные искажения.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b="1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Кодировщик и Декодировщик. </a:t>
            </a: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Так же, как и в стандартных автоэнкодерах, дешумящий автоэнкодер состоит из двух основных частей: кодировщика (encoder), который сжимает входные данные в компактное представление, и декодировщика (decoder), который пытается восстановить исходные данные из этого представления.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j-lt"/>
                <a:ea typeface="Montserrat"/>
                <a:cs typeface="+mj-lt"/>
                <a:sym typeface="Montserrat"/>
              </a:rPr>
              <a:t>Дешумящие автоэнкодеры</a:t>
            </a:r>
            <a:r>
              <a:rPr lang="ru-RU" sz="2000" dirty="0">
                <a:solidFill>
                  <a:srgbClr val="3725E4"/>
                </a:solidFill>
                <a:latin typeface="+mj-lt"/>
                <a:ea typeface="Montserrat"/>
                <a:cs typeface="+mj-lt"/>
                <a:sym typeface="Montserrat"/>
              </a:rPr>
              <a:t>.</a:t>
            </a:r>
            <a:endParaRPr sz="1800" dirty="0">
              <a:solidFill>
                <a:srgbClr val="131235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9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Применение: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sz="1300" dirty="0">
              <a:cs typeface="+mn-lt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sz="1300" b="1" dirty="0">
                <a:cs typeface="+mn-lt"/>
              </a:rPr>
              <a:t>Удаление шума. </a:t>
            </a:r>
            <a:r>
              <a:rPr lang="ru-RU" sz="1300" dirty="0">
                <a:cs typeface="+mn-lt"/>
              </a:rPr>
              <a:t>Одно из основных применений - удаление шума из изображений или аудиоданных. Например, можно устранить случайные пиксельные искажения с фотографий.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sz="1300" b="1" dirty="0">
                <a:cs typeface="+mn-lt"/>
              </a:rPr>
              <a:t>Предварительная обработка данных. </a:t>
            </a:r>
            <a:r>
              <a:rPr lang="ru-RU" sz="1300" dirty="0">
                <a:cs typeface="+mn-lt"/>
              </a:rPr>
              <a:t>Использование в качестве шага предварительной обработки для улучшения качества данных перед их использованием в других алгоритмах машинного обучения.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ru-RU" sz="1300" b="1" dirty="0">
                <a:cs typeface="+mn-lt"/>
              </a:rPr>
              <a:t>Извлечение признаков.</a:t>
            </a:r>
            <a:r>
              <a:rPr lang="ru-RU" sz="1300" dirty="0">
                <a:cs typeface="+mn-lt"/>
              </a:rPr>
              <a:t> Дешумящие автоэнкодеры могут помочь в выделении более робастных признаков из данных, что полезно в задачах классификации и регрессии.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7;p14"/>
          <p:cNvSpPr/>
          <p:nvPr/>
        </p:nvSpPr>
        <p:spPr>
          <a:xfrm>
            <a:off x="0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9;p14"/>
          <p:cNvSpPr txBox="1"/>
          <p:nvPr/>
        </p:nvSpPr>
        <p:spPr>
          <a:xfrm>
            <a:off x="673925" y="269075"/>
            <a:ext cx="7076400" cy="54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 ExtraBold"/>
                <a:cs typeface="+mn-lt"/>
                <a:sym typeface="Montserrat ExtraBold"/>
              </a:rPr>
              <a:t>ДЗ_2.</a:t>
            </a:r>
            <a:endParaRPr sz="2000" dirty="0">
              <a:solidFill>
                <a:srgbClr val="131235"/>
              </a:solidFill>
              <a:latin typeface="+mn-lt"/>
              <a:ea typeface="Montserrat SemiBold"/>
              <a:cs typeface="+mn-lt"/>
              <a:sym typeface="Montserrat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131235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1" name="Google Shape;70;p14"/>
          <p:cNvSpPr txBox="1"/>
          <p:nvPr/>
        </p:nvSpPr>
        <p:spPr>
          <a:xfrm>
            <a:off x="681550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1. Самостоятельно расмотреть Иерархическая кластеризация и DBSCAN, взять датасет из открытого источника для решения задачи класстеризации.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altLang="en-US" sz="1300" dirty="0">
                <a:solidFill>
                  <a:schemeClr val="dk1"/>
                </a:solidFill>
                <a:ea typeface="Montserrat Medium"/>
                <a:cs typeface="+mn-lt"/>
                <a:sym typeface="Montserrat Medium"/>
              </a:rPr>
              <a:t>2. Самостоятельно расмотреть Методы понижения размерности UMAP и LDA.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dirty="0">
                <a:cs typeface="+mn-lt"/>
              </a:rPr>
              <a:t>3. Написать </a:t>
            </a:r>
            <a:r>
              <a:rPr lang="ru-RU" sz="1300" dirty="0" err="1">
                <a:cs typeface="+mn-lt"/>
              </a:rPr>
              <a:t>Автоэнкодер</a:t>
            </a:r>
            <a:r>
              <a:rPr lang="ru-RU" sz="1300" dirty="0">
                <a:cs typeface="+mn-lt"/>
              </a:rPr>
              <a:t> из файла </a:t>
            </a:r>
            <a:r>
              <a:rPr lang="en-AU" sz="1300" dirty="0">
                <a:cs typeface="+mn-lt"/>
              </a:rPr>
              <a:t>hw_2.docx</a:t>
            </a:r>
            <a:r>
              <a:rPr lang="ru-RU" sz="1300" dirty="0">
                <a:cs typeface="+mn-lt"/>
              </a:rPr>
              <a:t>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dirty="0">
                <a:cs typeface="+mn-lt"/>
              </a:rPr>
              <a:t>4. Результаты выполнения разместить в репозитории на гите.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8605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Ссылки.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sz="1300" b="1" dirty="0">
              <a:solidFill>
                <a:srgbClr val="3725E4"/>
              </a:solidFill>
              <a:latin typeface="+mn-lt"/>
              <a:ea typeface="Montserrat"/>
              <a:cs typeface="+mn-lt"/>
              <a:sym typeface="Montserrat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en-AU" sz="1300" b="1" dirty="0">
              <a:solidFill>
                <a:srgbClr val="3725E4"/>
              </a:solidFill>
              <a:latin typeface="+mn-lt"/>
              <a:ea typeface="Montserrat"/>
              <a:cs typeface="+mn-lt"/>
              <a:sym typeface="Montserrat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en-US" sz="1300" dirty="0">
                <a:sym typeface="+mn-ea"/>
              </a:rPr>
              <a:t>https://www.kaggle.com/datasets/uciml/glass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en-US" sz="1300" dirty="0">
                <a:sym typeface="+mn-ea"/>
              </a:rPr>
              <a:t>https://archive.ics.uci.edu/ml/datasets/Glass+Identification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https://www.kaggle.com/datasets/abhinand05/magic-gamma-telescope-dataset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  <a:hlinkClick r:id="rId3"/>
              </a:rPr>
              <a:t>https://www.kaggle.com/code/sasakitetsuya/parkinson-s-classify-pycaret-with-pca-and-blend</a:t>
            </a:r>
            <a:endParaRPr lang="ru-RU" altLang="en-US" sz="1300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BY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en-US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  <a:hlinkClick r:id="rId4"/>
              </a:rPr>
              <a:t>https://habr.com/ru/companies/skillfactory/articles/671864/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BY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en-US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  <a:hlinkClick r:id="rId5"/>
              </a:rPr>
              <a:t>https://medium.com/@syed_hasan/autoencoders-theory-pytorch-implementation-a2e72f6f7cb7</a:t>
            </a:r>
            <a:endParaRPr lang="en-US" altLang="en-US" sz="1300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BY" sz="1300" b="1" dirty="0">
                <a:solidFill>
                  <a:srgbClr val="3725E4"/>
                </a:solidFill>
                <a:ea typeface="Montserrat"/>
                <a:cs typeface="+mn-lt"/>
                <a:sym typeface="Montserrat"/>
              </a:rPr>
              <a:t>✓ </a:t>
            </a:r>
            <a:r>
              <a:rPr lang="en-US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  <a:hlinkClick r:id="rId6"/>
              </a:rPr>
              <a:t>https://github.com/ZIYU-DEEP/Awesome-Autoencoders-for-Representation-Learning</a:t>
            </a:r>
            <a:r>
              <a:rPr lang="en-US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 </a:t>
            </a:r>
            <a:r>
              <a:rPr lang="ru-RU" altLang="en-US" sz="1300" dirty="0">
                <a:solidFill>
                  <a:schemeClr val="dk1"/>
                </a:solidFill>
                <a:latin typeface="+mn-lt"/>
                <a:ea typeface="Montserrat Medium"/>
                <a:cs typeface="+mn-lt"/>
                <a:sym typeface="Montserrat Medium"/>
              </a:rPr>
              <a:t> 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 rotWithShape="1">
          <a:blip r:embed="rId3"/>
          <a:srcRect l="209" r="209"/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1" name="Google Shape;91;p16"/>
          <p:cNvSpPr txBox="1"/>
          <p:nvPr/>
        </p:nvSpPr>
        <p:spPr>
          <a:xfrm>
            <a:off x="568050" y="2175094"/>
            <a:ext cx="36534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Спасибо</a:t>
            </a:r>
            <a:endParaRPr sz="20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за внимание!</a:t>
            </a:r>
            <a:endParaRPr sz="20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4"/>
          <a:srcRect t="268" b="268"/>
          <a:stretch>
            <a:fillRect/>
          </a:stretch>
        </p:blipFill>
        <p:spPr>
          <a:xfrm>
            <a:off x="6779600" y="2199728"/>
            <a:ext cx="1365550" cy="4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6551000" y="2617345"/>
            <a:ext cx="1858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13123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www.belhard.academy</a:t>
            </a:r>
            <a:endParaRPr sz="900">
              <a:solidFill>
                <a:srgbClr val="13123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8605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Исследовательский анализ данных (EDA)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latin typeface="+mn-lt"/>
                <a:cs typeface="+mn-lt"/>
              </a:rPr>
              <a:t>Центральный прямоугольник (ящик):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sz="1300" dirty="0">
                <a:latin typeface="+mn-lt"/>
                <a:cs typeface="+mn-lt"/>
              </a:rPr>
              <a:t>Нижняя граница ящика представляет первый квартиль (25-й процентиль), что означает, что 25% наблюдений находятся ниже этой границы.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sz="1300" dirty="0">
                <a:latin typeface="+mn-lt"/>
                <a:cs typeface="+mn-lt"/>
              </a:rPr>
              <a:t>Верхняя граница ящика представляет третий квартиль (75-й процентиль), то есть 75% наблюдений лежат ниже этой границы.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sz="1300" b="1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✓ </a:t>
            </a:r>
            <a:r>
              <a:rPr lang="ru-RU" sz="1300" dirty="0">
                <a:latin typeface="+mn-lt"/>
                <a:cs typeface="+mn-lt"/>
              </a:rPr>
              <a:t>Горизонтальная линия внутри ящика — это медиана (50-й процентиль) данных.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latin typeface="+mn-lt"/>
                <a:cs typeface="+mn-lt"/>
              </a:rPr>
              <a:t>Усы (whiskers):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dirty="0">
                <a:latin typeface="+mn-lt"/>
                <a:cs typeface="+mn-lt"/>
              </a:rPr>
              <a:t>Усы представляют диапазон данных за пределами квартилей, но в пределах 1.5 межквартильного размаха (IQR). IQR </a:t>
            </a:r>
            <a:r>
              <a:rPr lang="en-AU" sz="1300" dirty="0">
                <a:latin typeface="+mn-lt"/>
                <a:cs typeface="+mn-lt"/>
              </a:rPr>
              <a:t>-</a:t>
            </a:r>
            <a:r>
              <a:rPr lang="ru-RU" sz="1300" dirty="0">
                <a:latin typeface="+mn-lt"/>
                <a:cs typeface="+mn-lt"/>
              </a:rPr>
              <a:t> это разница между первым и третьим квартилями.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dirty="0">
                <a:latin typeface="+mn-lt"/>
                <a:cs typeface="+mn-lt"/>
              </a:rPr>
              <a:t>Концы усов указывают на минимальное и максимальное значения в пределах этого диапазона.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sz="1300" dirty="0">
              <a:latin typeface="+mn-lt"/>
              <a:cs typeface="+mn-lt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sz="1300" dirty="0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4"/>
          <p:cNvSpPr/>
          <p:nvPr/>
        </p:nvSpPr>
        <p:spPr>
          <a:xfrm>
            <a:off x="6985" y="487925"/>
            <a:ext cx="91440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68;p14"/>
          <p:cNvPicPr preferRelativeResize="0"/>
          <p:nvPr/>
        </p:nvPicPr>
        <p:blipFill rotWithShape="1">
          <a:blip r:embed="rId2"/>
          <a:srcRect t="268" b="268"/>
          <a:stretch>
            <a:fillRect/>
          </a:stretch>
        </p:blipFill>
        <p:spPr>
          <a:xfrm>
            <a:off x="7858285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;p14"/>
          <p:cNvSpPr txBox="1"/>
          <p:nvPr/>
        </p:nvSpPr>
        <p:spPr>
          <a:xfrm>
            <a:off x="680720" y="268605"/>
            <a:ext cx="837946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Исследовательский анализ данных (EDA)</a:t>
            </a:r>
            <a:r>
              <a:rPr lang="ru-RU" sz="2000" dirty="0">
                <a:solidFill>
                  <a:srgbClr val="3725E4"/>
                </a:solidFill>
                <a:latin typeface="+mn-lt"/>
                <a:ea typeface="Montserrat"/>
                <a:cs typeface="+mn-lt"/>
                <a:sym typeface="Montserrat"/>
              </a:rPr>
              <a:t>.</a:t>
            </a:r>
            <a:endParaRPr lang="ru-RU" sz="2000" dirty="0">
              <a:solidFill>
                <a:srgbClr val="3725E4"/>
              </a:solidFill>
              <a:latin typeface="+mn-lt"/>
              <a:ea typeface="Montserrat ExtraBold"/>
              <a:cs typeface="+mn-lt"/>
              <a:sym typeface="Montserrat ExtraBold"/>
            </a:endParaRPr>
          </a:p>
        </p:txBody>
      </p:sp>
      <p:sp>
        <p:nvSpPr>
          <p:cNvPr id="10" name="Google Shape;70;p14"/>
          <p:cNvSpPr txBox="1"/>
          <p:nvPr/>
        </p:nvSpPr>
        <p:spPr>
          <a:xfrm>
            <a:off x="680915" y="812825"/>
            <a:ext cx="7385100" cy="371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altLang="en-US" sz="1300" b="1" dirty="0">
              <a:solidFill>
                <a:schemeClr val="dk1"/>
              </a:solidFill>
              <a:latin typeface="+mn-lt"/>
              <a:ea typeface="Montserrat Medium"/>
              <a:cs typeface="+mn-lt"/>
              <a:sym typeface="Montserrat Medium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b="1" dirty="0">
                <a:latin typeface="+mn-lt"/>
                <a:cs typeface="+mn-lt"/>
              </a:rPr>
              <a:t>Точки за пределами усов: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dirty="0">
                <a:latin typeface="+mn-lt"/>
                <a:cs typeface="+mn-lt"/>
              </a:rPr>
              <a:t>Точки, лежащие за пределами усов, считаются выбросами. Это значения, которые значительно отличаются от большинства данных в наборе. Выбросы могут указывать на особенности данных, ошибки измерения или вариации, которые требуют дополнительного анализа.</a:t>
            </a: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endParaRPr lang="ru-RU" sz="1300" dirty="0">
              <a:latin typeface="+mn-lt"/>
              <a:cs typeface="+mn-lt"/>
            </a:endParaRPr>
          </a:p>
          <a:p>
            <a:pPr lvl="8">
              <a:lnSpc>
                <a:spcPct val="150000"/>
              </a:lnSpc>
              <a:buClr>
                <a:schemeClr val="dk1"/>
              </a:buClr>
              <a:buSzPts val="1300"/>
            </a:pPr>
            <a:r>
              <a:rPr lang="ru-RU" sz="1300" dirty="0">
                <a:latin typeface="+mn-lt"/>
                <a:cs typeface="+mn-lt"/>
              </a:rPr>
              <a:t>Выбросы важны для анализа, так как они могут влиять на результаты статистического анализа и моделей машинного обучения. Их необходимо либо корректно обработать (например, удалить или заменить), либо учесть при интерпретации результатов.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5344</Words>
  <Application>Microsoft Office PowerPoint</Application>
  <PresentationFormat>Экран (16:9)</PresentationFormat>
  <Paragraphs>471</Paragraphs>
  <Slides>75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75</vt:i4>
      </vt:variant>
    </vt:vector>
  </HeadingPairs>
  <TitlesOfParts>
    <vt:vector size="82" baseType="lpstr">
      <vt:lpstr>Montserrat ExtraBold</vt:lpstr>
      <vt:lpstr>Montserrat Medium</vt:lpstr>
      <vt:lpstr>Montserrat</vt:lpstr>
      <vt:lpstr>Montserrat SemiBold</vt:lpstr>
      <vt:lpstr>Arial (Body)</vt:lpstr>
      <vt:lpstr>Arial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Tatsyana Patalitsyna</cp:lastModifiedBy>
  <cp:revision>843</cp:revision>
  <dcterms:created xsi:type="dcterms:W3CDTF">2024-02-01T09:35:57Z</dcterms:created>
  <dcterms:modified xsi:type="dcterms:W3CDTF">2024-10-29T14:32:41Z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1033-11.1.0.11708</vt:lpwstr>
  </property>
</Properties>
</file>