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5"/>
  </p:notesMasterIdLst>
  <p:sldIdLst>
    <p:sldId id="256" r:id="rId2"/>
    <p:sldId id="257" r:id="rId3"/>
    <p:sldId id="1378" r:id="rId4"/>
    <p:sldId id="860" r:id="rId5"/>
    <p:sldId id="1308" r:id="rId6"/>
    <p:sldId id="1246" r:id="rId7"/>
    <p:sldId id="1371" r:id="rId8"/>
    <p:sldId id="1197" r:id="rId9"/>
    <p:sldId id="1196" r:id="rId10"/>
    <p:sldId id="1198" r:id="rId11"/>
    <p:sldId id="1207" r:id="rId12"/>
    <p:sldId id="1208" r:id="rId13"/>
    <p:sldId id="1209" r:id="rId14"/>
    <p:sldId id="1211" r:id="rId15"/>
    <p:sldId id="1213" r:id="rId16"/>
    <p:sldId id="1214" r:id="rId17"/>
    <p:sldId id="1219" r:id="rId18"/>
    <p:sldId id="1247" r:id="rId19"/>
    <p:sldId id="1199" r:id="rId20"/>
    <p:sldId id="1200" r:id="rId21"/>
    <p:sldId id="1201" r:id="rId22"/>
    <p:sldId id="1206" r:id="rId23"/>
    <p:sldId id="1203" r:id="rId24"/>
    <p:sldId id="1204" r:id="rId25"/>
    <p:sldId id="1220" r:id="rId26"/>
    <p:sldId id="1221" r:id="rId27"/>
    <p:sldId id="1222" r:id="rId28"/>
    <p:sldId id="1223" r:id="rId29"/>
    <p:sldId id="1224" r:id="rId30"/>
    <p:sldId id="1225" r:id="rId31"/>
    <p:sldId id="1226" r:id="rId32"/>
    <p:sldId id="1227" r:id="rId33"/>
    <p:sldId id="1228" r:id="rId34"/>
    <p:sldId id="1232" r:id="rId35"/>
    <p:sldId id="1229" r:id="rId36"/>
    <p:sldId id="1230" r:id="rId37"/>
    <p:sldId id="1231" r:id="rId38"/>
    <p:sldId id="1236" r:id="rId39"/>
    <p:sldId id="1238" r:id="rId40"/>
    <p:sldId id="1239" r:id="rId41"/>
    <p:sldId id="1262" r:id="rId42"/>
    <p:sldId id="1266" r:id="rId43"/>
    <p:sldId id="1267" r:id="rId44"/>
    <p:sldId id="1263" r:id="rId45"/>
    <p:sldId id="1265" r:id="rId46"/>
    <p:sldId id="1268" r:id="rId47"/>
    <p:sldId id="1269" r:id="rId48"/>
    <p:sldId id="1270" r:id="rId49"/>
    <p:sldId id="1271" r:id="rId50"/>
    <p:sldId id="1272" r:id="rId51"/>
    <p:sldId id="1373" r:id="rId52"/>
    <p:sldId id="1374" r:id="rId53"/>
    <p:sldId id="1375" r:id="rId54"/>
    <p:sldId id="1376" r:id="rId55"/>
    <p:sldId id="1377" r:id="rId56"/>
    <p:sldId id="1249" r:id="rId57"/>
    <p:sldId id="1250" r:id="rId58"/>
    <p:sldId id="1251" r:id="rId59"/>
    <p:sldId id="1252" r:id="rId60"/>
    <p:sldId id="1253" r:id="rId61"/>
    <p:sldId id="1254" r:id="rId62"/>
    <p:sldId id="1255" r:id="rId63"/>
    <p:sldId id="1256" r:id="rId64"/>
    <p:sldId id="1257" r:id="rId65"/>
    <p:sldId id="1258" r:id="rId66"/>
    <p:sldId id="1259" r:id="rId67"/>
    <p:sldId id="1240" r:id="rId68"/>
    <p:sldId id="1242" r:id="rId69"/>
    <p:sldId id="1243" r:id="rId70"/>
    <p:sldId id="1237" r:id="rId71"/>
    <p:sldId id="1244" r:id="rId72"/>
    <p:sldId id="1033" r:id="rId73"/>
    <p:sldId id="259" r:id="rId74"/>
  </p:sldIdLst>
  <p:sldSz cx="9144000" cy="5143500" type="screen16x9"/>
  <p:notesSz cx="6858000" cy="9144000"/>
  <p:embeddedFontLst>
    <p:embeddedFont>
      <p:font typeface="Montserrat" panose="020B0604020202020204" charset="-52"/>
      <p:regular r:id="rId76"/>
      <p:bold r:id="rId77"/>
      <p:italic r:id="rId78"/>
      <p:boldItalic r:id="rId79"/>
    </p:embeddedFont>
    <p:embeddedFont>
      <p:font typeface="Montserrat ExtraBold" panose="020B0604020202020204" charset="-52"/>
      <p:bold r:id="rId80"/>
      <p:boldItalic r:id="rId81"/>
    </p:embeddedFont>
    <p:embeddedFont>
      <p:font typeface="Montserrat Medium" panose="020B0604020202020204" charset="-52"/>
      <p:regular r:id="rId82"/>
      <p:bold r:id="rId83"/>
      <p:italic r:id="rId84"/>
      <p:boldItalic r:id="rId85"/>
    </p:embeddedFont>
    <p:embeddedFont>
      <p:font typeface="Montserrat SemiBold" panose="020B0604020202020204" charset="-52"/>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8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168" y="57"/>
      </p:cViewPr>
      <p:guideLst>
        <p:guide orient="horz" pos="168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5f8232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5f8232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5f8232c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5f8232c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5f8232c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5f8232c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21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5f8232cd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5f8232cd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srcRect l="209" r="209"/>
          <a:stretch>
            <a:fillRect/>
          </a:stretch>
        </p:blipFill>
        <p:spPr>
          <a:xfrm>
            <a:off x="0" y="0"/>
            <a:ext cx="9143997" cy="5143499"/>
          </a:xfrm>
          <a:prstGeom prst="rect">
            <a:avLst/>
          </a:prstGeom>
          <a:noFill/>
          <a:ln w="9525" cap="flat" cmpd="sng">
            <a:solidFill>
              <a:srgbClr val="FFFFFF"/>
            </a:solidFill>
            <a:prstDash val="solid"/>
            <a:round/>
            <a:headEnd type="none" w="sm" len="sm"/>
            <a:tailEnd type="none" w="sm" len="sm"/>
          </a:ln>
        </p:spPr>
      </p:pic>
      <p:sp>
        <p:nvSpPr>
          <p:cNvPr id="55" name="Google Shape;55;p13"/>
          <p:cNvSpPr txBox="1"/>
          <p:nvPr/>
        </p:nvSpPr>
        <p:spPr>
          <a:xfrm>
            <a:off x="568050" y="543475"/>
            <a:ext cx="4059600" cy="564900"/>
          </a:xfrm>
          <a:prstGeom prst="rect">
            <a:avLst/>
          </a:prstGeom>
          <a:noFill/>
          <a:ln>
            <a:noFill/>
          </a:ln>
        </p:spPr>
        <p:txBody>
          <a:bodyPr spcFirstLastPara="1" wrap="square" lIns="91425" tIns="91425" rIns="91425" bIns="91425" anchor="t" anchorCtr="0">
            <a:noAutofit/>
          </a:bodyPr>
          <a:lstStyle/>
          <a:p>
            <a:pPr lvl="0"/>
            <a:r>
              <a:rPr lang="en-US" sz="1000" dirty="0">
                <a:solidFill>
                  <a:srgbClr val="FFFFFF"/>
                </a:solidFill>
                <a:latin typeface="+mn-lt"/>
                <a:ea typeface="Montserrat SemiBold"/>
                <a:cs typeface="+mn-lt"/>
                <a:sym typeface="Montserrat SemiBold"/>
              </a:rPr>
              <a:t>Курс «</a:t>
            </a:r>
            <a:r>
              <a:rPr lang="ru-RU" sz="1000" dirty="0">
                <a:solidFill>
                  <a:srgbClr val="FFFFFF"/>
                </a:solidFill>
                <a:latin typeface="+mn-lt"/>
                <a:ea typeface="Montserrat SemiBold"/>
                <a:cs typeface="+mn-lt"/>
                <a:sym typeface="Montserrat SemiBold"/>
              </a:rPr>
              <a:t>Data Science: машинное обучение и нейронные сети. Профессиональный уровень</a:t>
            </a:r>
            <a:r>
              <a:rPr lang="en-US" sz="1000" dirty="0">
                <a:solidFill>
                  <a:srgbClr val="FFFFFF"/>
                </a:solidFill>
                <a:latin typeface="+mn-lt"/>
                <a:ea typeface="Montserrat SemiBold"/>
                <a:cs typeface="+mn-lt"/>
                <a:sym typeface="Montserrat SemiBold"/>
              </a:rPr>
              <a:t>»</a:t>
            </a:r>
            <a:endParaRPr sz="1000" dirty="0">
              <a:solidFill>
                <a:srgbClr val="FFFFFF"/>
              </a:solidFill>
              <a:latin typeface="+mn-lt"/>
              <a:ea typeface="Montserrat SemiBold"/>
              <a:cs typeface="+mn-lt"/>
              <a:sym typeface="Montserrat SemiBold"/>
            </a:endParaRPr>
          </a:p>
        </p:txBody>
      </p:sp>
      <p:sp>
        <p:nvSpPr>
          <p:cNvPr id="56" name="Google Shape;56;p13"/>
          <p:cNvSpPr txBox="1"/>
          <p:nvPr/>
        </p:nvSpPr>
        <p:spPr>
          <a:xfrm>
            <a:off x="568050" y="2082434"/>
            <a:ext cx="4840800" cy="564900"/>
          </a:xfrm>
          <a:prstGeom prst="rect">
            <a:avLst/>
          </a:prstGeom>
          <a:noFill/>
          <a:ln>
            <a:noFill/>
          </a:ln>
        </p:spPr>
        <p:txBody>
          <a:bodyPr spcFirstLastPara="1" wrap="square" lIns="91425" tIns="91425" rIns="91425" bIns="91425" anchor="t" anchorCtr="0">
            <a:noAutofit/>
          </a:bodyPr>
          <a:lstStyle/>
          <a:p>
            <a:pPr lvl="0"/>
            <a:r>
              <a:rPr lang="ru-RU" sz="1500" dirty="0">
                <a:solidFill>
                  <a:srgbClr val="FFFFFF"/>
                </a:solidFill>
                <a:latin typeface="+mn-lt"/>
                <a:ea typeface="Montserrat Medium"/>
                <a:cs typeface="+mn-lt"/>
                <a:sym typeface="Montserrat Medium"/>
              </a:rPr>
              <a:t>Занятие </a:t>
            </a:r>
            <a:r>
              <a:rPr lang="en-US" altLang="ru-RU" sz="1500" dirty="0">
                <a:solidFill>
                  <a:srgbClr val="FFFFFF"/>
                </a:solidFill>
                <a:latin typeface="+mn-lt"/>
                <a:ea typeface="Montserrat Medium"/>
                <a:cs typeface="+mn-lt"/>
                <a:sym typeface="Montserrat Medium"/>
              </a:rPr>
              <a:t>5</a:t>
            </a:r>
            <a:r>
              <a:rPr lang="en-US" sz="1500" dirty="0">
                <a:solidFill>
                  <a:srgbClr val="FFFFFF"/>
                </a:solidFill>
                <a:latin typeface="+mn-lt"/>
                <a:ea typeface="Montserrat Medium"/>
                <a:cs typeface="+mn-lt"/>
                <a:sym typeface="Montserrat Medium"/>
              </a:rPr>
              <a:t>.</a:t>
            </a:r>
            <a:endParaRPr sz="1500" dirty="0">
              <a:solidFill>
                <a:srgbClr val="FFFFFF"/>
              </a:solidFill>
              <a:latin typeface="+mn-lt"/>
              <a:ea typeface="Montserrat Medium"/>
              <a:cs typeface="+mn-lt"/>
              <a:sym typeface="Montserrat Medium"/>
            </a:endParaRPr>
          </a:p>
        </p:txBody>
      </p:sp>
      <p:sp>
        <p:nvSpPr>
          <p:cNvPr id="57" name="Google Shape;57;p13"/>
          <p:cNvSpPr txBox="1"/>
          <p:nvPr/>
        </p:nvSpPr>
        <p:spPr>
          <a:xfrm>
            <a:off x="568049" y="2387225"/>
            <a:ext cx="4256869" cy="795020"/>
          </a:xfrm>
          <a:prstGeom prst="rect">
            <a:avLst/>
          </a:prstGeom>
          <a:noFill/>
          <a:ln>
            <a:noFill/>
          </a:ln>
        </p:spPr>
        <p:txBody>
          <a:bodyPr spcFirstLastPara="1" wrap="square" lIns="91425" tIns="91425" rIns="91425" bIns="91425" anchor="t" anchorCtr="0">
            <a:noAutofit/>
          </a:bodyPr>
          <a:lstStyle/>
          <a:p>
            <a:pPr lvl="1">
              <a:buClr>
                <a:schemeClr val="dk1"/>
              </a:buClr>
              <a:buSzPts val="1900"/>
            </a:pPr>
            <a:r>
              <a:rPr lang="ru-RU" altLang="en-US" sz="1900" b="1" dirty="0">
                <a:solidFill>
                  <a:schemeClr val="lt1"/>
                </a:solidFill>
                <a:latin typeface="+mj-lt"/>
                <a:ea typeface="Montserrat ExtraBold"/>
                <a:cs typeface="+mj-lt"/>
                <a:sym typeface="Montserrat ExtraBold"/>
              </a:rPr>
              <a:t>Нейронные сети</a:t>
            </a:r>
            <a:endParaRPr lang="ru-RU" sz="1900" b="1" dirty="0">
              <a:solidFill>
                <a:schemeClr val="lt1"/>
              </a:solidFill>
              <a:latin typeface="+mj-lt"/>
              <a:ea typeface="Montserrat ExtraBold"/>
              <a:cs typeface="+mj-lt"/>
              <a:sym typeface="Montserrat ExtraBold"/>
            </a:endParaRPr>
          </a:p>
        </p:txBody>
      </p:sp>
      <p:cxnSp>
        <p:nvCxnSpPr>
          <p:cNvPr id="58" name="Google Shape;58;p13"/>
          <p:cNvCxnSpPr/>
          <p:nvPr/>
        </p:nvCxnSpPr>
        <p:spPr>
          <a:xfrm>
            <a:off x="676944" y="4241150"/>
            <a:ext cx="2314200" cy="0"/>
          </a:xfrm>
          <a:prstGeom prst="straightConnector1">
            <a:avLst/>
          </a:prstGeom>
          <a:noFill/>
          <a:ln w="9525" cap="flat" cmpd="sng">
            <a:solidFill>
              <a:srgbClr val="FFFFFF"/>
            </a:solidFill>
            <a:prstDash val="solid"/>
            <a:round/>
            <a:headEnd type="none" w="med" len="med"/>
            <a:tailEnd type="none" w="med" len="med"/>
          </a:ln>
        </p:spPr>
      </p:cxnSp>
      <p:sp>
        <p:nvSpPr>
          <p:cNvPr id="59" name="Google Shape;59;p13"/>
          <p:cNvSpPr txBox="1"/>
          <p:nvPr/>
        </p:nvSpPr>
        <p:spPr>
          <a:xfrm>
            <a:off x="580818" y="3883997"/>
            <a:ext cx="1678200" cy="38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ru-RU" sz="900" b="1" dirty="0">
                <a:solidFill>
                  <a:srgbClr val="FFFFFF"/>
                </a:solidFill>
                <a:latin typeface="+mn-lt"/>
                <a:ea typeface="Montserrat"/>
                <a:cs typeface="+mn-lt"/>
                <a:sym typeface="Montserrat"/>
              </a:rPr>
              <a:t>Преподаватель</a:t>
            </a:r>
            <a:endParaRPr sz="900" b="1" dirty="0">
              <a:solidFill>
                <a:srgbClr val="FFFFFF"/>
              </a:solidFill>
              <a:latin typeface="+mn-lt"/>
              <a:ea typeface="Montserrat"/>
              <a:cs typeface="+mn-lt"/>
              <a:sym typeface="Montserrat"/>
            </a:endParaRPr>
          </a:p>
        </p:txBody>
      </p:sp>
      <p:sp>
        <p:nvSpPr>
          <p:cNvPr id="60" name="Google Shape;60;p13"/>
          <p:cNvSpPr txBox="1"/>
          <p:nvPr/>
        </p:nvSpPr>
        <p:spPr>
          <a:xfrm>
            <a:off x="580819" y="4225175"/>
            <a:ext cx="3582600" cy="38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a:solidFill>
                  <a:srgbClr val="FFFFFF"/>
                </a:solidFill>
                <a:latin typeface="+mn-lt"/>
                <a:ea typeface="Montserrat"/>
                <a:cs typeface="+mn-lt"/>
                <a:sym typeface="Montserrat"/>
              </a:rPr>
              <a:t>Татьяна Потолицына</a:t>
            </a:r>
            <a:endParaRPr sz="1100" b="1" dirty="0">
              <a:solidFill>
                <a:srgbClr val="FFFFFF"/>
              </a:solidFill>
              <a:latin typeface="+mn-lt"/>
              <a:ea typeface="Montserrat"/>
              <a:cs typeface="+mn-lt"/>
              <a:sym typeface="Montserrat"/>
            </a:endParaRPr>
          </a:p>
        </p:txBody>
      </p:sp>
      <p:pic>
        <p:nvPicPr>
          <p:cNvPr id="61" name="Google Shape;61;p13"/>
          <p:cNvPicPr preferRelativeResize="0"/>
          <p:nvPr/>
        </p:nvPicPr>
        <p:blipFill rotWithShape="1">
          <a:blip r:embed="rId4"/>
          <a:srcRect t="268" b="268"/>
          <a:stretch>
            <a:fillRect/>
          </a:stretch>
        </p:blipFill>
        <p:spPr>
          <a:xfrm>
            <a:off x="6779600" y="2199728"/>
            <a:ext cx="1365550" cy="447000"/>
          </a:xfrm>
          <a:prstGeom prst="rect">
            <a:avLst/>
          </a:prstGeom>
          <a:noFill/>
          <a:ln>
            <a:noFill/>
          </a:ln>
        </p:spPr>
      </p:pic>
      <p:sp>
        <p:nvSpPr>
          <p:cNvPr id="62" name="Google Shape;62;p13"/>
          <p:cNvSpPr txBox="1"/>
          <p:nvPr/>
        </p:nvSpPr>
        <p:spPr>
          <a:xfrm>
            <a:off x="6551000" y="2617345"/>
            <a:ext cx="1858500" cy="56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a:solidFill>
                  <a:srgbClr val="131235"/>
                </a:solidFill>
                <a:latin typeface="Montserrat SemiBold"/>
                <a:ea typeface="Montserrat SemiBold"/>
                <a:cs typeface="Montserrat SemiBold"/>
                <a:sym typeface="Montserrat SemiBold"/>
              </a:rPr>
              <a:t>www.belhard.academy</a:t>
            </a:r>
            <a:endParaRPr sz="900">
              <a:solidFill>
                <a:srgbClr val="131235"/>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Введение и основные понятия</a:t>
            </a:r>
            <a:r>
              <a:rPr sz="2000" dirty="0">
                <a:solidFill>
                  <a:srgbClr val="3725E4"/>
                </a:solidFill>
                <a:latin typeface="+mj-lt"/>
                <a:ea typeface="Montserrat"/>
                <a:cs typeface="+mj-lt"/>
                <a:sym typeface="Montserrat"/>
              </a:rPr>
              <a:t> </a:t>
            </a:r>
            <a:r>
              <a:rPr lang="ru-RU" sz="2000" dirty="0">
                <a:solidFill>
                  <a:srgbClr val="3725E4"/>
                </a:solidFill>
                <a:latin typeface="+mj-lt"/>
                <a:ea typeface="Montserrat"/>
                <a:cs typeface="+mj-lt"/>
                <a:sym typeface="Montserrat"/>
              </a:rPr>
              <a:t>в </a:t>
            </a:r>
            <a:r>
              <a:rPr sz="2000" dirty="0">
                <a:solidFill>
                  <a:srgbClr val="3725E4"/>
                </a:solidFill>
                <a:latin typeface="+mj-lt"/>
                <a:ea typeface="Montserrat"/>
                <a:cs typeface="+mj-lt"/>
                <a:sym typeface="Montserrat"/>
              </a:rPr>
              <a:t>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ях</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Основные концепции, лежащие в основе нейронных сетей, включают:</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Обучающие данные.</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Нейронные сети требуют больших объемов данных для обучения. Эти данные используются для адаптации весов и смещений сети таким образом, чтобы минимизировать разницу между фактическим выходом и предсказанным.</a:t>
            </a:r>
            <a:r>
              <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rPr>
              <a:t> </a:t>
            </a:r>
          </a:p>
          <a:p>
            <a:pPr lvl="8">
              <a:lnSpc>
                <a:spcPct val="150000"/>
              </a:lnSpc>
              <a:buClr>
                <a:schemeClr val="dk1"/>
              </a:buClr>
              <a:buSzPts val="1300"/>
            </a:pPr>
            <a:endPar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 зависимости от типа задачи, могут использоваться различные типы нейронных сетей, такие как сверточные нейронные сети (CNN) для обработки изображений или рекуррентные нейронные сети (RNN) для работы с последовательными данными.</a:t>
            </a:r>
          </a:p>
          <a:p>
            <a:pPr lvl="8">
              <a:lnSpc>
                <a:spcPct val="150000"/>
              </a:lnSpc>
              <a:buClr>
                <a:schemeClr val="dk1"/>
              </a:buClr>
              <a:buSzPts val="1300"/>
            </a:pPr>
            <a:endPar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Нейроны и слои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Нейроны и слои являются ключевыми компонентами нейронных сетей. Они сыгрывают центральную роль в процессе обучения и функционирования этих сетей. Нейрон в нейронной сети является базовой единицей обработки, аналогичной нейронам в биологическом мозге.  </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Давайте подробнее рассмотрим каждый из этих элементов:</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4"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Нейроны и слои нейронных сетей.</a:t>
            </a:r>
            <a:endParaRPr sz="1800" dirty="0">
              <a:solidFill>
                <a:srgbClr val="131235"/>
              </a:solidFill>
              <a:latin typeface="+mn-lt"/>
              <a:ea typeface="Montserrat ExtraBold"/>
              <a:cs typeface="+mn-lt"/>
              <a:sym typeface="Montserrat ExtraBold"/>
            </a:endParaRPr>
          </a:p>
        </p:txBody>
      </p:sp>
      <p:sp>
        <p:nvSpPr>
          <p:cNvPr id="15"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Нейрон</a:t>
            </a:r>
          </a:p>
          <a:p>
            <a:pPr lvl="8">
              <a:lnSpc>
                <a:spcPct val="150000"/>
              </a:lnSpc>
              <a:buClr>
                <a:schemeClr val="dk1"/>
              </a:buClr>
              <a:buSzPts val="1300"/>
            </a:pPr>
            <a:endPar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Принимает входные данные.</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Каждый нейрон получает входные данные либо непосредственно от исходных данных (в случае входного слоя), либо от выходов предыдущих нейронов.</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Применяет веса и смещение.</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Каждому входу присваивается вес, а к общему входному сигналу добавляется смещение. Эти веса и смещения настраиваются в процессе обучения.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Использует функцию активации.</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Входные данные, умноженные на веса и смещения, подаются в функцию активации, которая определяет выходной сигнал нейрона.</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Нейроны в искусственных нейронных сетях организованы в слои.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4"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Нейроны и слои нейронных сетей.</a:t>
            </a:r>
            <a:endParaRPr sz="1800" dirty="0">
              <a:solidFill>
                <a:srgbClr val="131235"/>
              </a:solidFill>
              <a:latin typeface="+mn-lt"/>
              <a:ea typeface="Montserrat ExtraBold"/>
              <a:cs typeface="+mn-lt"/>
              <a:sym typeface="Montserrat ExtraBold"/>
            </a:endParaRPr>
          </a:p>
        </p:txBody>
      </p:sp>
      <p:sp>
        <p:nvSpPr>
          <p:cNvPr id="15"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Три основных типа слоев:</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Входной слой (Input Layer).</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Это первый слой, который принимает исходные данные. Нейроны в этом слое передают данные напрямую следующим слоям без применения каких-либо преобразований.</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Скрытые слои (Hidden Layers).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Это слои, расположенные между входным и выходным слоями. Они обрабатывают входные данные с применением весов, смещений и функций активации. Сети могут иметь несколько скрытых слоев, и именно в этих слоях происходит большая часть вычислений и обучения.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Выходной слой (Output Layer).</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Этот слой выдает конечный результат работы нейронной сети. В зависимости от задачи, это может быть классификация, вероятность, регрессионное значение и т.д.</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4"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Нейроны и слои нейронных сетей.</a:t>
            </a:r>
            <a:endParaRPr sz="1800" dirty="0">
              <a:solidFill>
                <a:srgbClr val="131235"/>
              </a:solidFill>
              <a:latin typeface="+mn-lt"/>
              <a:ea typeface="Montserrat ExtraBold"/>
              <a:cs typeface="+mn-lt"/>
              <a:sym typeface="Montserrat ExtraBold"/>
            </a:endParaRPr>
          </a:p>
        </p:txBody>
      </p:sp>
      <p:sp>
        <p:nvSpPr>
          <p:cNvPr id="15"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lang="ru-RU" altLang="en-US" sz="1300" b="1" dirty="0">
                <a:solidFill>
                  <a:schemeClr val="dk1"/>
                </a:solidFill>
                <a:latin typeface="+mn-ea"/>
                <a:ea typeface="Montserrat Medium"/>
                <a:cs typeface="+mn-ea"/>
                <a:sym typeface="Montserrat Medium"/>
              </a:rPr>
              <a:t>Важность нейронов и слоев</a:t>
            </a:r>
          </a:p>
          <a:p>
            <a:pPr lvl="8">
              <a:lnSpc>
                <a:spcPct val="150000"/>
              </a:lnSpc>
              <a:buClr>
                <a:schemeClr val="dk1"/>
              </a:buClr>
              <a:buSzPts val="1300"/>
            </a:pPr>
            <a:endParaRPr lang="ru-RU" altLang="en-US" sz="1300" b="1"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lang="ru-RU" altLang="en-US" sz="1300" b="1" dirty="0">
                <a:solidFill>
                  <a:schemeClr val="dk1"/>
                </a:solidFill>
                <a:latin typeface="+mn-ea"/>
                <a:ea typeface="Montserrat Medium"/>
                <a:cs typeface="+mn-ea"/>
                <a:sym typeface="Montserrat Medium"/>
              </a:rPr>
              <a:t>Комплексность и глубина.</a:t>
            </a:r>
            <a:r>
              <a:rPr lang="ru-RU" altLang="en-US" sz="1300" dirty="0">
                <a:solidFill>
                  <a:schemeClr val="dk1"/>
                </a:solidFill>
                <a:latin typeface="+mn-ea"/>
                <a:ea typeface="Montserrat Medium"/>
                <a:cs typeface="+mn-ea"/>
                <a:sym typeface="Montserrat Medium"/>
              </a:rPr>
              <a:t> Количество слоев и нейронов в них определяет сложность и глубину нейронной сети. Более глубокие сети (с большим количеством слоев) могут учиться более сложным и абстрактным паттернам в данных.</a:t>
            </a:r>
          </a:p>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lang="ru-RU" altLang="en-US" sz="1300" b="1" dirty="0">
                <a:solidFill>
                  <a:schemeClr val="dk1"/>
                </a:solidFill>
                <a:latin typeface="+mn-ea"/>
                <a:ea typeface="Montserrat Medium"/>
                <a:cs typeface="+mn-ea"/>
                <a:sym typeface="Montserrat Medium"/>
              </a:rPr>
              <a:t>Обучение</a:t>
            </a:r>
            <a:r>
              <a:rPr lang="ru-RU" altLang="en-US" sz="1300" dirty="0">
                <a:solidFill>
                  <a:schemeClr val="dk1"/>
                </a:solidFill>
                <a:latin typeface="+mn-ea"/>
                <a:ea typeface="Montserrat Medium"/>
                <a:cs typeface="+mn-ea"/>
                <a:sym typeface="Montserrat Medium"/>
              </a:rPr>
              <a:t>. В процессе обучения сети адаптируют веса и смещения нейронов, чтобы минимизировать ошибку между предсказанными и фактическими значениями. Это процесс постепенного улучшения производительности сети.</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4"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Веса и смещени</a:t>
            </a:r>
            <a:r>
              <a:rPr lang="ru-RU" sz="2000" dirty="0">
                <a:solidFill>
                  <a:srgbClr val="3725E4"/>
                </a:solidFill>
                <a:latin typeface="+mj-lt"/>
                <a:ea typeface="Montserrat"/>
                <a:cs typeface="+mj-lt"/>
                <a:sym typeface="Montserrat"/>
              </a:rPr>
              <a:t>я</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5"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lt"/>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mn-lt"/>
                <a:ea typeface="Montserrat Medium"/>
                <a:cs typeface="Arial" panose="02080604020202020204" pitchFamily="34" charset="0"/>
                <a:sym typeface="Montserrat Medium"/>
              </a:rPr>
              <a:t>Веса:</a:t>
            </a:r>
          </a:p>
          <a:p>
            <a:pPr lvl="8">
              <a:lnSpc>
                <a:spcPct val="150000"/>
              </a:lnSpc>
              <a:buClr>
                <a:schemeClr val="dk1"/>
              </a:buClr>
              <a:buSzPts val="1300"/>
            </a:pPr>
            <a:r>
              <a:rPr lang="ru-RU" sz="1300" b="1" dirty="0">
                <a:solidFill>
                  <a:srgbClr val="3725E4"/>
                </a:solidFill>
                <a:latin typeface="+mn-lt"/>
                <a:ea typeface="Montserrat"/>
                <a:cs typeface="+mj-lt"/>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Веса в нейронной сети - это параметры</a:t>
            </a:r>
            <a:r>
              <a:rPr lang="ru-RU" altLang="en-US" sz="1300" dirty="0">
                <a:solidFill>
                  <a:schemeClr val="dk1"/>
                </a:solidFill>
                <a:latin typeface="+mn-lt"/>
                <a:ea typeface="Montserrat Medium"/>
                <a:cs typeface="Arial" panose="02080604020202020204" pitchFamily="34" charset="0"/>
                <a:sym typeface="Montserrat Medium"/>
              </a:rPr>
              <a:t>, которые определяют влияние одного нейрона на другой. В более простом смысле, веса регулируют силу связи между нейронами.</a:t>
            </a:r>
          </a:p>
          <a:p>
            <a:pPr lvl="8">
              <a:lnSpc>
                <a:spcPct val="150000"/>
              </a:lnSpc>
              <a:buClr>
                <a:schemeClr val="dk1"/>
              </a:buClr>
              <a:buSzPts val="1300"/>
            </a:pPr>
            <a:r>
              <a:rPr lang="ru-RU" sz="1300" b="1" dirty="0">
                <a:solidFill>
                  <a:srgbClr val="3725E4"/>
                </a:solidFill>
                <a:latin typeface="+mn-lt"/>
                <a:ea typeface="Montserrat"/>
                <a:cs typeface="+mj-lt"/>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Каждый входной сигнал в нейрон умножается на соответствующий вес</a:t>
            </a:r>
            <a:r>
              <a:rPr lang="ru-RU" altLang="en-US" sz="1300" dirty="0">
                <a:solidFill>
                  <a:schemeClr val="dk1"/>
                </a:solidFill>
                <a:latin typeface="+mn-lt"/>
                <a:ea typeface="Montserrat Medium"/>
                <a:cs typeface="Arial" panose="02080604020202020204" pitchFamily="34" charset="0"/>
                <a:sym typeface="Montserrat Medium"/>
              </a:rPr>
              <a:t>. Изменяя веса, нейронная сеть может настраивать свои выходные значения для выполнения конкретной задачи. Например, если вес между двумя нейронами большой, сигнал, передаваемый от одного к другому, будет усилен.</a:t>
            </a:r>
          </a:p>
          <a:p>
            <a:pPr lvl="8">
              <a:lnSpc>
                <a:spcPct val="150000"/>
              </a:lnSpc>
              <a:buClr>
                <a:schemeClr val="dk1"/>
              </a:buClr>
              <a:buSzPts val="1300"/>
            </a:pPr>
            <a:r>
              <a:rPr lang="ru-RU" sz="1300" b="1" dirty="0">
                <a:solidFill>
                  <a:srgbClr val="3725E4"/>
                </a:solidFill>
                <a:latin typeface="+mn-lt"/>
                <a:ea typeface="Montserrat"/>
                <a:cs typeface="+mj-lt"/>
                <a:sym typeface="Montserrat"/>
              </a:rPr>
              <a:t>✓ </a:t>
            </a:r>
            <a:r>
              <a:rPr lang="ru-RU" altLang="en-US" sz="1300" b="1" dirty="0">
                <a:solidFill>
                  <a:schemeClr val="dk1"/>
                </a:solidFill>
                <a:latin typeface="+mn-lt"/>
                <a:ea typeface="Montserrat Medium"/>
                <a:cs typeface="Arial" panose="02080604020202020204" pitchFamily="34" charset="0"/>
                <a:sym typeface="Montserrat Medium"/>
              </a:rPr>
              <a:t>В процессе обучения, нейронные сети постоянно корректируют свои веса</a:t>
            </a:r>
            <a:r>
              <a:rPr lang="ru-RU" altLang="en-US" sz="1300" dirty="0">
                <a:solidFill>
                  <a:schemeClr val="dk1"/>
                </a:solidFill>
                <a:latin typeface="+mn-lt"/>
                <a:ea typeface="Montserrat Medium"/>
                <a:cs typeface="Arial" panose="02080604020202020204" pitchFamily="34" charset="0"/>
                <a:sym typeface="Montserrat Medium"/>
              </a:rPr>
              <a:t>. Это делается для минимизации разницы между актуальным выходом сети и желаемым результатом (ошибка). Метод, чаще всего используемый для этой цели, называется "градиентный спуск".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4"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Веса и смещени</a:t>
            </a:r>
            <a:r>
              <a:rPr lang="ru-RU" sz="2000" dirty="0">
                <a:solidFill>
                  <a:srgbClr val="3725E4"/>
                </a:solidFill>
                <a:latin typeface="+mj-lt"/>
                <a:ea typeface="Montserrat"/>
                <a:cs typeface="+mj-lt"/>
                <a:sym typeface="Montserrat"/>
              </a:rPr>
              <a:t>я</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5"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Смещения: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Смещение (bias) - это еще один параметр в нейронной сети, который позволяет модифицировать выход каждого нейрона после умножения входных данных на веса и применения функции активации.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Смещение добавляется к суммарному входному сигналу нейрона перед применением функции активации. Это позволяет сдвигать функцию активации влево или вправо, что важно для моделей, которые должны учитывать пороговые значения для активации.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Без смещений, нейронная сеть всегда будет проходить через начало координат (0,0), что ограничивает гибкость модели. Смещения позволяют каждому нейрону быть активированным (или не активированным) даже при отсутствии входных данных.</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4"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Веса и смещени</a:t>
            </a:r>
            <a:r>
              <a:rPr lang="ru-RU" sz="2000" dirty="0">
                <a:solidFill>
                  <a:srgbClr val="3725E4"/>
                </a:solidFill>
                <a:latin typeface="+mj-lt"/>
                <a:ea typeface="Montserrat"/>
                <a:cs typeface="+mj-lt"/>
                <a:sym typeface="Montserrat"/>
              </a:rPr>
              <a:t>я</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5"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Пример:</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Представьте, что у нас есть нейронная сеть с одним нейроном, который принимает один вход. Если вход X, вес W и смещение B, то выход Y нейрона будет определяться как: </a:t>
            </a: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Y = f(W * X + B), где f - функция активации.</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4"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Практика</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5"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Функции активации</a:t>
            </a:r>
            <a:r>
              <a:rPr sz="2000" dirty="0">
                <a:solidFill>
                  <a:srgbClr val="3725E4"/>
                </a:solidFill>
                <a:latin typeface="+mj-lt"/>
                <a:ea typeface="Montserrat"/>
                <a:cs typeface="+mj-lt"/>
                <a:sym typeface="Montserrat"/>
              </a:rPr>
              <a:t> 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ей</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Функции активации в нейронных сетях определяют выходное значение нейронов на основе их входных данных. Они важны для введения нелинейности в модель, что позволяет сети учиться более сложным зависимостям и паттернам в данных. </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Сигмоид (Sigmoid).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Преобразует входное значение в диапазон между 0 и 1. Она полезна для моделей, где нам нужна вероятность как выход. Опеределяется формулой</a:t>
            </a:r>
            <a:r>
              <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rPr>
              <a: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pic>
        <p:nvPicPr>
          <p:cNvPr id="4" name="Picture 3"/>
          <p:cNvPicPr>
            <a:picLocks noChangeAspect="1"/>
          </p:cNvPicPr>
          <p:nvPr/>
        </p:nvPicPr>
        <p:blipFill>
          <a:blip r:embed="rId3"/>
          <a:stretch>
            <a:fillRect/>
          </a:stretch>
        </p:blipFill>
        <p:spPr>
          <a:xfrm>
            <a:off x="3482975" y="3180715"/>
            <a:ext cx="1781175" cy="647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4"/>
          <p:cNvPicPr preferRelativeResize="0"/>
          <p:nvPr/>
        </p:nvPicPr>
        <p:blipFill rotWithShape="1">
          <a:blip r:embed="rId3"/>
          <a:srcRect t="268" b="268"/>
          <a:stretch>
            <a:fillRect/>
          </a:stretch>
        </p:blipFill>
        <p:spPr>
          <a:xfrm>
            <a:off x="7851300" y="4387775"/>
            <a:ext cx="837100" cy="274025"/>
          </a:xfrm>
          <a:prstGeom prst="rect">
            <a:avLst/>
          </a:prstGeom>
          <a:noFill/>
          <a:ln>
            <a:noFill/>
          </a:ln>
        </p:spPr>
      </p:pic>
      <p:sp>
        <p:nvSpPr>
          <p:cNvPr id="69"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ru-RU" sz="2000" dirty="0">
                <a:solidFill>
                  <a:srgbClr val="3725E4"/>
                </a:solidFill>
                <a:latin typeface="+mn-lt"/>
                <a:ea typeface="Montserrat ExtraBold"/>
                <a:cs typeface="+mn-lt"/>
                <a:sym typeface="Montserrat ExtraBold"/>
              </a:rPr>
              <a:t>П</a:t>
            </a:r>
            <a:r>
              <a:rPr lang="en-US" sz="2000" dirty="0">
                <a:solidFill>
                  <a:srgbClr val="3725E4"/>
                </a:solidFill>
                <a:latin typeface="+mn-lt"/>
                <a:ea typeface="Montserrat ExtraBold"/>
                <a:cs typeface="+mn-lt"/>
                <a:sym typeface="Montserrat ExtraBold"/>
              </a:rPr>
              <a:t>лан лекции.</a:t>
            </a:r>
            <a:endParaRPr sz="1800" dirty="0">
              <a:solidFill>
                <a:srgbClr val="131235"/>
              </a:solidFill>
              <a:latin typeface="+mn-lt"/>
              <a:ea typeface="Montserrat ExtraBold"/>
              <a:cs typeface="+mn-lt"/>
              <a:sym typeface="Montserrat ExtraBold"/>
            </a:endParaRPr>
          </a:p>
        </p:txBody>
      </p:sp>
      <p:sp>
        <p:nvSpPr>
          <p:cNvPr id="70"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a:lnSpc>
                <a:spcPct val="150000"/>
              </a:lnSpc>
              <a:buClr>
                <a:schemeClr val="dk1"/>
              </a:buClr>
              <a:buSzPts val="1100"/>
            </a:pPr>
            <a:endParaRPr sz="1100" dirty="0">
              <a:solidFill>
                <a:srgbClr val="3725E4"/>
              </a:solidFill>
              <a:latin typeface="+mn-lt"/>
              <a:ea typeface="Montserrat"/>
              <a:cs typeface="+mj-lt"/>
              <a:sym typeface="Montserrat"/>
            </a:endParaRPr>
          </a:p>
          <a:p>
            <a:pPr>
              <a:lnSpc>
                <a:spcPct val="150000"/>
              </a:lnSpc>
              <a:buClr>
                <a:schemeClr val="dk1"/>
              </a:buClr>
              <a:buSzPts val="1100"/>
            </a:pPr>
            <a:r>
              <a:rPr sz="1100" dirty="0">
                <a:solidFill>
                  <a:srgbClr val="3725E4"/>
                </a:solidFill>
                <a:latin typeface="+mn-lt"/>
                <a:ea typeface="Montserrat"/>
                <a:cs typeface="+mn-ea"/>
                <a:sym typeface="Montserrat"/>
              </a:rPr>
              <a:t>✓ Введение и основные понятия </a:t>
            </a:r>
            <a:r>
              <a:rPr lang="ru-RU" sz="1100" dirty="0">
                <a:solidFill>
                  <a:srgbClr val="3725E4"/>
                </a:solidFill>
                <a:latin typeface="+mn-lt"/>
                <a:ea typeface="Montserrat"/>
                <a:cs typeface="+mn-ea"/>
                <a:sym typeface="Montserrat"/>
              </a:rPr>
              <a:t>в </a:t>
            </a:r>
            <a:r>
              <a:rPr sz="1100" dirty="0">
                <a:solidFill>
                  <a:srgbClr val="3725E4"/>
                </a:solidFill>
                <a:latin typeface="+mn-lt"/>
                <a:ea typeface="Montserrat"/>
                <a:cs typeface="+mn-ea"/>
                <a:sym typeface="Montserrat"/>
              </a:rPr>
              <a:t>нейронных сетях.</a:t>
            </a:r>
          </a:p>
          <a:p>
            <a:pPr>
              <a:lnSpc>
                <a:spcPct val="150000"/>
              </a:lnSpc>
              <a:buClr>
                <a:schemeClr val="dk1"/>
              </a:buClr>
              <a:buSzPts val="1100"/>
            </a:pPr>
            <a:r>
              <a:rPr sz="1100" dirty="0">
                <a:solidFill>
                  <a:srgbClr val="3725E4"/>
                </a:solidFill>
                <a:latin typeface="+mn-lt"/>
                <a:ea typeface="Montserrat"/>
                <a:cs typeface="+mn-ea"/>
                <a:sym typeface="Montserrat"/>
              </a:rPr>
              <a:t>✓ Нейроны и слои нейронных сетей.</a:t>
            </a:r>
          </a:p>
          <a:p>
            <a:pPr>
              <a:lnSpc>
                <a:spcPct val="150000"/>
              </a:lnSpc>
              <a:buClr>
                <a:schemeClr val="dk1"/>
              </a:buClr>
              <a:buSzPts val="1100"/>
            </a:pPr>
            <a:r>
              <a:rPr sz="1100" dirty="0">
                <a:solidFill>
                  <a:srgbClr val="3725E4"/>
                </a:solidFill>
                <a:latin typeface="+mn-lt"/>
                <a:ea typeface="Montserrat"/>
                <a:cs typeface="+mn-ea"/>
                <a:sym typeface="Montserrat"/>
              </a:rPr>
              <a:t>✓ Веса и смещения.</a:t>
            </a:r>
          </a:p>
          <a:p>
            <a:pPr>
              <a:lnSpc>
                <a:spcPct val="150000"/>
              </a:lnSpc>
              <a:buClr>
                <a:schemeClr val="dk1"/>
              </a:buClr>
              <a:buSzPts val="1100"/>
            </a:pPr>
            <a:r>
              <a:rPr sz="1100" dirty="0">
                <a:solidFill>
                  <a:srgbClr val="3725E4"/>
                </a:solidFill>
                <a:latin typeface="+mn-lt"/>
                <a:ea typeface="Montserrat"/>
                <a:cs typeface="+mn-ea"/>
                <a:sym typeface="Montserrat"/>
              </a:rPr>
              <a:t>✓ Функции активации нейронных сетей.</a:t>
            </a:r>
          </a:p>
          <a:p>
            <a:pPr>
              <a:lnSpc>
                <a:spcPct val="150000"/>
              </a:lnSpc>
              <a:buClr>
                <a:schemeClr val="dk1"/>
              </a:buClr>
              <a:buSzPts val="1100"/>
            </a:pPr>
            <a:r>
              <a:rPr sz="1100" dirty="0">
                <a:solidFill>
                  <a:srgbClr val="3725E4"/>
                </a:solidFill>
                <a:latin typeface="+mn-lt"/>
                <a:ea typeface="Montserrat"/>
                <a:cs typeface="+mn-ea"/>
                <a:sym typeface="Montserrat"/>
              </a:rPr>
              <a:t>✓ Обучение нейронных сетей.</a:t>
            </a:r>
          </a:p>
          <a:p>
            <a:pPr>
              <a:lnSpc>
                <a:spcPct val="150000"/>
              </a:lnSpc>
              <a:buClr>
                <a:schemeClr val="dk1"/>
              </a:buClr>
              <a:buSzPts val="1100"/>
            </a:pPr>
            <a:r>
              <a:rPr sz="1100" dirty="0">
                <a:solidFill>
                  <a:srgbClr val="3725E4"/>
                </a:solidFill>
                <a:latin typeface="+mn-lt"/>
                <a:ea typeface="Montserrat"/>
                <a:cs typeface="+mn-ea"/>
                <a:sym typeface="Montserrat"/>
              </a:rPr>
              <a:t>✓ Популярные</a:t>
            </a:r>
            <a:r>
              <a:rPr lang="ru-RU" sz="1100" dirty="0">
                <a:solidFill>
                  <a:srgbClr val="3725E4"/>
                </a:solidFill>
                <a:latin typeface="+mn-lt"/>
                <a:ea typeface="Montserrat"/>
                <a:cs typeface="+mn-ea"/>
                <a:sym typeface="Montserrat"/>
              </a:rPr>
              <a:t> </a:t>
            </a:r>
            <a:r>
              <a:rPr sz="1100" dirty="0">
                <a:solidFill>
                  <a:srgbClr val="3725E4"/>
                </a:solidFill>
                <a:latin typeface="+mn-lt"/>
                <a:ea typeface="Montserrat"/>
                <a:cs typeface="+mn-ea"/>
                <a:sym typeface="Montserrat"/>
              </a:rPr>
              <a:t>архитектуры нейронных сетей.</a:t>
            </a:r>
          </a:p>
          <a:p>
            <a:pPr>
              <a:lnSpc>
                <a:spcPct val="150000"/>
              </a:lnSpc>
              <a:buClr>
                <a:schemeClr val="dk1"/>
              </a:buClr>
              <a:buSzPts val="1100"/>
            </a:pPr>
            <a:r>
              <a:rPr sz="1100" dirty="0">
                <a:solidFill>
                  <a:srgbClr val="3725E4"/>
                </a:solidFill>
                <a:latin typeface="+mn-lt"/>
                <a:ea typeface="Montserrat"/>
                <a:cs typeface="+mn-ea"/>
                <a:sym typeface="Montserrat"/>
              </a:rPr>
              <a:t>✓ Сверточные нейронные сети.</a:t>
            </a:r>
          </a:p>
          <a:p>
            <a:pPr>
              <a:lnSpc>
                <a:spcPct val="150000"/>
              </a:lnSpc>
              <a:buClr>
                <a:schemeClr val="dk1"/>
              </a:buClr>
              <a:buSzPts val="1100"/>
            </a:pPr>
            <a:r>
              <a:rPr sz="1100" dirty="0">
                <a:solidFill>
                  <a:srgbClr val="3725E4"/>
                </a:solidFill>
                <a:latin typeface="+mn-lt"/>
                <a:ea typeface="Montserrat"/>
                <a:cs typeface="+mn-ea"/>
                <a:sym typeface="Montserrat"/>
              </a:rPr>
              <a:t>✓ Сверточные нейронные сети LeNet.</a:t>
            </a:r>
          </a:p>
          <a:p>
            <a:pPr lvl="8">
              <a:lnSpc>
                <a:spcPct val="150000"/>
              </a:lnSpc>
              <a:buClr>
                <a:schemeClr val="dk1"/>
              </a:buClr>
              <a:buSzPts val="1100"/>
            </a:pPr>
            <a:r>
              <a:rPr sz="1100" dirty="0">
                <a:solidFill>
                  <a:srgbClr val="3725E4"/>
                </a:solidFill>
                <a:latin typeface="+mn-lt"/>
                <a:ea typeface="Montserrat"/>
                <a:cs typeface="+mn-ea"/>
                <a:sym typeface="Montserrat"/>
              </a:rPr>
              <a:t>✓ Сверточные нейронные сети AlexNet.</a:t>
            </a:r>
          </a:p>
          <a:p>
            <a:pPr>
              <a:lnSpc>
                <a:spcPct val="150000"/>
              </a:lnSpc>
              <a:buClr>
                <a:schemeClr val="dk1"/>
              </a:buClr>
              <a:buSzPts val="1100"/>
            </a:pPr>
            <a:r>
              <a:rPr sz="1100" dirty="0">
                <a:solidFill>
                  <a:srgbClr val="3725E4"/>
                </a:solidFill>
                <a:latin typeface="+mn-lt"/>
                <a:ea typeface="Montserrat"/>
                <a:cs typeface="+mn-ea"/>
                <a:sym typeface="Montserrat"/>
              </a:rPr>
              <a:t>✓ Сверточные нейронные сети MobileNet.</a:t>
            </a:r>
          </a:p>
          <a:p>
            <a:pPr>
              <a:lnSpc>
                <a:spcPct val="150000"/>
              </a:lnSpc>
              <a:buClr>
                <a:schemeClr val="dk1"/>
              </a:buClr>
              <a:buSzPts val="1100"/>
            </a:pPr>
            <a:r>
              <a:rPr sz="1100" dirty="0">
                <a:solidFill>
                  <a:srgbClr val="3725E4"/>
                </a:solidFill>
                <a:latin typeface="+mn-lt"/>
                <a:ea typeface="Montserrat"/>
                <a:cs typeface="+mn-ea"/>
                <a:sym typeface="Montserrat"/>
              </a:rPr>
              <a:t>✓ Сверточные нейронные сети: YOLO.</a:t>
            </a:r>
          </a:p>
          <a:p>
            <a:pPr>
              <a:lnSpc>
                <a:spcPct val="150000"/>
              </a:lnSpc>
              <a:buClr>
                <a:schemeClr val="dk1"/>
              </a:buClr>
              <a:buSzPts val="1100"/>
            </a:pPr>
            <a:r>
              <a:rPr sz="1100" dirty="0">
                <a:solidFill>
                  <a:srgbClr val="3725E4"/>
                </a:solidFill>
                <a:latin typeface="+mn-lt"/>
                <a:ea typeface="Montserrat"/>
                <a:cs typeface="+mn-ea"/>
                <a:sym typeface="Montserrat"/>
              </a:rPr>
              <a:t>✓ Метрики качества YOLOv5.</a:t>
            </a:r>
          </a:p>
          <a:p>
            <a:pPr>
              <a:lnSpc>
                <a:spcPct val="150000"/>
              </a:lnSpc>
              <a:buClr>
                <a:schemeClr val="dk1"/>
              </a:buClr>
              <a:buSzPts val="1100"/>
            </a:pPr>
            <a:r>
              <a:rPr sz="1100" dirty="0">
                <a:solidFill>
                  <a:srgbClr val="3725E4"/>
                </a:solidFill>
                <a:latin typeface="+mn-lt"/>
                <a:ea typeface="Montserrat"/>
                <a:cs typeface="+mn-ea"/>
                <a:sym typeface="Montserrat"/>
              </a:rPr>
              <a:t>✓ Аугментация данных в YOLOv5.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Функции активации</a:t>
            </a:r>
            <a:r>
              <a:rPr sz="2000" dirty="0">
                <a:solidFill>
                  <a:srgbClr val="3725E4"/>
                </a:solidFill>
                <a:latin typeface="+mj-lt"/>
                <a:ea typeface="Montserrat"/>
                <a:cs typeface="+mj-lt"/>
                <a:sym typeface="Montserrat"/>
              </a:rPr>
              <a:t> 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ей</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Гиперболический тангенс (Tanh)</a:t>
            </a:r>
            <a:r>
              <a:rPr lang="en-US" altLang="ru-RU" sz="1300" b="1" dirty="0">
                <a:solidFill>
                  <a:schemeClr val="dk1"/>
                </a:solidFill>
                <a:latin typeface="Arial" panose="02080604020202020204" pitchFamily="34" charset="0"/>
                <a:ea typeface="Montserrat Medium"/>
                <a:cs typeface="Arial" panose="02080604020202020204" pitchFamily="34" charset="0"/>
                <a:sym typeface="Montserrat Medium"/>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Преобразует значения в диапазон от -1 до 1, обеспечивая более широкий диапазон, чем сигмоид.</a:t>
            </a:r>
            <a:r>
              <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Опеределяется формулой</a:t>
            </a:r>
            <a:r>
              <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rPr>
              <a: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sz="1300" b="1" dirty="0">
              <a:solidFill>
                <a:srgbClr val="3725E4"/>
              </a:solidFill>
              <a:latin typeface="+mj-lt"/>
              <a:ea typeface="Montserrat"/>
              <a:cs typeface="+mj-lt"/>
              <a:sym typeface="Montserrat"/>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ReLU (Rectified Linear Unit).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Преобразует отрицательные значения в ноль, в то время как положительные значения остаются неизменными. Это ускоряет сходимость обучения и уменьшает вероятность затухания градиентов.</a:t>
            </a:r>
            <a:r>
              <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Опеределяется формулой</a:t>
            </a:r>
            <a:r>
              <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rPr>
              <a: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pic>
        <p:nvPicPr>
          <p:cNvPr id="5" name="Picture 4"/>
          <p:cNvPicPr>
            <a:picLocks noChangeAspect="1"/>
          </p:cNvPicPr>
          <p:nvPr/>
        </p:nvPicPr>
        <p:blipFill>
          <a:blip r:embed="rId3"/>
          <a:stretch>
            <a:fillRect/>
          </a:stretch>
        </p:blipFill>
        <p:spPr>
          <a:xfrm>
            <a:off x="3321050" y="1863090"/>
            <a:ext cx="1781175" cy="647700"/>
          </a:xfrm>
          <a:prstGeom prst="rect">
            <a:avLst/>
          </a:prstGeom>
        </p:spPr>
      </p:pic>
      <p:pic>
        <p:nvPicPr>
          <p:cNvPr id="6" name="Picture 5"/>
          <p:cNvPicPr>
            <a:picLocks noChangeAspect="1"/>
          </p:cNvPicPr>
          <p:nvPr/>
        </p:nvPicPr>
        <p:blipFill>
          <a:blip r:embed="rId4"/>
          <a:stretch>
            <a:fillRect/>
          </a:stretch>
        </p:blipFill>
        <p:spPr>
          <a:xfrm>
            <a:off x="3259455" y="3637915"/>
            <a:ext cx="1905635" cy="4654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Функции активации</a:t>
            </a:r>
            <a:r>
              <a:rPr sz="2000" dirty="0">
                <a:solidFill>
                  <a:srgbClr val="3725E4"/>
                </a:solidFill>
                <a:latin typeface="+mj-lt"/>
                <a:ea typeface="Montserrat"/>
                <a:cs typeface="+mj-lt"/>
                <a:sym typeface="Montserrat"/>
              </a:rPr>
              <a:t> 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ей</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marL="0"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solidFill>
                  <a:schemeClr val="dk1"/>
                </a:solidFill>
                <a:latin typeface="Arial" panose="02080604020202020204" pitchFamily="34" charset="0"/>
                <a:ea typeface="Montserrat Medium"/>
                <a:cs typeface="Arial" panose="02080604020202020204" pitchFamily="34" charset="0"/>
                <a:sym typeface="Montserrat Medium"/>
              </a:rPr>
              <a:t>Leaky ReLU</a:t>
            </a:r>
            <a:r>
              <a:rPr lang="en-US" sz="1300" b="1" dirty="0">
                <a:solidFill>
                  <a:schemeClr val="dk1"/>
                </a:solidFill>
                <a:latin typeface="Arial" panose="02080604020202020204" pitchFamily="34" charset="0"/>
                <a:ea typeface="Montserrat Medium"/>
                <a:cs typeface="Arial" panose="02080604020202020204" pitchFamily="34" charset="0"/>
                <a:sym typeface="Montserrat Medium"/>
              </a:rPr>
              <a:t>.</a:t>
            </a:r>
            <a:r>
              <a:rPr lang="en-US" sz="1300" dirty="0">
                <a:solidFill>
                  <a:schemeClr val="dk1"/>
                </a:solidFill>
                <a:latin typeface="Arial" panose="02080604020202020204" pitchFamily="34" charset="0"/>
                <a:ea typeface="Montserrat Medium"/>
                <a:cs typeface="Arial" panose="02080604020202020204" pitchFamily="34" charset="0"/>
                <a:sym typeface="Montserrat Medium"/>
              </a:rPr>
              <a:t> </a:t>
            </a:r>
            <a:r>
              <a:rPr sz="1300" dirty="0">
                <a:solidFill>
                  <a:schemeClr val="dk1"/>
                </a:solidFill>
                <a:latin typeface="Arial" panose="02080604020202020204" pitchFamily="34" charset="0"/>
                <a:ea typeface="Montserrat Medium"/>
                <a:cs typeface="Arial" panose="02080604020202020204" pitchFamily="34" charset="0"/>
                <a:sym typeface="Montserrat Medium"/>
              </a:rPr>
              <a:t>Вариант ReLU, который предоставляет небольшой положительный градиент для отрицательных входных значений, что помогает решить проблему умирающих нейронов.</a:t>
            </a:r>
            <a:r>
              <a:rPr lang="en-US" sz="1300" dirty="0">
                <a:solidFill>
                  <a:schemeClr val="dk1"/>
                </a:solidFill>
                <a:latin typeface="Arial" panose="02080604020202020204" pitchFamily="34" charset="0"/>
                <a:ea typeface="Montserrat Medium"/>
                <a:cs typeface="Arial" panose="02080604020202020204" pitchFamily="34" charset="0"/>
                <a:sym typeface="Montserrat Medium"/>
              </a:rPr>
              <a:t> </a:t>
            </a:r>
          </a:p>
          <a:p>
            <a:pPr marL="0" lvl="8">
              <a:lnSpc>
                <a:spcPct val="150000"/>
              </a:lnSpc>
              <a:buClr>
                <a:schemeClr val="dk1"/>
              </a:buClr>
              <a:buSzPts val="1300"/>
            </a:pPr>
            <a:endParaRPr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solidFill>
                  <a:schemeClr val="dk1"/>
                </a:solidFill>
                <a:latin typeface="Arial" panose="02080604020202020204" pitchFamily="34" charset="0"/>
                <a:ea typeface="Montserrat Medium"/>
                <a:cs typeface="Arial" panose="02080604020202020204" pitchFamily="34" charset="0"/>
                <a:sym typeface="Montserrat Medium"/>
              </a:rPr>
              <a:t>Softmax</a:t>
            </a:r>
            <a:r>
              <a:rPr lang="en-US" sz="1300" dirty="0">
                <a:solidFill>
                  <a:schemeClr val="dk1"/>
                </a:solidFill>
                <a:latin typeface="Arial" panose="02080604020202020204" pitchFamily="34" charset="0"/>
                <a:ea typeface="Montserrat Medium"/>
                <a:cs typeface="Arial" panose="02080604020202020204" pitchFamily="34" charset="0"/>
                <a:sym typeface="Montserrat Medium"/>
              </a:rPr>
              <a:t>. </a:t>
            </a:r>
            <a:r>
              <a:rPr sz="1300" dirty="0">
                <a:solidFill>
                  <a:schemeClr val="dk1"/>
                </a:solidFill>
                <a:latin typeface="Arial" panose="02080604020202020204" pitchFamily="34" charset="0"/>
                <a:ea typeface="Montserrat Medium"/>
                <a:cs typeface="Arial" panose="02080604020202020204" pitchFamily="34" charset="0"/>
                <a:sym typeface="Montserrat Medium"/>
              </a:rPr>
              <a:t>Используется в основном в последних слоях для задач классификации, преобразуя вектор входных значений в вектор вероятностей.</a:t>
            </a:r>
            <a:r>
              <a:rPr lang="en-US" sz="1300" dirty="0">
                <a:solidFill>
                  <a:schemeClr val="dk1"/>
                </a:solidFill>
                <a:latin typeface="Arial" panose="02080604020202020204" pitchFamily="34" charset="0"/>
                <a:ea typeface="Montserrat Medium"/>
                <a:cs typeface="Arial" panose="02080604020202020204" pitchFamily="34" charset="0"/>
                <a:sym typeface="Montserrat Medium"/>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Опеределяется формулой</a:t>
            </a:r>
            <a:r>
              <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rPr>
              <a: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a:t>
            </a:r>
            <a:endParaRPr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pic>
        <p:nvPicPr>
          <p:cNvPr id="4" name="Picture 3"/>
          <p:cNvPicPr>
            <a:picLocks noChangeAspect="1"/>
          </p:cNvPicPr>
          <p:nvPr/>
        </p:nvPicPr>
        <p:blipFill>
          <a:blip r:embed="rId3"/>
          <a:stretch>
            <a:fillRect/>
          </a:stretch>
        </p:blipFill>
        <p:spPr>
          <a:xfrm>
            <a:off x="3070860" y="1958975"/>
            <a:ext cx="2606040" cy="351790"/>
          </a:xfrm>
          <a:prstGeom prst="rect">
            <a:avLst/>
          </a:prstGeom>
        </p:spPr>
      </p:pic>
      <p:pic>
        <p:nvPicPr>
          <p:cNvPr id="7" name="Picture 6"/>
          <p:cNvPicPr>
            <a:picLocks noChangeAspect="1"/>
          </p:cNvPicPr>
          <p:nvPr/>
        </p:nvPicPr>
        <p:blipFill>
          <a:blip r:embed="rId4"/>
          <a:stretch>
            <a:fillRect/>
          </a:stretch>
        </p:blipFill>
        <p:spPr>
          <a:xfrm>
            <a:off x="3248025" y="3271520"/>
            <a:ext cx="1927860" cy="6134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6"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Практика</a:t>
            </a:r>
            <a:r>
              <a:rPr lang="ru-RU" sz="2000" dirty="0">
                <a:solidFill>
                  <a:srgbClr val="3725E4"/>
                </a:solidFill>
                <a:latin typeface="+mn-lt"/>
                <a:ea typeface="Montserrat ExtraBold"/>
                <a:cs typeface="+mn-lt"/>
                <a:sym typeface="Montserrat ExtraBold"/>
              </a:rPr>
              <a:t>.</a:t>
            </a:r>
            <a:endParaRPr sz="1800" dirty="0">
              <a:solidFill>
                <a:srgbClr val="131235"/>
              </a:solidFill>
              <a:latin typeface="+mn-lt"/>
              <a:ea typeface="Montserrat ExtraBold"/>
              <a:cs typeface="+mn-lt"/>
              <a:sym typeface="Montserrat ExtraBold"/>
            </a:endParaRPr>
          </a:p>
        </p:txBody>
      </p:sp>
      <p:sp>
        <p:nvSpPr>
          <p:cNvPr id="7"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ea typeface="Montserrat Medium"/>
              <a:cs typeface="+mn-lt"/>
              <a:sym typeface="Montserrat Medium"/>
            </a:endParaRPr>
          </a:p>
          <a:p>
            <a:pPr marL="0" lvl="8">
              <a:lnSpc>
                <a:spcPct val="150000"/>
              </a:lnSpc>
              <a:buClr>
                <a:schemeClr val="dk1"/>
              </a:buClr>
              <a:buSzPts val="1300"/>
            </a:pPr>
            <a:endParaRPr lang="ru-RU" sz="1300" dirty="0">
              <a:cs typeface="+mn-lt"/>
              <a:sym typeface="+mn-ea"/>
            </a:endParaRPr>
          </a:p>
          <a:p>
            <a:pPr marL="0" lvl="8">
              <a:lnSpc>
                <a:spcPct val="150000"/>
              </a:lnSpc>
              <a:buClr>
                <a:schemeClr val="dk1"/>
              </a:buClr>
              <a:buSzPts val="1300"/>
            </a:pPr>
            <a:endParaRPr lang="ru-RU" sz="1300" dirty="0">
              <a:cs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Обучение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Обучение нейронных сетей - это процесс, в ходе которого сеть настраивает свои веса и смещения на основе данных, чтобы лучше выполнять конкретную задачу, например, классификацию или предсказание. Вот основные этапы и компоненты этого процесса:</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Инициализация весов и смещений.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Перед началом обучения веса и смещения нейронной сети инициализируются. Это может быть сделано случайным образом или с помощью более специфических методов инициализации.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Подача данных и прямое распространение (Forward Propagation).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Набор данных подается в сеть, начиная с входного слоя. Сигнал проходит через сеть слой за слоем. В каждом нейроне входные данные умножаются на веса, суммируются с смещением и пропускаются через функцию активации. Выход последнего слоя является предсказанием сети.</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Обучение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Расчет ошибки.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Ошибка (или потеря) вычисляется путем сравнения предсказаний сети с фактическими значениями (истинными метками). Существуют различные функции потерь, например, кросс-энтропия для задач классификации или средняя квадратичная ошибка для регрессии.</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Обратное распространение ошибки (Backpropagation).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 этом ключевом шаге происходит расчет градиентов функции потерь по отношению к каждому весу в сети. Это делается с использованием правила цепочки (chain rule), начиная с выходного слоя и двигаясь назад к входному слою. Градиенты показывают, как нужно изменить веса, чтобы уменьшить ошибку.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Обучение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err="1"/>
              <a:t>Обновление</a:t>
            </a:r>
            <a:r>
              <a:rPr sz="1300" b="1" dirty="0"/>
              <a:t> </a:t>
            </a:r>
            <a:r>
              <a:rPr lang="ru-RU" sz="1300" b="1" dirty="0"/>
              <a:t>в</a:t>
            </a:r>
            <a:r>
              <a:rPr sz="1300" b="1" dirty="0" err="1"/>
              <a:t>есов</a:t>
            </a:r>
            <a:r>
              <a:rPr sz="1300" b="1" dirty="0"/>
              <a:t> (Оптимизация)</a:t>
            </a:r>
            <a:r>
              <a:rPr lang="ru-RU" sz="1300" b="1" dirty="0"/>
              <a:t>. </a:t>
            </a:r>
            <a:r>
              <a:rPr sz="1300" dirty="0"/>
              <a:t>Используя вычисленные градиенты, веса сети обновляются. Это обычно делается с помощью оптимизационных алгоритмов, таких как стохастический градиентный спуск (SGD) или его вариации (например, Adam).</a:t>
            </a:r>
            <a:r>
              <a:rPr lang="ru-RU" sz="1300" dirty="0"/>
              <a:t> </a:t>
            </a:r>
            <a:r>
              <a:rPr sz="1300" dirty="0"/>
              <a:t>Шаг обновления включает настройку скорости обучения, которая определяет, насколько сильно веса изменяются на каждом шаге.</a:t>
            </a:r>
          </a:p>
          <a:p>
            <a:pPr lvl="8">
              <a:lnSpc>
                <a:spcPct val="150000"/>
              </a:lnSpc>
              <a:buClr>
                <a:schemeClr val="dk1"/>
              </a:buClr>
              <a:buSzPts val="1300"/>
            </a:pPr>
            <a:endParaRPr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Итерации и </a:t>
            </a:r>
            <a:r>
              <a:rPr lang="ru-RU" sz="1300" b="1" dirty="0"/>
              <a:t>э</a:t>
            </a:r>
            <a:r>
              <a:rPr sz="1300" b="1" dirty="0" err="1"/>
              <a:t>похи</a:t>
            </a:r>
            <a:r>
              <a:rPr lang="ru-RU" sz="1300" b="1" dirty="0"/>
              <a:t>. </a:t>
            </a:r>
            <a:r>
              <a:rPr sz="1300" dirty="0"/>
              <a:t>Весь процесс (от подачи данных до обновления весов) повторяется многократно. Каждое полное прохождение через набор данных называется эпохой.</a:t>
            </a:r>
            <a:r>
              <a:rPr lang="ru-RU" sz="1300" dirty="0"/>
              <a:t> </a:t>
            </a:r>
            <a:r>
              <a:rPr sz="1300" dirty="0"/>
              <a:t>С каждой эпохой ошибка обычно уменьшается, и сеть становится более точной в своих предсказаниях.</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Обучение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Оценка и тестирование.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После завершения обучения сеть оценивается на отдельном тестовом наборе данных, чтобы проверить ее обобщающую способность. Оценка может включать различные метрики, такие как точность, полнота, F1-мера и другие, в зависимости от задачи.</a:t>
            </a:r>
          </a:p>
          <a:p>
            <a:pPr lvl="8">
              <a:lnSpc>
                <a:spcPct val="150000"/>
              </a:lnSpc>
              <a:buClr>
                <a:schemeClr val="dk1"/>
              </a:buClr>
              <a:buSzPts val="1300"/>
            </a:pPr>
            <a:endParaRPr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Регуляризация и </a:t>
            </a:r>
            <a:r>
              <a:rPr lang="ru-RU" sz="1300" b="1" dirty="0"/>
              <a:t>н</a:t>
            </a:r>
            <a:r>
              <a:rPr sz="1300" b="1" dirty="0" err="1"/>
              <a:t>астройка</a:t>
            </a:r>
            <a:r>
              <a:rPr sz="1300" b="1" dirty="0"/>
              <a:t> </a:t>
            </a:r>
            <a:r>
              <a:rPr lang="ru-RU" sz="1300" b="1" dirty="0"/>
              <a:t>г</a:t>
            </a:r>
            <a:r>
              <a:rPr sz="1300" b="1" dirty="0" err="1"/>
              <a:t>иперпараметров</a:t>
            </a:r>
            <a:r>
              <a:rPr lang="ru-RU" sz="1300" b="1" dirty="0"/>
              <a:t>.</a:t>
            </a:r>
            <a:r>
              <a:rPr lang="ru-RU" sz="1300" dirty="0"/>
              <a:t> </a:t>
            </a:r>
            <a:r>
              <a:rPr sz="1300" dirty="0"/>
              <a:t>Чтобы избежать переобучения, могут применяться методы регуляризации, такие как Dropout или L1/L2 регуляризации.</a:t>
            </a:r>
            <a:r>
              <a:rPr lang="ru-RU" sz="1300" dirty="0"/>
              <a:t> </a:t>
            </a:r>
            <a:r>
              <a:rPr sz="1300" dirty="0"/>
              <a:t>Настройка гиперпараметров, включая скорость обучения, размер мини-пакетов, количество эпох, слоев и нейронов, также имеет ключевое значение для успеха обучения.</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Обучение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Обучение нейронных сетей - это сложный процесс, который требует тщательного планирования и экспериментирования. Он включает в себя не только настройку весов и смещений, но и выбор подходящих архитектур, функций активации, функций потерь и оптимизационных алгоритмов.</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Популярные</a:t>
            </a:r>
            <a:r>
              <a:rPr lang="ru-RU" sz="2000" dirty="0">
                <a:solidFill>
                  <a:srgbClr val="3725E4"/>
                </a:solidFill>
                <a:latin typeface="+mj-lt"/>
                <a:ea typeface="Montserrat"/>
                <a:cs typeface="+mj-lt"/>
                <a:sym typeface="Montserrat"/>
              </a:rPr>
              <a:t> </a:t>
            </a:r>
            <a:r>
              <a:rPr sz="2000" dirty="0">
                <a:solidFill>
                  <a:srgbClr val="3725E4"/>
                </a:solidFill>
                <a:latin typeface="+mj-lt"/>
                <a:ea typeface="Montserrat"/>
                <a:cs typeface="+mj-lt"/>
                <a:sym typeface="Montserrat"/>
              </a:rPr>
              <a:t>архитектуры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Сверточные нейронные сети (CNN, Convolutional Neural Networks)</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Используются в основном для обработки изображений, видео, распознавания и обработки изображений и видео. Примеры включают LeNet, AlexNet, VGGNet, ResNet, и GoogleNet.</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Рекуррентные нейронные сети (RNN, Recurrent Neural Networks).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Подходят для работы с последовательными данными, такими как текст или временные ряды. LSTM (Long Short-Term Memory) и GRU (Gated Recurrent Units) являются распространенными вариациями RNN.</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Сети прямого распространения (Feedforward Neural Networks).</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Это базовые нейронные сети, где соединения между узлами не образуют циклов. Они часто используются для классификации и регрессии.</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Популярные</a:t>
            </a:r>
            <a:r>
              <a:rPr lang="ru-RU" sz="2000" dirty="0">
                <a:solidFill>
                  <a:srgbClr val="3725E4"/>
                </a:solidFill>
                <a:latin typeface="+mj-lt"/>
                <a:ea typeface="Montserrat"/>
                <a:cs typeface="+mj-lt"/>
                <a:sym typeface="Montserrat"/>
              </a:rPr>
              <a:t> </a:t>
            </a:r>
            <a:r>
              <a:rPr sz="2000" dirty="0">
                <a:solidFill>
                  <a:srgbClr val="3725E4"/>
                </a:solidFill>
                <a:latin typeface="+mj-lt"/>
                <a:ea typeface="Montserrat"/>
                <a:cs typeface="+mj-lt"/>
                <a:sym typeface="Montserrat"/>
              </a:rPr>
              <a:t>архитектуры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Сети глубокого доверия (Deep Belief Networks, DBN).</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Состоят из нескольких слоев вероятностных графических моделей, таких как ограниченные машины Больцмана (</a:t>
            </a:r>
            <a:r>
              <a:rPr lang="ru-RU" altLang="en-US" sz="1300" dirty="0" err="1">
                <a:solidFill>
                  <a:schemeClr val="dk1"/>
                </a:solidFill>
                <a:latin typeface="Arial" panose="02080604020202020204" pitchFamily="34" charset="0"/>
                <a:ea typeface="Montserrat Medium"/>
                <a:cs typeface="Arial" panose="02080604020202020204" pitchFamily="34" charset="0"/>
                <a:sym typeface="Montserrat Medium"/>
              </a:rPr>
              <a:t>RBMs</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Генеративно-состязательные сети (GAN, Generative Adversarial Networks).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Используются для генерации новых данных, схожих с реальными данными. Они состоят из двух сетей, соревнующихся друг с другом: генератора и дискриминатора.</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Трансформеры (Transformers).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Особенно популярны в обработке естественного языка (NLP), используются в таких моделях, как BERT, GPT и др. Они эффективны в обработке последовательностей и используют механизмы внимания.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4"/>
          <p:cNvPicPr preferRelativeResize="0"/>
          <p:nvPr/>
        </p:nvPicPr>
        <p:blipFill rotWithShape="1">
          <a:blip r:embed="rId3"/>
          <a:srcRect t="268" b="268"/>
          <a:stretch>
            <a:fillRect/>
          </a:stretch>
        </p:blipFill>
        <p:spPr>
          <a:xfrm>
            <a:off x="7851300" y="4387775"/>
            <a:ext cx="837100" cy="274025"/>
          </a:xfrm>
          <a:prstGeom prst="rect">
            <a:avLst/>
          </a:prstGeom>
          <a:noFill/>
          <a:ln>
            <a:noFill/>
          </a:ln>
        </p:spPr>
      </p:pic>
      <p:sp>
        <p:nvSpPr>
          <p:cNvPr id="69"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ru-RU" sz="2000" dirty="0">
                <a:solidFill>
                  <a:srgbClr val="3725E4"/>
                </a:solidFill>
                <a:latin typeface="+mn-lt"/>
                <a:ea typeface="Montserrat ExtraBold"/>
                <a:cs typeface="+mn-lt"/>
                <a:sym typeface="Montserrat ExtraBold"/>
              </a:rPr>
              <a:t>Презентация ДЗ</a:t>
            </a:r>
            <a:r>
              <a:rPr lang="en-US" sz="2000" dirty="0">
                <a:solidFill>
                  <a:srgbClr val="3725E4"/>
                </a:solidFill>
                <a:latin typeface="+mn-lt"/>
                <a:ea typeface="Montserrat ExtraBold"/>
                <a:cs typeface="+mn-lt"/>
                <a:sym typeface="Montserrat ExtraBold"/>
              </a:rPr>
              <a:t>.</a:t>
            </a:r>
            <a:endParaRPr sz="1800" dirty="0">
              <a:solidFill>
                <a:srgbClr val="131235"/>
              </a:solidFill>
              <a:latin typeface="+mn-lt"/>
              <a:ea typeface="Montserrat ExtraBold"/>
              <a:cs typeface="+mn-lt"/>
              <a:sym typeface="Montserrat ExtraBold"/>
            </a:endParaRPr>
          </a:p>
        </p:txBody>
      </p:sp>
      <p:sp>
        <p:nvSpPr>
          <p:cNvPr id="70"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a:lnSpc>
                <a:spcPct val="150000"/>
              </a:lnSpc>
              <a:buClr>
                <a:schemeClr val="dk1"/>
              </a:buClr>
              <a:buSzPts val="1100"/>
            </a:pPr>
            <a:endParaRPr sz="1100" dirty="0">
              <a:solidFill>
                <a:srgbClr val="3725E4"/>
              </a:solidFill>
              <a:latin typeface="+mn-lt"/>
              <a:ea typeface="Montserrat"/>
              <a:cs typeface="+mn-ea"/>
              <a:sym typeface="Montserrat"/>
            </a:endParaRPr>
          </a:p>
        </p:txBody>
      </p:sp>
    </p:spTree>
    <p:extLst>
      <p:ext uri="{BB962C8B-B14F-4D97-AF65-F5344CB8AC3E}">
        <p14:creationId xmlns:p14="http://schemas.microsoft.com/office/powerpoint/2010/main" val="2545529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Популярные</a:t>
            </a:r>
            <a:r>
              <a:rPr lang="ru-RU" sz="2000" dirty="0">
                <a:solidFill>
                  <a:srgbClr val="3725E4"/>
                </a:solidFill>
                <a:latin typeface="+mj-lt"/>
                <a:ea typeface="Montserrat"/>
                <a:cs typeface="+mj-lt"/>
                <a:sym typeface="Montserrat"/>
              </a:rPr>
              <a:t> </a:t>
            </a:r>
            <a:r>
              <a:rPr sz="2000" dirty="0">
                <a:solidFill>
                  <a:srgbClr val="3725E4"/>
                </a:solidFill>
                <a:latin typeface="+mj-lt"/>
                <a:ea typeface="Montserrat"/>
                <a:cs typeface="+mj-lt"/>
                <a:sym typeface="Montserrat"/>
              </a:rPr>
              <a:t>архитектуры нейронных сетей.</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Капсульные сети (Capsule Networks).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Предложены для улучшения способности CNN к обнаружению пространственных отношений в данных.</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Автоэнкодеры (Autoencoders).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Используются для снижения размерности и работы с неразмеченными данными. Они обучаются копировать свой вход на выходе, при этом промежуточное представление имеет меньшую размерность.</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Каждая из этих архитектур имеет свои особенности и наилучшим образом подходит для определенных типов задач.</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Сверточные нейронные сети (CNN, Convolutional Neural Networks) являются особенным типом нейронных сетей, оптимизированных для обработки данных, имеющих сеточную топологию, например, изображений.</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Инициализация весов и смещений</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 CNN веса и смещение обычно инициализируются случайным образом или с помощью предварительно обученных весов (при использовании трансферного обучения). </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Подача данных и прямое распространение</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Подача данных обычно представляют собой многоканальные изображения (например, RGB).</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Отличительной особенностью CNN является использование сверточных слоев, где фильтры (ядра свертки) применяются к исходному изображению для выделения важных признаков (например, краев, углов).</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Как и в обычных нейронных сетях, используются функции активации (часто ReLU).</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Пулинговые слои (например, максимальный пулинг) используются для уменьшения размерности карт признаков, сохраняя при этом важные признаки.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Полносвязные слои</a:t>
            </a:r>
            <a:r>
              <a:rPr lang="en-US" altLang="ru-RU" sz="1300" dirty="0">
                <a:solidFill>
                  <a:schemeClr val="dk1"/>
                </a:solidFill>
                <a:latin typeface="Arial" panose="02080604020202020204" pitchFamily="34" charset="0"/>
                <a:ea typeface="Montserrat Medium"/>
                <a:cs typeface="Arial" panose="02080604020202020204" pitchFamily="34" charset="0"/>
                <a:sym typeface="Montserrat Medium"/>
              </a:rPr>
              <a: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 конце CNN обычно добавляются один или несколько полносвязных слоев для выполнения классификации на основе извлеченных признаков.</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Расчет ошибки</a:t>
            </a:r>
          </a:p>
          <a:p>
            <a:pPr lvl="8">
              <a:lnSpc>
                <a:spcPct val="150000"/>
              </a:lnSpc>
              <a:buClr>
                <a:schemeClr val="dk1"/>
              </a:buClr>
              <a:buSzPts val="1300"/>
            </a:pPr>
            <a:endPar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Функции потерь для CNN обычно аналогичны другим нейронным сетям: кросс-энтропия для задач классификации или среднеквадратичная ошибка для регрессии.</a:t>
            </a:r>
            <a:r>
              <a:rPr lang="ru-RU" sz="1300" dirty="0"/>
              <a:t> В задачах, где CNN используются для детекции объектов или сегментации, используются уникальные функции потерь, например, потеря перекрытия (cross-entropy loss) для каждого пикселя изображения или IoU (intersection over union) для оценки точности сегментации.</a:t>
            </a:r>
          </a:p>
          <a:p>
            <a:pPr lvl="8">
              <a:lnSpc>
                <a:spcPct val="150000"/>
              </a:lnSpc>
              <a:buClr>
                <a:schemeClr val="dk1"/>
              </a:buClr>
              <a:buSzPts val="1300"/>
            </a:pPr>
            <a:endParaRPr sz="13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r>
              <a:rPr sz="1300" b="1" dirty="0" err="1"/>
              <a:t>Обратное</a:t>
            </a:r>
            <a:r>
              <a:rPr sz="1300" b="1" dirty="0"/>
              <a:t> </a:t>
            </a:r>
            <a:r>
              <a:rPr lang="ru-RU" sz="1300" b="1" dirty="0"/>
              <a:t>р</a:t>
            </a:r>
            <a:r>
              <a:rPr sz="1300" b="1" dirty="0"/>
              <a:t>аспространение </a:t>
            </a:r>
            <a:r>
              <a:rPr lang="ru-RU" sz="1300" b="1" dirty="0"/>
              <a:t>о</a:t>
            </a:r>
            <a:r>
              <a:rPr sz="1300" b="1" dirty="0"/>
              <a:t>шибки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CNN также используют метод обратного распространения ошибки для обновления весов, но расчет градиентов учитывает архитектуру сверточных и пулинговых слоев.</a:t>
            </a:r>
            <a:r>
              <a:rPr lang="ru-RU" sz="1300" dirty="0"/>
              <a:t> Во время обратного распространения, градиенты распространяются обратно через каждый сверточный слой. Градиенты фильтров усредняются по всему изображению, что отражает совместное использование параметров.</a:t>
            </a:r>
            <a:endParaRPr sz="1300" dirty="0"/>
          </a:p>
          <a:p>
            <a:pPr lvl="8">
              <a:lnSpc>
                <a:spcPct val="150000"/>
              </a:lnSpc>
              <a:buClr>
                <a:schemeClr val="dk1"/>
              </a:buClr>
              <a:buSzPts val="1300"/>
            </a:pPr>
            <a:r>
              <a:rPr sz="1300" b="1" dirty="0"/>
              <a:t>Обновление </a:t>
            </a:r>
            <a:r>
              <a:rPr lang="ru-RU" sz="1300" b="1" dirty="0"/>
              <a:t>в</a:t>
            </a:r>
            <a:r>
              <a:rPr sz="1300" b="1" dirty="0"/>
              <a:t>есов</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В CNN обновление весов также часто выполняется с использованием стохастического градиентного спуска или его вариаций (например, Adam).</a:t>
            </a:r>
            <a:r>
              <a:rPr lang="ru-RU" sz="1300" dirty="0"/>
              <a:t> В CNN оптимизация фокусируется на обновлении фильтров, что является ключевым аспектом для извлечения признаков. Эти фильтры обновляются таким образом, чтобы лучше выявлять важные признаки изображений для задачи.</a:t>
            </a:r>
          </a:p>
          <a:p>
            <a:pPr lvl="8">
              <a:lnSpc>
                <a:spcPct val="150000"/>
              </a:lnSpc>
              <a:buClr>
                <a:schemeClr val="dk1"/>
              </a:buClr>
              <a:buSzPts val="1300"/>
            </a:pPr>
            <a:endParaRPr sz="13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Итерации и эпохи</a:t>
            </a:r>
          </a:p>
          <a:p>
            <a:pPr lvl="8">
              <a:lnSpc>
                <a:spcPct val="150000"/>
              </a:lnSpc>
              <a:buClr>
                <a:schemeClr val="dk1"/>
              </a:buClr>
              <a:buSzPts val="1300"/>
            </a:pPr>
            <a:endPar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Процесс обучения включает множество итераций и эпох, при которых сеть постепенно улучшает свою способность к классификации или регрессии на основе изображений.</a:t>
            </a:r>
            <a:r>
              <a:rPr lang="ru-RU" sz="1300" dirty="0"/>
              <a:t> В CNN, особенно при работе с изображениями, широко используется аугментация данных (например, повороты, сдвиги, масштабирование) для увеличения размера и разнообразия обучающего набора данных, что помогает улучшить обобщающую способность модели.</a:t>
            </a:r>
          </a:p>
          <a:p>
            <a:pPr lvl="8">
              <a:lnSpc>
                <a:spcPct val="150000"/>
              </a:lnSpc>
              <a:buClr>
                <a:schemeClr val="dk1"/>
              </a:buClr>
              <a:buSzPts val="1300"/>
            </a:pPr>
            <a:endParaRPr lang="ru-RU" sz="13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t>Оценка и </a:t>
            </a:r>
            <a:r>
              <a:rPr lang="ru-RU" sz="1300" b="1" dirty="0"/>
              <a:t>т</a:t>
            </a:r>
            <a:r>
              <a:rPr sz="1300" b="1" dirty="0"/>
              <a:t>естирование</a:t>
            </a:r>
          </a:p>
          <a:p>
            <a:pPr lvl="8">
              <a:lnSpc>
                <a:spcPct val="150000"/>
              </a:lnSpc>
              <a:buClr>
                <a:schemeClr val="dk1"/>
              </a:buClr>
              <a:buSzPts val="1300"/>
            </a:pPr>
            <a:endParaRPr sz="1300" b="1"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После обучения CNN тестируются на отдельном наборе данных, чтобы оценить их производительность и способность к обобщению. Это включает использование различных метрик, таких как точность, матрица ошибок, ROC-AUC в зависимости от задачи.</a:t>
            </a:r>
            <a:r>
              <a:rPr lang="ru-RU" sz="1300" dirty="0"/>
              <a:t> Одна из уникальных особенностей CNN — возможность визуализировать активации и фильтры в сверточных слоях, что позволяет интерпретировать, какие признаки изображения сеть находит наиболее информативными.</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t>Регуляризация и Настройка Гиперпараметров</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Для предотвращения переобучения в CNN используются различные методы, включая Dropout, регуляризацию весов (L1, L2).</a:t>
            </a:r>
            <a:r>
              <a:rPr lang="ru-RU" sz="1300" dirty="0"/>
              <a:t> Важными гиперпараметрами в CNN являются размер и количество фильтров в сверточных слоях, размер пулинга, количество и размерность полносвязных слоев, скорость обучения и т.д.</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Специализированная регуляризация</a:t>
            </a:r>
            <a:r>
              <a:rPr lang="ru-RU" sz="1300" dirty="0"/>
              <a:t>. </a:t>
            </a:r>
            <a:r>
              <a:rPr sz="1300" dirty="0"/>
              <a:t>Кроме стандартных методов, таких как Dropout, в CNN иногда используются специфические методы, такие как регуляризация по норме весов фильтров.</a:t>
            </a:r>
          </a:p>
          <a:p>
            <a:pPr lvl="8">
              <a:lnSpc>
                <a:spcPct val="150000"/>
              </a:lnSpc>
              <a:buClr>
                <a:schemeClr val="dk1"/>
              </a:buClr>
              <a:buSzPts val="1300"/>
            </a:pPr>
            <a:r>
              <a:rPr sz="1300" dirty="0"/>
              <a:t>Выбор количества и размера сверточных фильтров, глубины сети, использование "bottleneck" слоев и промежуточных соединений (например, в ResNet) являются важными аспектами настройки CNN.</a:t>
            </a:r>
            <a:r>
              <a:rPr lang="ru-RU" sz="13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Архитектуры сверточных нейронных сетей (CNN), каждая из которых имеет свои уникальные особенности и предназначена для определенных задач обработки изображений и видео.</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LeNet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Одна из первых сверточных нейронных сетей, разработанная для распознавания рукописных цифр. LeNet стала основой для многих последующих разработок в области глубокого обучения.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AlexNet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Сеть, которая выиграла соревнование ImageNet в 2012 году. AlexNet значительно улучшила предыдущие результаты в задачах классификации изображений и стала вехой в развитии глубокого обучения, демонстрируя его потенциал.</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VGGNet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Разработана Оксфордским университетом и известна своей глубокой архитектурой. VGGNet показала, что увеличение глубины сети может значительно улучшить результаты.</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GoogleNet (Inception):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Известна своей инновационной архитектурой "Inception", которая позволяет уменьшить количество параметров по сравнению с предыдущими моделями, улучшая при этом производительность.</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MobileNet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Специально разработана для использования в мобильных устройствах и других приложениях, где ресурсы ограничены. MobileNet использует глубокие разделяемые свертки для уменьшения количества параметров и вычислительных затрат.</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EfficientNet</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Эта архитектура оптимизирует как точность, так и эффективность сети, масштабируя все измерения архитектуры (глубину, ширину и разрешение) систематическим способом.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n-ea"/>
                <a:ea typeface="Montserrat"/>
                <a:cs typeface="+mn-ea"/>
                <a:sym typeface="Montserrat"/>
              </a:rPr>
              <a:t>Введение и основные понятия </a:t>
            </a:r>
            <a:r>
              <a:rPr lang="ru-RU" sz="2000" dirty="0">
                <a:solidFill>
                  <a:srgbClr val="3725E4"/>
                </a:solidFill>
                <a:latin typeface="+mn-ea"/>
                <a:ea typeface="Montserrat"/>
                <a:cs typeface="+mn-ea"/>
                <a:sym typeface="Montserrat"/>
              </a:rPr>
              <a:t>в </a:t>
            </a:r>
            <a:r>
              <a:rPr sz="2000" dirty="0">
                <a:solidFill>
                  <a:srgbClr val="3725E4"/>
                </a:solidFill>
                <a:latin typeface="+mn-ea"/>
                <a:ea typeface="Montserrat"/>
                <a:cs typeface="+mn-ea"/>
                <a:sym typeface="Montserrat"/>
              </a:rPr>
              <a:t>нейронных сетях</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Нейронные сети - это алгоритмы машинного обучения, вдохновленные структурой и функциями мозга. Они состоят из узлов, или "нейронов", которые связаны между собой и могут обрабатывать информацию путем реагирования на входные данные и передачи своего выхода на другие нейроны.</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Нейронные сети не программируются в привычном смысле этого слова, они обучаются.</a:t>
            </a: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Возможность обучения - одно из главных преимуществ нейронных сетей перед традиционными алгоритмами.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U-Net: </a:t>
            </a:r>
            <a:r>
              <a:rPr sz="1300" dirty="0"/>
              <a:t>Преимущественно используется для задач сегментации изображений, особенно в медицинских приложениях. Эта архитектура имеет форму буквы U и эффективна для работы с малыми наборами данных.</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YOLO (You Only Look Once):</a:t>
            </a:r>
            <a:r>
              <a:rPr sz="1300" dirty="0"/>
              <a:t> Это архитектура для обнаружения объектов, которая способна обрабатывать изображения в реальном времени. YOLO выполняет классификацию и локализацию объектов в одном проходе.</a:t>
            </a:r>
          </a:p>
          <a:p>
            <a:pPr lvl="8">
              <a:lnSpc>
                <a:spcPct val="150000"/>
              </a:lnSpc>
              <a:buClr>
                <a:schemeClr val="dk1"/>
              </a:buClr>
              <a:buSzPts val="1300"/>
            </a:pPr>
            <a:endParaRPr sz="1300" dirty="0"/>
          </a:p>
          <a:p>
            <a:pPr lvl="8">
              <a:lnSpc>
                <a:spcPct val="150000"/>
              </a:lnSpc>
              <a:buClr>
                <a:schemeClr val="dk1"/>
              </a:buClr>
              <a:buSzPts val="1300"/>
            </a:pPr>
            <a:r>
              <a:rPr sz="1300" dirty="0"/>
              <a:t>Каждая из этих архитектур вносит свой вклад в развитие и улучшение сверточных нейронных сетей, применяемых в самых разных областях, от компьютерного зрения до медицинской диагностики</a:t>
            </a:r>
            <a:r>
              <a:rPr lang="ru-RU" sz="1300"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LeNet — это одна из ранних и влиятельных архитектур сверточных нейронных сетей (CNN), разработанная в 1990-х годах. Эта архитектура считается одним из первых успешных примеров применения сверточных нейронных сетей и играла важную роль в развитии области глубокого обучения, особенно в задачах компьютерного зрения.</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6"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7"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Основные особенности архитектуры LeNet</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Сверточные слои: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LeNet использовала сверточные слои, которые автоматически извлекают признаки из входных изображений. Это было большим отличием от предыдущих нейронных сетей, которые требовали ручного проектирования признаков.</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Pooling слои: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Сеть включала слои подвыборки (также известные как pooling слои), которые уменьшали размерность пространства признаков, позволяя сети быть более устойчивой к мелкомасштабным изменениям во входных данных.</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Полносвязные слои: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 конце архитектуры находились полносвязные слои, которые выполняли классификацию на основе извлеченных признаков.</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6"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7"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Основные особенности архитектуры LeNet</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Функция активации: </a:t>
            </a:r>
            <a:r>
              <a:rPr sz="1300" dirty="0"/>
              <a:t>В LeNet использовались сигмоидальные и гиперболические тангенсальные функции активации, что было типично для нейронных сетей того времени.</a:t>
            </a:r>
          </a:p>
          <a:p>
            <a:pPr lvl="8">
              <a:lnSpc>
                <a:spcPct val="150000"/>
              </a:lnSpc>
              <a:buClr>
                <a:schemeClr val="dk1"/>
              </a:buClr>
              <a:buSzPts val="1300"/>
            </a:pPr>
            <a:endParaRPr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Локальная рецептивная область: </a:t>
            </a:r>
            <a:r>
              <a:rPr sz="1300" dirty="0"/>
              <a:t>Сеть использовала концепцию локальных рецептивных полей, где каждый нейрон сверточного слоя связан только с небольшим регионом предыдущего слоя, что повышало ее эффективность в извлечении пространственных иерархий признаков.</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marL="0"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LeNet была разработана в первую очередь для задач распознавания рукописных цифр и символов, таких как почтовые индексы и номера банковских чеков. Эта сеть достигала высокой точности в задачах классификации рукописных цифр, таких как набор данных MNIST, и сыграла важную роль в демонстрации эффективности сверточных нейронных сетей в реальных приложениях.</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LeNet стала фундаментом для последующих разработок в области сверточных нейронных сетей и глубокого обучения, положив начало многим современным архитектурам CNN.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6"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Практика</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7"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AlexNet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AlexNet — это одна из самых известных архитектур сверточных нейронных сетей (CNN), которая стала популярной после победы в соревновании ImageNet Large Scale Visual Recognition Challenge (ILSVRC) в 2012 году, существенно улучшила точность распознавания изображений по сравнению с предыдущими методами и оказала значительное влияние на область глубокого обучения и компьютерного зрения.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AlexNet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Основные особенности AlexNet:</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Глубокая Архитектура: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AlexNet состоит из 5 сверточных слоев, некоторые из которых за которыми следуют max-pooling слои, и 3 полносвязных слоев на конце.</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ReLU Функция Активации: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AlexNet одной из первых начала использовать функцию активации ReLU (Rectified Linear Unit) вместо традиционных тангенсов и сигмоидов. Это помогло ускорить обучение сети, так как ReLU уменьшает проблему исчезающего градиента.</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Использование Dropout: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 полносвязных слоях AlexNet применяется метод Dropout для предотвращения переобучения. Dropout случайным образом «выключает» часть нейронов в процессе обучения, что уменьшает зависимость сети от конкретных признаков.</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AlexNet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Основные особенности AlexNet:</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Overlap Pooling: </a:t>
            </a:r>
            <a:r>
              <a:rPr sz="1300" dirty="0"/>
              <a:t>AlexNet использовала max-pooling с перекрытием, что помогает уменьшить ошибку обучения и размерность признаков.</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Двойные GPU: </a:t>
            </a:r>
            <a:r>
              <a:rPr sz="1300" dirty="0"/>
              <a:t>Оригинальная архитектура AlexNet была разработана таким образом, чтобы распределить вычисления между двумя графическими процессорами (GPU). Это позволило увеличить глубину и размерность сети, которая не помещалась бы в память одного GPU.</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err="1"/>
              <a:t>Локальная</a:t>
            </a:r>
            <a:r>
              <a:rPr sz="1300" b="1" dirty="0"/>
              <a:t> </a:t>
            </a:r>
            <a:r>
              <a:rPr lang="ru-RU" sz="1300" b="1" dirty="0"/>
              <a:t>н</a:t>
            </a:r>
            <a:r>
              <a:rPr sz="1300" b="1" dirty="0" err="1"/>
              <a:t>ормализация</a:t>
            </a:r>
            <a:r>
              <a:rPr sz="1300" b="1" dirty="0"/>
              <a:t>: </a:t>
            </a:r>
            <a:r>
              <a:rPr sz="1300" dirty="0"/>
              <a:t>AlexNet использовала локальную нормализацию по ответам, что помогло повысить точность классификации.</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AlexNet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AlexNet сыграла ключевую роль в возрождении интереса к глубокому обучению в области компьютерного зрения. Ее успех на соревновании ImageNet показал, что глубокие нейронные сети могут значительно превосходить традиционные методы в задачах распознавания изображений. Это привело к бурному развитию исследований в области глубокого обучения и способствовало созданию более продвинутых архитектур CNN, таких как VGG, GoogLeNet и ResNet.</a:t>
            </a:r>
            <a:endParaRPr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Введение и основные понятия</a:t>
            </a:r>
            <a:r>
              <a:rPr sz="2000" dirty="0">
                <a:solidFill>
                  <a:srgbClr val="3725E4"/>
                </a:solidFill>
                <a:latin typeface="+mj-lt"/>
                <a:ea typeface="Montserrat"/>
                <a:cs typeface="+mj-lt"/>
                <a:sym typeface="Montserrat"/>
              </a:rPr>
              <a:t> </a:t>
            </a:r>
            <a:r>
              <a:rPr lang="ru-RU" sz="2000" dirty="0">
                <a:solidFill>
                  <a:srgbClr val="3725E4"/>
                </a:solidFill>
                <a:latin typeface="+mj-lt"/>
                <a:ea typeface="Montserrat"/>
                <a:cs typeface="+mj-lt"/>
                <a:sym typeface="Montserrat"/>
              </a:rPr>
              <a:t>в </a:t>
            </a:r>
            <a:r>
              <a:rPr sz="2000" dirty="0">
                <a:solidFill>
                  <a:srgbClr val="3725E4"/>
                </a:solidFill>
                <a:latin typeface="+mj-lt"/>
                <a:ea typeface="Montserrat"/>
                <a:cs typeface="+mj-lt"/>
                <a:sym typeface="Montserrat"/>
              </a:rPr>
              <a:t>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ях</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Технически обучение заключается в нахождении коэффициентов связей между нейронами. </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 процессе обучения нейронная сеть способна выявлять сложные зависимости между входными данными и выходными, а также выполнять обобщение. Это значит, что в случае успешного обучения сеть сможет вернуть верный результат на основании данных, которые отсутствовали в обучающей выборке, а также неполных и/или «зашумленных», частично искажённых данных.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Практика</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sz="13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MobileNet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MobileNet — это класс сверточных нейронных сетей, разработанных для использования в мобильных и встроенных устройствах, где эффективность вычислений и низкое энергопотребление являются критически важными факторами. Эти сети были разработаны исследовательской группой Google и представляют собой легковесные глубокие нейронные сети.</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sz="13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MobileNet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Основные особенности MobileNet:</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В отличие от традиционных сверточных слоев, которые одновременно выполняют фильтрацию и комбинацию признаков, MobileNet использует разделенные по глубине свертки. </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Этот метод разделяет свертку на две части: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Depthwise Convolution:</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Применение одного фильтра на каждый канал входного изображения.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Pointwise Convolution:</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 Применение 1x1 свертки для комбинирования признаков из различных каналов.</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endParaRPr sz="13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MobileNet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Основные особенности MobileNet:</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Меньше параметров и вычислений.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Благодаря использованию разделенных по глубине сверток, MobileNet требует значительно меньше параметров и вычислительных ресурсов по сравнению с традиционными сверточными сетями, такими как AlexNet или VGG16.</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b="1" dirty="0">
                <a:solidFill>
                  <a:schemeClr val="dk1"/>
                </a:solidFill>
                <a:latin typeface="Arial" panose="02080604020202020204" pitchFamily="34" charset="0"/>
                <a:ea typeface="Montserrat Medium"/>
                <a:cs typeface="Arial" panose="02080604020202020204" pitchFamily="34" charset="0"/>
                <a:sym typeface="Montserrat Medium"/>
              </a:rPr>
              <a:t>Модульность и гибкость: </a:t>
            </a: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MobileNet предлагает настройки, которые позволяют тонко настраивать баланс между эффективностью и производительностью. Эти настройки включают глубинный множитель (depth multiplier) и разрешение входного изображения.</a:t>
            </a:r>
          </a:p>
          <a:p>
            <a:pPr lvl="8">
              <a:lnSpc>
                <a:spcPct val="150000"/>
              </a:lnSpc>
              <a:buClr>
                <a:schemeClr val="dk1"/>
              </a:buClr>
              <a:buSzPts val="1300"/>
            </a:pPr>
            <a:endParaRPr sz="13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MobileNet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Основные особенности MobileNet:</a:t>
            </a:r>
          </a:p>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Широкий спектр применений</a:t>
            </a:r>
            <a:r>
              <a:rPr lang="ru-RU" sz="1300" b="1" dirty="0"/>
              <a:t>. </a:t>
            </a:r>
            <a:r>
              <a:rPr sz="1300" dirty="0"/>
              <a:t>MobileNet хорошо подходит для различных задач компьютерного зрения, включая классификацию изображений, локализацию объектов и сегментацию, особенно в условиях ограниченных ресурсов.</a:t>
            </a:r>
          </a:p>
          <a:p>
            <a:pPr lvl="8">
              <a:lnSpc>
                <a:spcPct val="150000"/>
              </a:lnSpc>
              <a:buClr>
                <a:schemeClr val="dk1"/>
              </a:buClr>
              <a:buSzPts val="1300"/>
            </a:pPr>
            <a:endParaRPr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Применение в реальных условиях</a:t>
            </a:r>
            <a:r>
              <a:rPr lang="ru-RU" sz="1300" b="1" dirty="0"/>
              <a:t>. </a:t>
            </a:r>
            <a:r>
              <a:rPr sz="1300" dirty="0"/>
              <a:t>MobileNet идеально подходит для встраивания в мобильные приложения, интернет вещей (IoT) и другие устройства, где требуется высокая производительность при низком потреблении энергии.</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Сверточные нейронные сети MobileNet</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7393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dirty="0"/>
              <a:t>Существуют различные версии MobileNet, включая MobileNetV1, MobileNetV2 и MobileNetV3, каждая из которых вносит улучшения и оптимизации для повышения эффективности и точности.</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r>
              <a:rPr lang="ru-RU" sz="2000" dirty="0">
                <a:solidFill>
                  <a:srgbClr val="3725E4"/>
                </a:solidFill>
                <a:latin typeface="+mj-lt"/>
                <a:ea typeface="Montserrat"/>
                <a:cs typeface="+mj-lt"/>
                <a:sym typeface="Montserrat"/>
              </a:rPr>
              <a:t>: </a:t>
            </a:r>
            <a:r>
              <a:rPr sz="2000" dirty="0">
                <a:solidFill>
                  <a:srgbClr val="3725E4"/>
                </a:solidFill>
                <a:latin typeface="+mj-lt"/>
                <a:ea typeface="Montserrat"/>
                <a:cs typeface="+mj-lt"/>
                <a:sym typeface="Montserrat"/>
              </a:rPr>
              <a:t>YOLO</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lang="ru-RU" sz="1300" dirty="0">
                <a:latin typeface="+mn-ea"/>
                <a:cs typeface="+mn-ea"/>
              </a:rPr>
              <a:t>Архитектура YOLO (You Only Look Once) представляет собой уникальный подход к задаче обнаружения объектов в компьютерном зрении. Основная идея YOLO заключается в том, чтобы рассматривать обнаружение объектов как проблему единичной регрессии от пикселей изображения до пространственных координат ограничивающих рамок и вероятностей классов. Это отличается от традиционных подходов, которые обычно используют двухэтапные процедуры, сначала предлагая кандидатов в регионах, а затем классифицируя их.</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a:t>
            </a:r>
            <a:r>
              <a:rPr lang="ru-RU" sz="2000" dirty="0">
                <a:solidFill>
                  <a:srgbClr val="3725E4"/>
                </a:solidFill>
                <a:latin typeface="+mj-lt"/>
                <a:ea typeface="Montserrat"/>
                <a:cs typeface="+mj-lt"/>
                <a:sym typeface="Montserrat"/>
              </a:rPr>
              <a:t>: </a:t>
            </a:r>
            <a:r>
              <a:rPr sz="2000" dirty="0">
                <a:solidFill>
                  <a:srgbClr val="3725E4"/>
                </a:solidFill>
                <a:latin typeface="+mj-lt"/>
                <a:ea typeface="Montserrat"/>
                <a:cs typeface="+mj-lt"/>
                <a:sym typeface="Montserrat"/>
              </a:rPr>
              <a:t>YOLO</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sz="1300" dirty="0"/>
              <a:t>Основные компоненты архитектуры YOLO:</a:t>
            </a:r>
          </a:p>
          <a:p>
            <a:pPr lvl="8">
              <a:lnSpc>
                <a:spcPct val="150000"/>
              </a:lnSpc>
              <a:buClr>
                <a:schemeClr val="dk1"/>
              </a:buClr>
              <a:buSzPts val="1300"/>
            </a:pPr>
            <a:endParaRPr lang="ru-RU"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err="1"/>
              <a:t>Сверточная</a:t>
            </a:r>
            <a:r>
              <a:rPr lang="ru-RU" sz="1300" b="1" dirty="0"/>
              <a:t> нейронная сеть (CNN). </a:t>
            </a:r>
            <a:r>
              <a:rPr lang="ru-RU" sz="1300" dirty="0"/>
              <a:t>В основе YOLO лежит сверточная нейронная сеть, которая обрабатывает весь входной кадр за один раз. Эта сеть делит изображение на сетку и предсказывает ограничивающие рамки и вероятности классов для каждой ячейки сетки.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a:t>Сетка и ограничивающие рамки. </a:t>
            </a:r>
            <a:r>
              <a:rPr lang="ru-RU" sz="1300" dirty="0"/>
              <a:t>Изображение делится на сетку (например, 13x13 в YOLOv3). Каждая ячейка сетки отвечает за предсказание ограничивающих рамок, если центр объекта попадает в эту ячейку. Каждая ячейка предсказывает несколько ограничивающих рамок и соответствующие уверенности в наличии объекта и вероятности классов.</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 YOLO</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sz="1300" dirty="0"/>
              <a:t>Основные компоненты архитектуры YOLO:</a:t>
            </a:r>
          </a:p>
          <a:p>
            <a:pPr lvl="8">
              <a:lnSpc>
                <a:spcPct val="150000"/>
              </a:lnSpc>
              <a:buClr>
                <a:schemeClr val="dk1"/>
              </a:buClr>
              <a:buSzPts val="1300"/>
            </a:pPr>
            <a:endParaRPr lang="ru-RU"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Классификация и Регрессия</a:t>
            </a:r>
            <a:r>
              <a:rPr lang="ru-RU" sz="1300" b="1" dirty="0"/>
              <a:t>. </a:t>
            </a:r>
            <a:r>
              <a:rPr sz="1300" dirty="0"/>
              <a:t>Для каждой ограничивающей рамки сеть вычисляет координаты (центр, ширину и высоту), уверенность в наличии объекта и вероятности классов. Уверенность отражает, насколько сеть уверена в том, что рамка содержит объект. Вероятности классов показывают, к какому классу, по мнению сети, относится объект.</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Уверенность и </a:t>
            </a:r>
            <a:r>
              <a:rPr lang="ru-RU" sz="1300" b="1" dirty="0"/>
              <a:t>п</a:t>
            </a:r>
            <a:r>
              <a:rPr sz="1300" b="1" dirty="0" err="1"/>
              <a:t>ороговое</a:t>
            </a:r>
            <a:r>
              <a:rPr sz="1300" b="1" dirty="0"/>
              <a:t> </a:t>
            </a:r>
            <a:r>
              <a:rPr lang="ru-RU" sz="1300" b="1" dirty="0"/>
              <a:t>з</a:t>
            </a:r>
            <a:r>
              <a:rPr sz="1300" b="1" dirty="0" err="1"/>
              <a:t>начение</a:t>
            </a:r>
            <a:r>
              <a:rPr lang="ru-RU" sz="1300" b="1" dirty="0"/>
              <a:t>. </a:t>
            </a:r>
            <a:r>
              <a:rPr sz="1300" dirty="0"/>
              <a:t>Уверенность в ограничивающей рамке умножается на вероятности классов для получения окончательной оценки каждой рамки. Рамки с оценкой ниже определенного порога отбрасываются.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Сверточные нейронные сети YOLO</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sz="1300" dirty="0"/>
              <a:t>Основные компоненты архитектуры YOLO:</a:t>
            </a:r>
          </a:p>
          <a:p>
            <a:pPr lvl="8">
              <a:lnSpc>
                <a:spcPct val="150000"/>
              </a:lnSpc>
              <a:buClr>
                <a:schemeClr val="dk1"/>
              </a:buClr>
              <a:buSzPts val="1300"/>
            </a:pPr>
            <a:endParaRPr lang="ru-RU"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err="1"/>
              <a:t>Подавление</a:t>
            </a:r>
            <a:r>
              <a:rPr sz="1300" b="1" dirty="0"/>
              <a:t> </a:t>
            </a:r>
            <a:r>
              <a:rPr lang="ru-RU" sz="1300" b="1" dirty="0"/>
              <a:t>н</a:t>
            </a:r>
            <a:r>
              <a:rPr sz="1300" b="1" dirty="0" err="1"/>
              <a:t>емаксимальных</a:t>
            </a:r>
            <a:r>
              <a:rPr sz="1300" b="1" dirty="0"/>
              <a:t> </a:t>
            </a:r>
            <a:r>
              <a:rPr lang="ru-RU" sz="1300" b="1" dirty="0"/>
              <a:t>з</a:t>
            </a:r>
            <a:r>
              <a:rPr sz="1300" b="1" dirty="0" err="1"/>
              <a:t>начений</a:t>
            </a:r>
            <a:r>
              <a:rPr sz="1300" dirty="0"/>
              <a:t> (Non-maximum Suppression, NMS)</a:t>
            </a:r>
            <a:r>
              <a:rPr lang="ru-RU" sz="1300" dirty="0"/>
              <a:t>. </a:t>
            </a:r>
            <a:r>
              <a:rPr sz="1300" dirty="0"/>
              <a:t>YOLO использует NMS для устранения перекрывающихся ограничивающих рамок, выбирая самую уверенную рамку и удаляя все другие рамки, которые сильно с ней перекрываются.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Введение и основные понятия</a:t>
            </a:r>
            <a:r>
              <a:rPr sz="2000" dirty="0">
                <a:solidFill>
                  <a:srgbClr val="3725E4"/>
                </a:solidFill>
                <a:latin typeface="+mj-lt"/>
                <a:ea typeface="Montserrat"/>
                <a:cs typeface="+mj-lt"/>
                <a:sym typeface="Montserrat"/>
              </a:rPr>
              <a:t> </a:t>
            </a:r>
            <a:r>
              <a:rPr lang="ru-RU" sz="2000" dirty="0">
                <a:solidFill>
                  <a:srgbClr val="3725E4"/>
                </a:solidFill>
                <a:latin typeface="+mj-lt"/>
                <a:ea typeface="Montserrat"/>
                <a:cs typeface="+mj-lt"/>
                <a:sym typeface="Montserrat"/>
              </a:rPr>
              <a:t>в </a:t>
            </a:r>
            <a:r>
              <a:rPr sz="2000" dirty="0">
                <a:solidFill>
                  <a:srgbClr val="3725E4"/>
                </a:solidFill>
                <a:latin typeface="+mj-lt"/>
                <a:ea typeface="Montserrat"/>
                <a:cs typeface="+mj-lt"/>
                <a:sym typeface="Montserrat"/>
              </a:rPr>
              <a:t>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ях</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lang="ru-RU" altLang="en-US" sz="1300" b="1" dirty="0">
                <a:solidFill>
                  <a:schemeClr val="dk1"/>
                </a:solidFill>
                <a:latin typeface="+mn-ea"/>
                <a:ea typeface="Montserrat Medium"/>
                <a:cs typeface="+mn-ea"/>
                <a:sym typeface="Montserrat Medium"/>
              </a:rPr>
              <a:t>С точки зрения машинного обучения - </a:t>
            </a:r>
            <a:r>
              <a:rPr lang="ru-RU" altLang="en-US" sz="1300" dirty="0">
                <a:solidFill>
                  <a:schemeClr val="dk1"/>
                </a:solidFill>
                <a:latin typeface="+mn-ea"/>
                <a:ea typeface="Montserrat Medium"/>
                <a:cs typeface="+mn-ea"/>
                <a:sym typeface="Montserrat Medium"/>
              </a:rPr>
              <a:t>нейронная сеть представляет собой частный случай методов распознавания образов, дискриминантного анализа;</a:t>
            </a:r>
          </a:p>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lang="ru-RU" altLang="en-US" sz="1300" b="1" dirty="0">
                <a:solidFill>
                  <a:schemeClr val="dk1"/>
                </a:solidFill>
                <a:latin typeface="+mn-ea"/>
                <a:ea typeface="Montserrat Medium"/>
                <a:cs typeface="+mn-ea"/>
                <a:sym typeface="Montserrat Medium"/>
              </a:rPr>
              <a:t>С точки зрения математики - </a:t>
            </a:r>
            <a:r>
              <a:rPr lang="ru-RU" altLang="en-US" sz="1300" dirty="0">
                <a:solidFill>
                  <a:schemeClr val="dk1"/>
                </a:solidFill>
                <a:latin typeface="+mn-ea"/>
                <a:ea typeface="Montserrat Medium"/>
                <a:cs typeface="+mn-ea"/>
                <a:sym typeface="Montserrat Medium"/>
              </a:rPr>
              <a:t>обучение нейронных сетей - это многопараметрическая задача нелинейной оптимизации;</a:t>
            </a:r>
          </a:p>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lang="ru-RU" altLang="en-US" sz="1300" b="1" dirty="0">
                <a:solidFill>
                  <a:schemeClr val="dk1"/>
                </a:solidFill>
                <a:latin typeface="+mn-ea"/>
                <a:ea typeface="Montserrat Medium"/>
                <a:cs typeface="+mn-ea"/>
                <a:sym typeface="Montserrat Medium"/>
              </a:rPr>
              <a:t>С точки зрения кибернетики</a:t>
            </a:r>
            <a:r>
              <a:rPr lang="ru-RU" altLang="en-US" sz="1300" dirty="0">
                <a:solidFill>
                  <a:schemeClr val="dk1"/>
                </a:solidFill>
                <a:latin typeface="+mn-ea"/>
                <a:ea typeface="Montserrat Medium"/>
                <a:cs typeface="+mn-ea"/>
                <a:sym typeface="Montserrat Medium"/>
              </a:rPr>
              <a:t> - нейронная сеть используется в задачах адаптивного управления и как алгоритмы для робототехники;</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Метрики качества YOLOv5</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sz="1300" dirty="0"/>
              <a:t>В YOLOv5 используются несколько ключевых метрик для оценки качества моделей, особенно в контексте задач обнаружения объектов. </a:t>
            </a:r>
          </a:p>
          <a:p>
            <a:pPr lvl="8">
              <a:lnSpc>
                <a:spcPct val="150000"/>
              </a:lnSpc>
              <a:buClr>
                <a:schemeClr val="dk1"/>
              </a:buClr>
              <a:buSzPts val="1300"/>
            </a:pPr>
            <a:endParaRPr lang="ru-RU" sz="1300" dirty="0"/>
          </a:p>
          <a:p>
            <a:pPr lvl="8">
              <a:lnSpc>
                <a:spcPct val="150000"/>
              </a:lnSpc>
              <a:buClr>
                <a:schemeClr val="dk1"/>
              </a:buClr>
              <a:buSzPts val="1300"/>
            </a:pPr>
            <a:r>
              <a:rPr lang="ru-RU" sz="1300" dirty="0"/>
              <a:t>Основные из них включают:</a:t>
            </a:r>
          </a:p>
          <a:p>
            <a:pPr lvl="8">
              <a:lnSpc>
                <a:spcPct val="150000"/>
              </a:lnSpc>
              <a:buClr>
                <a:schemeClr val="dk1"/>
              </a:buClr>
              <a:buSzPts val="1300"/>
            </a:pPr>
            <a:endParaRPr lang="ru-RU"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a:t>Mean Average Precision (mAP)</a:t>
            </a:r>
            <a:r>
              <a:rPr lang="ru-RU" sz="1300" dirty="0"/>
              <a:t>. Это одна из основных метрик для оценки качества моделей обнаружения объектов. Она вычисляется как среднее значение Average Precision (AP) для различных порогов IoU (Intersection over Union). Часто используются mAP@0.5 (AP при IoU = 0.5) и mAP@0.5:0.95 (среднее значение AP для IoU от 0.5 до 0.95 с шагом 0.05).</a:t>
            </a:r>
          </a:p>
          <a:p>
            <a:pPr lvl="8">
              <a:lnSpc>
                <a:spcPct val="150000"/>
              </a:lnSpc>
              <a:buClr>
                <a:schemeClr val="dk1"/>
              </a:buClr>
              <a:buSzPts val="1300"/>
            </a:pPr>
            <a:endParaRPr lang="ru-RU" sz="1300" dirty="0"/>
          </a:p>
          <a:p>
            <a:pPr lvl="8">
              <a:lnSpc>
                <a:spcPct val="150000"/>
              </a:lnSpc>
              <a:buClr>
                <a:schemeClr val="dk1"/>
              </a:buClr>
              <a:buSzPts val="1300"/>
            </a:pPr>
            <a:endParaRPr lang="ru-RU" sz="13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Метрики качества YOLOv5</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sz="1300" dirty="0"/>
              <a:t>Основные из них включают:</a:t>
            </a:r>
          </a:p>
          <a:p>
            <a:pPr lvl="8">
              <a:lnSpc>
                <a:spcPct val="150000"/>
              </a:lnSpc>
              <a:buClr>
                <a:schemeClr val="dk1"/>
              </a:buClr>
              <a:buSzPts val="1300"/>
            </a:pPr>
            <a:endParaRPr lang="ru-RU"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a:t>Precision и Recall.</a:t>
            </a:r>
            <a:r>
              <a:rPr lang="ru-RU" sz="1300" dirty="0"/>
              <a:t> Precision определяет, какая доля объектов, обозначенных моделью как положительные, действительно положительна. Recall показывает, какая доля реальных положительных объектов была обнаружена моделью.</a:t>
            </a:r>
          </a:p>
          <a:p>
            <a:pPr lvl="8">
              <a:lnSpc>
                <a:spcPct val="150000"/>
              </a:lnSpc>
              <a:buClr>
                <a:schemeClr val="dk1"/>
              </a:buClr>
              <a:buSzPts val="1300"/>
            </a:pPr>
            <a:endParaRPr lang="ru-RU"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a:t>F1-Score. </a:t>
            </a:r>
            <a:r>
              <a:rPr lang="ru-RU" sz="1300" dirty="0"/>
              <a:t>Гармоническое среднее между precision и recall. Эта метрика помогает оценить баланс между precision и recall.</a:t>
            </a:r>
          </a:p>
          <a:p>
            <a:pPr lvl="8">
              <a:lnSpc>
                <a:spcPct val="150000"/>
              </a:lnSpc>
              <a:buClr>
                <a:schemeClr val="dk1"/>
              </a:buClr>
              <a:buSzPts val="1300"/>
            </a:pPr>
            <a:endParaRPr lang="ru-RU" sz="1300" dirty="0"/>
          </a:p>
          <a:p>
            <a:pPr lvl="8">
              <a:lnSpc>
                <a:spcPct val="150000"/>
              </a:lnSpc>
              <a:buClr>
                <a:schemeClr val="dk1"/>
              </a:buClr>
              <a:buSzPts val="1300"/>
            </a:pPr>
            <a:endParaRPr lang="ru-RU" sz="1300" dirty="0"/>
          </a:p>
          <a:p>
            <a:pPr lvl="8">
              <a:lnSpc>
                <a:spcPct val="150000"/>
              </a:lnSpc>
              <a:buClr>
                <a:schemeClr val="dk1"/>
              </a:buClr>
              <a:buSzPts val="1300"/>
            </a:pPr>
            <a:endParaRPr lang="ru-RU" sz="13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Метрики качества YOLOv5</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sz="1300" dirty="0"/>
              <a:t>Основные из них включают:</a:t>
            </a:r>
          </a:p>
          <a:p>
            <a:pPr lvl="8">
              <a:lnSpc>
                <a:spcPct val="150000"/>
              </a:lnSpc>
              <a:buClr>
                <a:schemeClr val="dk1"/>
              </a:buClr>
              <a:buSzPts val="1300"/>
            </a:pPr>
            <a:endParaRPr lang="ru-RU"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IoU (Intersection over Union)</a:t>
            </a:r>
            <a:r>
              <a:rPr lang="ru-RU" sz="1300" b="1" dirty="0"/>
              <a:t>. </a:t>
            </a:r>
            <a:r>
              <a:rPr sz="1300" dirty="0"/>
              <a:t>Эта метрика оценивает точность местоположения ограничивающих рамок, предсказанных моделью. IoU — это отношение пересечения между предсказанной рамкой и истинной рамкой к их объединению.</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Speed (Скорость обработки)</a:t>
            </a:r>
            <a:r>
              <a:rPr lang="ru-RU" sz="1300" b="1" dirty="0"/>
              <a:t>. </a:t>
            </a:r>
            <a:r>
              <a:rPr sz="1300" dirty="0"/>
              <a:t>Время, необходимое модели для обработки одного изображения или кадра видео. Важно для приложений в реальном времени.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Loss (Функция потерь)</a:t>
            </a:r>
            <a:r>
              <a:rPr lang="ru-RU" sz="1300" b="1" dirty="0"/>
              <a:t>.</a:t>
            </a:r>
            <a:r>
              <a:rPr sz="1300" dirty="0"/>
              <a:t> Во время обучения анализируются потери (например, потери классификации, потери координат рамки, потери уверенности), чтобы оценить, насколько хорошо модель обучается на данных.</a:t>
            </a:r>
          </a:p>
          <a:p>
            <a:pPr lvl="8">
              <a:lnSpc>
                <a:spcPct val="150000"/>
              </a:lnSpc>
              <a:buClr>
                <a:schemeClr val="dk1"/>
              </a:buClr>
              <a:buSzPts val="1300"/>
            </a:pPr>
            <a:endParaRPr lang="ru-RU" sz="1300" dirty="0"/>
          </a:p>
          <a:p>
            <a:pPr lvl="8">
              <a:lnSpc>
                <a:spcPct val="150000"/>
              </a:lnSpc>
              <a:buClr>
                <a:schemeClr val="dk1"/>
              </a:buClr>
              <a:buSzPts val="1300"/>
            </a:pPr>
            <a:endParaRPr lang="ru-RU" sz="13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Аугментация данных в YOLOv5</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Представляет собой процесс модификации исходных обучающих изображений для увеличения разнообразия обучающего набора данных и повышения обобщающей способности модели. В обучении нейронных сетей, включая задачи компьютерного зрения, аугментация данных является ключевым подходом для улучшения производительности модели, особенно когда доступный набор данных ограничен или не полностью представляет все возможные вариации, которые могут встречаться в реальных условиях.</a:t>
            </a:r>
            <a:endParaRPr lang="ru-RU" sz="13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Аугментация данных в YOLOv5</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Типы аугментаций в YOLOv5</a:t>
            </a:r>
          </a:p>
          <a:p>
            <a:pPr lvl="8">
              <a:lnSpc>
                <a:spcPct val="150000"/>
              </a:lnSpc>
              <a:buClr>
                <a:schemeClr val="dk1"/>
              </a:buClr>
              <a:buSzPts val="1300"/>
            </a:pPr>
            <a:endParaRPr lang="ru-RU" sz="1300" dirty="0"/>
          </a:p>
          <a:p>
            <a:pPr lvl="8">
              <a:lnSpc>
                <a:spcPct val="150000"/>
              </a:lnSpc>
              <a:buClr>
                <a:schemeClr val="dk1"/>
              </a:buClr>
              <a:buSzPts val="1300"/>
            </a:pPr>
            <a:r>
              <a:rPr lang="ru-RU" sz="1300" b="1" dirty="0"/>
              <a:t>Геометрические преобразования: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Масштабирование: Изменение размера изображений.</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Перевороты и повороты: Горизонтальный или вертикальный переворот, небольшие повороты изображения.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Сдвиги и искажения: Изменение перспективы и положения объектов на изображении.</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Аугментация данных в YOLOv5</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Типы аугментаций в YOLOv5</a:t>
            </a:r>
          </a:p>
          <a:p>
            <a:pPr lvl="8">
              <a:lnSpc>
                <a:spcPct val="150000"/>
              </a:lnSpc>
              <a:buClr>
                <a:schemeClr val="dk1"/>
              </a:buClr>
              <a:buSzPts val="1300"/>
            </a:pPr>
            <a:endParaRPr lang="ru-RU" sz="1300" dirty="0"/>
          </a:p>
          <a:p>
            <a:pPr lvl="8">
              <a:lnSpc>
                <a:spcPct val="150000"/>
              </a:lnSpc>
              <a:buClr>
                <a:schemeClr val="dk1"/>
              </a:buClr>
              <a:buSzPts val="1300"/>
            </a:pPr>
            <a:r>
              <a:rPr lang="ru-RU" sz="1300" b="1" dirty="0"/>
              <a:t>Цветовые преобразования: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Изменение яркости, контрастности и насыщенности: Модификация цветовых характеристик изображений.</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Нормализация: Адаптация цветов изображений к определенному диапазону значений.</a:t>
            </a:r>
          </a:p>
          <a:p>
            <a:pPr lvl="8">
              <a:lnSpc>
                <a:spcPct val="150000"/>
              </a:lnSpc>
              <a:buClr>
                <a:schemeClr val="dk1"/>
              </a:buClr>
              <a:buSzPts val="1300"/>
            </a:pPr>
            <a:endParaRPr lang="ru-RU" sz="1300" dirty="0"/>
          </a:p>
          <a:p>
            <a:pPr lvl="8">
              <a:lnSpc>
                <a:spcPct val="150000"/>
              </a:lnSpc>
              <a:buClr>
                <a:schemeClr val="dk1"/>
              </a:buClr>
              <a:buSzPts val="1300"/>
            </a:pPr>
            <a:r>
              <a:rPr lang="ru-RU" sz="1300" b="1" dirty="0"/>
              <a:t>Случайные обрезки и вырезания: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Random Crop: Случайное обрезание частей изображения.</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Cutout: Удаление случайной области изображения.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sz="2000" dirty="0">
                <a:solidFill>
                  <a:srgbClr val="3725E4"/>
                </a:solidFill>
                <a:latin typeface="+mj-lt"/>
                <a:ea typeface="Montserrat"/>
                <a:cs typeface="+mj-lt"/>
                <a:sym typeface="Montserrat"/>
              </a:rPr>
              <a:t>Аугментация данных в YOLOv5</a:t>
            </a:r>
            <a:r>
              <a:rPr lang="ru-RU" sz="2000" dirty="0">
                <a:solidFill>
                  <a:srgbClr val="3725E4"/>
                </a:solidFill>
                <a:latin typeface="+mj-lt"/>
                <a:ea typeface="Montserrat"/>
                <a:cs typeface="+mj-lt"/>
                <a:sym typeface="Montserrat"/>
              </a:rPr>
              <a:t>.</a:t>
            </a: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rPr>
              <a:t>Типы аугментаций в YOLOv5</a:t>
            </a:r>
          </a:p>
          <a:p>
            <a:pPr lvl="8">
              <a:lnSpc>
                <a:spcPct val="150000"/>
              </a:lnSpc>
              <a:buClr>
                <a:schemeClr val="dk1"/>
              </a:buClr>
              <a:buSzPts val="1300"/>
            </a:pPr>
            <a:endParaRPr lang="ru-RU" sz="1300" dirty="0"/>
          </a:p>
          <a:p>
            <a:pPr lvl="8">
              <a:lnSpc>
                <a:spcPct val="150000"/>
              </a:lnSpc>
              <a:buClr>
                <a:schemeClr val="dk1"/>
              </a:buClr>
              <a:buSzPts val="1300"/>
            </a:pPr>
            <a:r>
              <a:rPr lang="ru-RU" sz="1300" b="1" dirty="0"/>
              <a:t>Добавление шума:</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Внесение случайных изменений пикселей, имитирующих шум.</a:t>
            </a:r>
          </a:p>
          <a:p>
            <a:pPr lvl="8">
              <a:lnSpc>
                <a:spcPct val="150000"/>
              </a:lnSpc>
              <a:buClr>
                <a:schemeClr val="dk1"/>
              </a:buClr>
              <a:buSzPts val="1300"/>
            </a:pPr>
            <a:endParaRPr lang="ru-RU" sz="1300" dirty="0"/>
          </a:p>
          <a:p>
            <a:pPr lvl="8">
              <a:lnSpc>
                <a:spcPct val="150000"/>
              </a:lnSpc>
              <a:buClr>
                <a:schemeClr val="dk1"/>
              </a:buClr>
              <a:buSzPts val="1300"/>
            </a:pPr>
            <a:r>
              <a:rPr lang="ru-RU" sz="1300" b="1" dirty="0"/>
              <a:t>Мозаика и смешивание:</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Мозаика: Комбинация нескольких изображений в одно, где каждое изображение занимает часть пространства.</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t>Смешивание: Наложение одного изображения на другое с некоторой прозрачностью.</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en-US" sz="2000" dirty="0">
                <a:solidFill>
                  <a:srgbClr val="3725E4"/>
                </a:solidFill>
                <a:ea typeface="Montserrat"/>
                <a:cs typeface="+mj-lt"/>
                <a:sym typeface="Montserrat"/>
              </a:rPr>
              <a:t>YOLOv5</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sz="1300" dirty="0"/>
              <a:t>Помимо базового обнаружения объектов на стандартных изображениях, с помощью репозитория YOLOv5 от Ultralytics можно продемонстрировать ряд дополнительных возможностей и техник. </a:t>
            </a:r>
          </a:p>
          <a:p>
            <a:pPr lvl="8">
              <a:lnSpc>
                <a:spcPct val="150000"/>
              </a:lnSpc>
              <a:buClr>
                <a:schemeClr val="dk1"/>
              </a:buClr>
              <a:buSzPts val="1300"/>
            </a:pPr>
            <a:endParaRPr lang="ru-RU" sz="1300" dirty="0"/>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a:t>Обработка Видео.</a:t>
            </a:r>
            <a:r>
              <a:rPr lang="ru-RU" sz="1300" dirty="0"/>
              <a:t> YOLOv5 можно использовать для обнаружения объектов в видеофайлах или в реальном времени с веб-камеры. Это может быть реализовано путем кадр за кадром анализа видеопотока.</a:t>
            </a:r>
          </a:p>
          <a:p>
            <a:pPr lvl="8">
              <a:lnSpc>
                <a:spcPct val="150000"/>
              </a:lnSpc>
              <a:buClr>
                <a:schemeClr val="dk1"/>
              </a:buClr>
              <a:buSzPts val="1300"/>
            </a:pPr>
            <a:r>
              <a:rPr sz="1300" b="1" dirty="0">
                <a:solidFill>
                  <a:srgbClr val="3725E4"/>
                </a:solidFill>
                <a:latin typeface="+mj-lt"/>
                <a:ea typeface="Montserrat"/>
                <a:cs typeface="+mj-lt"/>
                <a:sym typeface="Montserrat"/>
              </a:rPr>
              <a:t>✓</a:t>
            </a:r>
            <a:r>
              <a:rPr lang="ru-RU" sz="1300" b="1" dirty="0">
                <a:solidFill>
                  <a:srgbClr val="3725E4"/>
                </a:solidFill>
                <a:latin typeface="+mj-lt"/>
                <a:ea typeface="Montserrat"/>
                <a:cs typeface="+mj-lt"/>
                <a:sym typeface="Montserrat"/>
              </a:rPr>
              <a:t> </a:t>
            </a:r>
            <a:r>
              <a:rPr lang="ru-RU" sz="1300" b="1" dirty="0"/>
              <a:t>Обучение на Собственном Наборе Данных.</a:t>
            </a:r>
            <a:r>
              <a:rPr lang="ru-RU" sz="1300" dirty="0"/>
              <a:t> Вы можете обучить YOLOv5 на собственном наборе данных. Это требует подготовки данных в соответствующем формате, настройки конфигурационных файлов и запуска процесса обучения.</a:t>
            </a:r>
          </a:p>
          <a:p>
            <a:pPr lvl="8">
              <a:lnSpc>
                <a:spcPct val="150000"/>
              </a:lnSpc>
              <a:buClr>
                <a:schemeClr val="dk1"/>
              </a:buClr>
              <a:buSzPts val="1300"/>
            </a:pPr>
            <a:endParaRPr lang="ru-RU" sz="13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en-US" sz="2000" dirty="0">
                <a:solidFill>
                  <a:srgbClr val="3725E4"/>
                </a:solidFill>
                <a:ea typeface="Montserrat"/>
                <a:cs typeface="+mj-lt"/>
                <a:sym typeface="Montserrat"/>
              </a:rPr>
              <a:t>YOLOv5</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a:t>Изменение конфигурации модели. </a:t>
            </a:r>
            <a:r>
              <a:rPr lang="ru-RU" sz="1300" dirty="0"/>
              <a:t>Вы можете изменить архитектуру сети (например, выбрать другую версию YOLOv5, такую как YOLOv5m, YOLOv5l или YOLOv5x, которые больше и более точные) или настроить другие параметры модели.</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a:t>Экспорт обученной модели. </a:t>
            </a:r>
            <a:r>
              <a:rPr lang="ru-RU" sz="1300" dirty="0"/>
              <a:t>После обучения можно экспортировать модель в форматы, поддерживаемые другими фреймворками или платформами (например, ONNX, TFLite, CoreML).</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b="1" dirty="0"/>
              <a:t>Расширенная визуализация. </a:t>
            </a:r>
            <a:r>
              <a:rPr lang="ru-RU" sz="1300" dirty="0"/>
              <a:t> Кроме стандартной визуализации результатов, можно реализовать более сложные схемы визуализации, например, отображение тепловых карт активации или аннотирование каждого обнаруженного объекта с дополнительной информацией.</a:t>
            </a:r>
          </a:p>
          <a:p>
            <a:pPr lvl="8">
              <a:lnSpc>
                <a:spcPct val="150000"/>
              </a:lnSpc>
              <a:buClr>
                <a:schemeClr val="dk1"/>
              </a:buClr>
              <a:buSzPts val="1300"/>
            </a:pPr>
            <a:endParaRPr lang="ru-RU" sz="13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en-US" sz="2000" dirty="0">
                <a:solidFill>
                  <a:srgbClr val="3725E4"/>
                </a:solidFill>
                <a:ea typeface="Montserrat"/>
                <a:cs typeface="+mj-lt"/>
                <a:sym typeface="Montserrat"/>
              </a:rPr>
              <a:t>YOLOv5</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a:t>Интеграция с </a:t>
            </a:r>
            <a:r>
              <a:rPr lang="ru-RU" sz="1300" b="1" dirty="0"/>
              <a:t>д</a:t>
            </a:r>
            <a:r>
              <a:rPr sz="1300" b="1" dirty="0" err="1"/>
              <a:t>ругими</a:t>
            </a:r>
            <a:r>
              <a:rPr sz="1300" b="1" dirty="0"/>
              <a:t> </a:t>
            </a:r>
            <a:r>
              <a:rPr lang="ru-RU" sz="1300" b="1" dirty="0"/>
              <a:t>с</a:t>
            </a:r>
            <a:r>
              <a:rPr sz="1300" b="1" dirty="0" err="1"/>
              <a:t>истемами</a:t>
            </a:r>
            <a:r>
              <a:rPr lang="ru-RU" sz="1300" b="1" dirty="0"/>
              <a:t>. </a:t>
            </a:r>
            <a:r>
              <a:rPr sz="1300" dirty="0"/>
              <a:t>Модели YOLOv5 можно интегрировать в более крупные системы, такие как системы видеонаблюдения, автономные транспортные средства или системы анализа изображений.</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err="1"/>
              <a:t>Анализ</a:t>
            </a:r>
            <a:r>
              <a:rPr sz="1300" b="1" dirty="0"/>
              <a:t> </a:t>
            </a:r>
            <a:r>
              <a:rPr lang="ru-RU" sz="1300" b="1" dirty="0"/>
              <a:t>п</a:t>
            </a:r>
            <a:r>
              <a:rPr sz="1300" b="1" dirty="0" err="1"/>
              <a:t>роизводительности</a:t>
            </a:r>
            <a:r>
              <a:rPr lang="ru-RU" sz="1300" b="1" dirty="0"/>
              <a:t>. </a:t>
            </a:r>
            <a:r>
              <a:rPr sz="1300" dirty="0"/>
              <a:t>Вы можете провести анализ производительности модели, измеряя такие метрики, как точность, скорость обработки и потребление ресурсов.</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b="1" dirty="0" err="1"/>
              <a:t>Использование</a:t>
            </a:r>
            <a:r>
              <a:rPr sz="1300" b="1" dirty="0"/>
              <a:t> </a:t>
            </a:r>
            <a:r>
              <a:rPr lang="ru-RU" sz="1300" b="1" dirty="0"/>
              <a:t>д</a:t>
            </a:r>
            <a:r>
              <a:rPr sz="1300" b="1" dirty="0" err="1"/>
              <a:t>ополнительных</a:t>
            </a:r>
            <a:r>
              <a:rPr sz="1300" b="1" dirty="0"/>
              <a:t> </a:t>
            </a:r>
            <a:r>
              <a:rPr lang="ru-RU" sz="1300" b="1" dirty="0"/>
              <a:t>ф</a:t>
            </a:r>
            <a:r>
              <a:rPr sz="1300" b="1" dirty="0" err="1"/>
              <a:t>ункций</a:t>
            </a:r>
            <a:r>
              <a:rPr sz="1300" b="1" dirty="0"/>
              <a:t> Ultralytics</a:t>
            </a:r>
            <a:r>
              <a:rPr lang="ru-RU" sz="1300" b="1" dirty="0"/>
              <a:t>. </a:t>
            </a:r>
            <a:r>
              <a:rPr sz="1300" dirty="0"/>
              <a:t>Репозиторий Ultralytics содержит множество дополнительных утилит и функций, таких как скрипты для аугментации данных, расчета матрицы ошибок и другие полезные инструменты.</a:t>
            </a:r>
          </a:p>
          <a:p>
            <a:pPr lvl="8">
              <a:lnSpc>
                <a:spcPct val="150000"/>
              </a:lnSpc>
              <a:buClr>
                <a:schemeClr val="dk1"/>
              </a:buClr>
              <a:buSzPts val="1300"/>
            </a:pPr>
            <a:endParaRPr sz="1300" dirty="0"/>
          </a:p>
          <a:p>
            <a:pPr lvl="8">
              <a:lnSpc>
                <a:spcPct val="150000"/>
              </a:lnSpc>
              <a:buClr>
                <a:schemeClr val="dk1"/>
              </a:buClr>
              <a:buSzPts val="1300"/>
            </a:pPr>
            <a:endParaRPr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Введение и основные понятия</a:t>
            </a:r>
            <a:r>
              <a:rPr sz="2000" dirty="0">
                <a:solidFill>
                  <a:srgbClr val="3725E4"/>
                </a:solidFill>
                <a:latin typeface="+mj-lt"/>
                <a:ea typeface="Montserrat"/>
                <a:cs typeface="+mj-lt"/>
                <a:sym typeface="Montserrat"/>
              </a:rPr>
              <a:t> </a:t>
            </a:r>
            <a:r>
              <a:rPr lang="ru-RU" sz="2000" dirty="0">
                <a:solidFill>
                  <a:srgbClr val="3725E4"/>
                </a:solidFill>
                <a:latin typeface="+mj-lt"/>
                <a:ea typeface="Montserrat"/>
                <a:cs typeface="+mj-lt"/>
                <a:sym typeface="Montserrat"/>
              </a:rPr>
              <a:t>в </a:t>
            </a:r>
            <a:r>
              <a:rPr sz="2000" dirty="0">
                <a:solidFill>
                  <a:srgbClr val="3725E4"/>
                </a:solidFill>
                <a:latin typeface="+mj-lt"/>
                <a:ea typeface="Montserrat"/>
                <a:cs typeface="+mj-lt"/>
                <a:sym typeface="Montserrat"/>
              </a:rPr>
              <a:t>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ях</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lang="ru-RU" altLang="en-US" sz="1300" b="1" dirty="0">
                <a:solidFill>
                  <a:schemeClr val="dk1"/>
                </a:solidFill>
                <a:latin typeface="+mn-ea"/>
                <a:ea typeface="Montserrat Medium"/>
                <a:cs typeface="+mn-ea"/>
                <a:sym typeface="Montserrat Medium"/>
              </a:rPr>
              <a:t>С точки зрения развития вычислительной техники и программирования - </a:t>
            </a:r>
            <a:r>
              <a:rPr lang="ru-RU" altLang="en-US" sz="1300" dirty="0">
                <a:solidFill>
                  <a:schemeClr val="dk1"/>
                </a:solidFill>
                <a:latin typeface="+mn-ea"/>
                <a:ea typeface="Montserrat Medium"/>
                <a:cs typeface="+mn-ea"/>
                <a:sym typeface="Montserrat Medium"/>
              </a:rPr>
              <a:t>нейронная сеть это способ решения проблемы эффективного параллелизма;</a:t>
            </a:r>
          </a:p>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lang="ru-RU" altLang="en-US" sz="1300" b="1" dirty="0">
                <a:solidFill>
                  <a:schemeClr val="dk1"/>
                </a:solidFill>
                <a:latin typeface="+mn-ea"/>
                <a:ea typeface="Montserrat Medium"/>
                <a:cs typeface="+mn-ea"/>
                <a:sym typeface="Montserrat Medium"/>
              </a:rPr>
              <a:t>С точки зрения искусственного интеллекта - </a:t>
            </a:r>
            <a:r>
              <a:rPr lang="ru-RU" altLang="en-US" sz="1300" dirty="0">
                <a:solidFill>
                  <a:schemeClr val="dk1"/>
                </a:solidFill>
                <a:latin typeface="+mn-ea"/>
                <a:ea typeface="Montserrat Medium"/>
                <a:cs typeface="+mn-ea"/>
                <a:sym typeface="Montserrat Medium"/>
              </a:rPr>
              <a:t>ИНС является основой философского течения и основным направлением в структурном подходе по изучению возможности построения (моделирования) естественного интеллекта с помощью компьютерных алгоритмов.</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Практика</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lang="ru-RU" sz="1300" dirty="0"/>
              <a:t>CNN на примере yolov5</a:t>
            </a:r>
          </a:p>
          <a:p>
            <a:pPr lvl="8">
              <a:lnSpc>
                <a:spcPct val="150000"/>
              </a:lnSpc>
              <a:buClr>
                <a:schemeClr val="dk1"/>
              </a:buClr>
              <a:buSzPts val="1300"/>
            </a:pPr>
            <a:r>
              <a:rPr lang="ru-RU" sz="1300" dirty="0"/>
              <a:t>https://github.com/ultralytics/yolov5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8">
              <a:lnSpc>
                <a:spcPct val="150000"/>
              </a:lnSpc>
            </a:pPr>
            <a:r>
              <a:rPr lang="ru-RU" sz="2000" dirty="0">
                <a:solidFill>
                  <a:srgbClr val="3725E4"/>
                </a:solidFill>
                <a:latin typeface="+mj-lt"/>
                <a:ea typeface="Montserrat"/>
                <a:cs typeface="+mj-lt"/>
                <a:sym typeface="Montserrat"/>
              </a:rPr>
              <a:t>Самостоятельное изучение по желанию</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panose="02080604020202020204" pitchFamily="34" charset="0"/>
              <a:ea typeface="Montserrat Medium"/>
              <a:cs typeface="Arial" panose="02080604020202020204" pitchFamily="34" charset="0"/>
              <a:sym typeface="Montserrat Medium"/>
            </a:endParaRP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Сверточные нейронные сети VGGNet.</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Сверточные нейронные сети EfficientNet.</a:t>
            </a:r>
          </a:p>
          <a:p>
            <a:pPr lvl="8">
              <a:lnSpc>
                <a:spcPct val="150000"/>
              </a:lnSpc>
              <a:buClr>
                <a:schemeClr val="dk1"/>
              </a:buClr>
              <a:buSzPts val="1300"/>
            </a:pPr>
            <a:r>
              <a:rPr sz="1300" b="1" dirty="0">
                <a:solidFill>
                  <a:srgbClr val="3725E4"/>
                </a:solidFill>
                <a:latin typeface="+mj-lt"/>
                <a:ea typeface="Montserrat"/>
                <a:cs typeface="+mj-lt"/>
                <a:sym typeface="Montserrat"/>
              </a:rPr>
              <a:t>✓ </a:t>
            </a:r>
            <a:r>
              <a:rPr sz="1300" dirty="0"/>
              <a:t>Сверточные нейронные сети U-Net.</a:t>
            </a:r>
          </a:p>
          <a:p>
            <a:pPr lvl="8">
              <a:lnSpc>
                <a:spcPct val="150000"/>
              </a:lnSpc>
              <a:buClr>
                <a:schemeClr val="dk1"/>
              </a:buClr>
              <a:buSzPts val="1300"/>
            </a:pPr>
            <a:endParaRPr sz="13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6"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Ссылки и литература</a:t>
            </a:r>
            <a:r>
              <a:rPr lang="ru-RU" sz="2000" dirty="0">
                <a:solidFill>
                  <a:srgbClr val="3725E4"/>
                </a:solidFill>
                <a:latin typeface="+mn-lt"/>
                <a:ea typeface="Montserrat ExtraBold"/>
                <a:cs typeface="+mn-lt"/>
                <a:sym typeface="Montserrat ExtraBold"/>
              </a:rPr>
              <a:t>.</a:t>
            </a:r>
            <a:endParaRPr sz="2000" dirty="0">
              <a:solidFill>
                <a:srgbClr val="131235"/>
              </a:solidFill>
              <a:latin typeface="+mn-lt"/>
              <a:ea typeface="Montserrat SemiBold"/>
              <a:cs typeface="+mn-lt"/>
              <a:sym typeface="Montserrat SemiBold"/>
            </a:endParaRPr>
          </a:p>
          <a:p>
            <a:pPr marL="0" lvl="0" indent="0" algn="l" rtl="0">
              <a:lnSpc>
                <a:spcPct val="150000"/>
              </a:lnSpc>
              <a:spcBef>
                <a:spcPts val="0"/>
              </a:spcBef>
              <a:spcAft>
                <a:spcPts val="0"/>
              </a:spcAft>
              <a:buNone/>
            </a:pPr>
            <a:endParaRPr sz="1800" dirty="0">
              <a:solidFill>
                <a:srgbClr val="131235"/>
              </a:solidFill>
              <a:latin typeface="+mn-lt"/>
              <a:ea typeface="Montserrat ExtraBold"/>
              <a:cs typeface="+mn-lt"/>
              <a:sym typeface="Montserrat ExtraBold"/>
            </a:endParaRPr>
          </a:p>
        </p:txBody>
      </p:sp>
      <p:sp>
        <p:nvSpPr>
          <p:cNvPr id="7"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marL="0" lvl="8">
              <a:lnSpc>
                <a:spcPct val="150000"/>
              </a:lnSpc>
              <a:buClr>
                <a:schemeClr val="dk1"/>
              </a:buClr>
              <a:buSzPts val="1300"/>
            </a:pPr>
            <a:endParaRPr lang="en-US" sz="1300">
              <a:sym typeface="+mn-ea"/>
            </a:endParaRPr>
          </a:p>
          <a:p>
            <a:pPr marL="0" lvl="8">
              <a:lnSpc>
                <a:spcPct val="150000"/>
              </a:lnSpc>
              <a:buClr>
                <a:schemeClr val="dk1"/>
              </a:buClr>
              <a:buSzPts val="1300"/>
            </a:pPr>
            <a:r>
              <a:rPr sz="1300" b="1" dirty="0">
                <a:solidFill>
                  <a:srgbClr val="3725E4"/>
                </a:solidFill>
                <a:latin typeface="+mj-lt"/>
                <a:ea typeface="Montserrat"/>
                <a:cs typeface="+mj-lt"/>
                <a:sym typeface="Montserrat"/>
              </a:rPr>
              <a:t>✓ </a:t>
            </a:r>
            <a:r>
              <a:rPr lang="en-US" sz="1300">
                <a:sym typeface="+mn-ea"/>
              </a:rPr>
              <a:t>https://habr.com/ru/articles/791154/</a:t>
            </a:r>
            <a:r>
              <a:rPr lang="ru-RU" altLang="en-US" sz="1300">
                <a:sym typeface="+mn-ea"/>
              </a:rPr>
              <a:t> </a:t>
            </a:r>
          </a:p>
          <a:p>
            <a:pPr marL="0" lvl="8">
              <a:lnSpc>
                <a:spcPct val="150000"/>
              </a:lnSpc>
              <a:buClr>
                <a:schemeClr val="dk1"/>
              </a:buClr>
              <a:buSzPts val="1300"/>
            </a:pPr>
            <a:r>
              <a:rPr sz="1300" b="1" dirty="0">
                <a:solidFill>
                  <a:srgbClr val="3725E4"/>
                </a:solidFill>
                <a:latin typeface="+mj-lt"/>
                <a:ea typeface="Montserrat"/>
                <a:cs typeface="+mj-lt"/>
                <a:sym typeface="Montserrat"/>
              </a:rPr>
              <a:t>✓ </a:t>
            </a:r>
            <a:r>
              <a:rPr lang="ru-RU" sz="1300" dirty="0">
                <a:sym typeface="+mn-ea"/>
              </a:rPr>
              <a:t>https://github.com/ultralytics/yolov5</a:t>
            </a:r>
          </a:p>
          <a:p>
            <a:pPr marL="0" lvl="8">
              <a:lnSpc>
                <a:spcPct val="150000"/>
              </a:lnSpc>
              <a:buClr>
                <a:schemeClr val="dk1"/>
              </a:buClr>
              <a:buSzPts val="1300"/>
            </a:pPr>
            <a:r>
              <a:rPr sz="1300" b="1" dirty="0">
                <a:solidFill>
                  <a:srgbClr val="3725E4"/>
                </a:solidFill>
                <a:latin typeface="+mj-lt"/>
                <a:ea typeface="Montserrat"/>
                <a:cs typeface="+mj-lt"/>
                <a:sym typeface="Montserrat"/>
              </a:rPr>
              <a:t>✓ </a:t>
            </a:r>
            <a:r>
              <a:rPr lang="ru-RU" altLang="en-US" sz="1300" dirty="0">
                <a:cs typeface="+mn-lt"/>
                <a:sym typeface="+mn-ea"/>
              </a:rPr>
              <a:t>https://image-net.org/challenges/LSVRC/</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6"/>
          <p:cNvPicPr preferRelativeResize="0"/>
          <p:nvPr/>
        </p:nvPicPr>
        <p:blipFill rotWithShape="1">
          <a:blip r:embed="rId3"/>
          <a:srcRect l="209" r="209"/>
          <a:stretch>
            <a:fillRect/>
          </a:stretch>
        </p:blipFill>
        <p:spPr>
          <a:xfrm>
            <a:off x="0" y="0"/>
            <a:ext cx="9143997" cy="5143499"/>
          </a:xfrm>
          <a:prstGeom prst="rect">
            <a:avLst/>
          </a:prstGeom>
          <a:noFill/>
          <a:ln w="9525" cap="flat" cmpd="sng">
            <a:solidFill>
              <a:srgbClr val="FFFFFF"/>
            </a:solidFill>
            <a:prstDash val="solid"/>
            <a:round/>
            <a:headEnd type="none" w="sm" len="sm"/>
            <a:tailEnd type="none" w="sm" len="sm"/>
          </a:ln>
        </p:spPr>
      </p:pic>
      <p:sp>
        <p:nvSpPr>
          <p:cNvPr id="91" name="Google Shape;91;p16"/>
          <p:cNvSpPr txBox="1"/>
          <p:nvPr/>
        </p:nvSpPr>
        <p:spPr>
          <a:xfrm>
            <a:off x="568050" y="2175094"/>
            <a:ext cx="3653400" cy="8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rgbClr val="FFFFFF"/>
                </a:solidFill>
                <a:latin typeface="Montserrat ExtraBold"/>
                <a:ea typeface="Montserrat ExtraBold"/>
                <a:cs typeface="Montserrat ExtraBold"/>
                <a:sym typeface="Montserrat ExtraBold"/>
              </a:rPr>
              <a:t>Спасибо</a:t>
            </a:r>
            <a:endParaRPr sz="2000">
              <a:solidFill>
                <a:srgbClr val="FFFFFF"/>
              </a:solidFill>
              <a:latin typeface="Montserrat ExtraBold"/>
              <a:ea typeface="Montserrat ExtraBold"/>
              <a:cs typeface="Montserrat ExtraBold"/>
              <a:sym typeface="Montserrat ExtraBold"/>
            </a:endParaRPr>
          </a:p>
          <a:p>
            <a:pPr marL="0" lvl="0" indent="0" algn="l" rtl="0">
              <a:spcBef>
                <a:spcPts val="0"/>
              </a:spcBef>
              <a:spcAft>
                <a:spcPts val="0"/>
              </a:spcAft>
              <a:buNone/>
            </a:pPr>
            <a:r>
              <a:rPr lang="en-US" sz="2000">
                <a:solidFill>
                  <a:srgbClr val="FFFFFF"/>
                </a:solidFill>
                <a:latin typeface="Montserrat ExtraBold"/>
                <a:ea typeface="Montserrat ExtraBold"/>
                <a:cs typeface="Montserrat ExtraBold"/>
                <a:sym typeface="Montserrat ExtraBold"/>
              </a:rPr>
              <a:t>за внимание!</a:t>
            </a:r>
            <a:endParaRPr sz="2000">
              <a:solidFill>
                <a:srgbClr val="FFFFFF"/>
              </a:solidFill>
              <a:latin typeface="Montserrat ExtraBold"/>
              <a:ea typeface="Montserrat ExtraBold"/>
              <a:cs typeface="Montserrat ExtraBold"/>
              <a:sym typeface="Montserrat ExtraBold"/>
            </a:endParaRPr>
          </a:p>
        </p:txBody>
      </p:sp>
      <p:pic>
        <p:nvPicPr>
          <p:cNvPr id="92" name="Google Shape;92;p16"/>
          <p:cNvPicPr preferRelativeResize="0"/>
          <p:nvPr/>
        </p:nvPicPr>
        <p:blipFill rotWithShape="1">
          <a:blip r:embed="rId4"/>
          <a:srcRect t="268" b="268"/>
          <a:stretch>
            <a:fillRect/>
          </a:stretch>
        </p:blipFill>
        <p:spPr>
          <a:xfrm>
            <a:off x="6779600" y="2199728"/>
            <a:ext cx="1365550" cy="447000"/>
          </a:xfrm>
          <a:prstGeom prst="rect">
            <a:avLst/>
          </a:prstGeom>
          <a:noFill/>
          <a:ln>
            <a:noFill/>
          </a:ln>
        </p:spPr>
      </p:pic>
      <p:sp>
        <p:nvSpPr>
          <p:cNvPr id="93" name="Google Shape;93;p16"/>
          <p:cNvSpPr txBox="1"/>
          <p:nvPr/>
        </p:nvSpPr>
        <p:spPr>
          <a:xfrm>
            <a:off x="6551000" y="2617345"/>
            <a:ext cx="1858500" cy="56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900">
                <a:solidFill>
                  <a:srgbClr val="131235"/>
                </a:solidFill>
                <a:latin typeface="Montserrat SemiBold"/>
                <a:ea typeface="Montserrat SemiBold"/>
                <a:cs typeface="Montserrat SemiBold"/>
                <a:sym typeface="Montserrat SemiBold"/>
              </a:rPr>
              <a:t>www.belhard.academy</a:t>
            </a:r>
            <a:endParaRPr sz="900">
              <a:solidFill>
                <a:srgbClr val="131235"/>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Введение и основные понятия</a:t>
            </a:r>
            <a:r>
              <a:rPr sz="2000" dirty="0">
                <a:solidFill>
                  <a:srgbClr val="3725E4"/>
                </a:solidFill>
                <a:latin typeface="+mj-lt"/>
                <a:ea typeface="Montserrat"/>
                <a:cs typeface="+mj-lt"/>
                <a:sym typeface="Montserrat"/>
              </a:rPr>
              <a:t> </a:t>
            </a:r>
            <a:r>
              <a:rPr lang="ru-RU" sz="2000" dirty="0">
                <a:solidFill>
                  <a:srgbClr val="3725E4"/>
                </a:solidFill>
                <a:latin typeface="+mj-lt"/>
                <a:ea typeface="Montserrat"/>
                <a:cs typeface="+mj-lt"/>
                <a:sym typeface="Montserrat"/>
              </a:rPr>
              <a:t>в </a:t>
            </a:r>
            <a:r>
              <a:rPr sz="2000" dirty="0">
                <a:solidFill>
                  <a:srgbClr val="3725E4"/>
                </a:solidFill>
                <a:latin typeface="+mj-lt"/>
                <a:ea typeface="Montserrat"/>
                <a:cs typeface="+mj-lt"/>
                <a:sym typeface="Montserrat"/>
              </a:rPr>
              <a:t>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ях</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Arial (Body)" charset="0"/>
              <a:ea typeface="Montserrat Medium"/>
              <a:cs typeface="Arial (Body)" charset="0"/>
              <a:sym typeface="Montserrat Medium"/>
            </a:endParaRPr>
          </a:p>
          <a:p>
            <a:pPr lvl="8">
              <a:lnSpc>
                <a:spcPct val="150000"/>
              </a:lnSpc>
              <a:buClr>
                <a:schemeClr val="dk1"/>
              </a:buClr>
              <a:buSzPts val="1300"/>
            </a:pPr>
            <a:r>
              <a:rPr lang="ru-RU" altLang="en-US" sz="1300" dirty="0">
                <a:solidFill>
                  <a:schemeClr val="dk1"/>
                </a:solidFill>
                <a:latin typeface="Arial (Body)" charset="0"/>
                <a:ea typeface="Montserrat Medium"/>
                <a:cs typeface="Arial (Body)" charset="0"/>
                <a:sym typeface="Montserrat Medium"/>
              </a:rPr>
              <a:t>Основные концепции, лежащие в основе нейронных сетей, включают:</a:t>
            </a:r>
          </a:p>
          <a:p>
            <a:pPr lvl="8">
              <a:lnSpc>
                <a:spcPct val="150000"/>
              </a:lnSpc>
              <a:buClr>
                <a:schemeClr val="dk1"/>
              </a:buClr>
              <a:buSzPts val="1300"/>
            </a:pPr>
            <a:endParaRPr lang="ru-RU" altLang="en-US" sz="1300" dirty="0">
              <a:solidFill>
                <a:schemeClr val="dk1"/>
              </a:solidFill>
              <a:latin typeface="Arial (Body)" charset="0"/>
              <a:ea typeface="Montserrat Medium"/>
              <a:cs typeface="Arial (Body)" charset="0"/>
              <a:sym typeface="Montserrat Medium"/>
            </a:endParaRPr>
          </a:p>
          <a:p>
            <a:pPr lvl="8">
              <a:lnSpc>
                <a:spcPct val="150000"/>
              </a:lnSpc>
              <a:buClr>
                <a:schemeClr val="dk1"/>
              </a:buClr>
              <a:buSzPts val="1300"/>
            </a:pPr>
            <a:r>
              <a:rPr sz="1300" b="1" dirty="0">
                <a:solidFill>
                  <a:srgbClr val="3725E4"/>
                </a:solidFill>
                <a:latin typeface="Arial (Body)" charset="0"/>
                <a:ea typeface="Montserrat"/>
                <a:cs typeface="Arial (Body)" charset="0"/>
                <a:sym typeface="Montserrat"/>
              </a:rPr>
              <a:t>✓ </a:t>
            </a:r>
            <a:r>
              <a:rPr lang="ru-RU" altLang="en-US" sz="1300" b="1" dirty="0">
                <a:solidFill>
                  <a:schemeClr val="dk1"/>
                </a:solidFill>
                <a:latin typeface="Arial (Body)" charset="0"/>
                <a:ea typeface="Montserrat Medium"/>
                <a:cs typeface="Arial (Body)" charset="0"/>
                <a:sym typeface="Montserrat Medium"/>
              </a:rPr>
              <a:t>Нейроны и слои.</a:t>
            </a:r>
            <a:r>
              <a:rPr lang="ru-RU" altLang="en-US" sz="1300" dirty="0">
                <a:solidFill>
                  <a:schemeClr val="dk1"/>
                </a:solidFill>
                <a:latin typeface="Arial (Body)" charset="0"/>
                <a:ea typeface="Montserrat Medium"/>
                <a:cs typeface="Arial (Body)" charset="0"/>
                <a:sym typeface="Montserrat Medium"/>
              </a:rPr>
              <a:t> Нейронные сети состоят из узлов или нейронов, которые обычно организованы в слои. Существуют входные слои, которые принимают данные, скрытые слои, где происходит обработка, и выходные слои, которые предоставляют результат.</a:t>
            </a:r>
          </a:p>
          <a:p>
            <a:pPr lvl="8">
              <a:lnSpc>
                <a:spcPct val="150000"/>
              </a:lnSpc>
              <a:buClr>
                <a:schemeClr val="dk1"/>
              </a:buClr>
              <a:buSzPts val="1300"/>
            </a:pPr>
            <a:endParaRPr lang="ru-RU" altLang="en-US" sz="1300" dirty="0">
              <a:solidFill>
                <a:schemeClr val="dk1"/>
              </a:solidFill>
              <a:latin typeface="Arial (Body)" charset="0"/>
              <a:ea typeface="Montserrat Medium"/>
              <a:cs typeface="Arial (Body)" charset="0"/>
              <a:sym typeface="Montserrat Medium"/>
            </a:endParaRPr>
          </a:p>
          <a:p>
            <a:pPr lvl="8">
              <a:lnSpc>
                <a:spcPct val="150000"/>
              </a:lnSpc>
              <a:buClr>
                <a:schemeClr val="dk1"/>
              </a:buClr>
              <a:buSzPts val="1300"/>
            </a:pPr>
            <a:r>
              <a:rPr sz="1300" b="1" dirty="0">
                <a:solidFill>
                  <a:srgbClr val="3725E4"/>
                </a:solidFill>
                <a:latin typeface="Arial (Body)" charset="0"/>
                <a:ea typeface="Montserrat"/>
                <a:cs typeface="Arial (Body)" charset="0"/>
                <a:sym typeface="Montserrat"/>
              </a:rPr>
              <a:t>✓ </a:t>
            </a:r>
            <a:r>
              <a:rPr lang="ru-RU" altLang="en-US" sz="1300" b="1" dirty="0">
                <a:solidFill>
                  <a:schemeClr val="dk1"/>
                </a:solidFill>
                <a:latin typeface="Arial (Body)" charset="0"/>
                <a:ea typeface="Montserrat Medium"/>
                <a:cs typeface="Arial (Body)" charset="0"/>
                <a:sym typeface="Montserrat Medium"/>
              </a:rPr>
              <a:t>Веса и смещения.</a:t>
            </a:r>
            <a:r>
              <a:rPr lang="ru-RU" altLang="en-US" sz="1300" dirty="0">
                <a:solidFill>
                  <a:schemeClr val="dk1"/>
                </a:solidFill>
                <a:latin typeface="Arial (Body)" charset="0"/>
                <a:ea typeface="Montserrat Medium"/>
                <a:cs typeface="Arial (Body)" charset="0"/>
                <a:sym typeface="Montserrat Medium"/>
              </a:rPr>
              <a:t> Каждая связь между нейронами имеет вес, который определяет, насколько сильно один нейрон влияет на другой. Кроме того, у каждого нейрона есть смещение, которое добавляет дополнительный параметр к решению нейрона.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7;p14"/>
          <p:cNvSpPr/>
          <p:nvPr/>
        </p:nvSpPr>
        <p:spPr>
          <a:xfrm>
            <a:off x="0" y="487925"/>
            <a:ext cx="9144000" cy="3249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68;p14"/>
          <p:cNvPicPr preferRelativeResize="0"/>
          <p:nvPr/>
        </p:nvPicPr>
        <p:blipFill rotWithShape="1">
          <a:blip r:embed="rId2"/>
          <a:srcRect t="268" b="268"/>
          <a:stretch>
            <a:fillRect/>
          </a:stretch>
        </p:blipFill>
        <p:spPr>
          <a:xfrm>
            <a:off x="7851300" y="4387775"/>
            <a:ext cx="837100" cy="274025"/>
          </a:xfrm>
          <a:prstGeom prst="rect">
            <a:avLst/>
          </a:prstGeom>
          <a:noFill/>
          <a:ln>
            <a:noFill/>
          </a:ln>
        </p:spPr>
      </p:pic>
      <p:sp>
        <p:nvSpPr>
          <p:cNvPr id="10" name="Google Shape;69;p14"/>
          <p:cNvSpPr txBox="1"/>
          <p:nvPr/>
        </p:nvSpPr>
        <p:spPr>
          <a:xfrm>
            <a:off x="673925" y="269075"/>
            <a:ext cx="7076400" cy="543750"/>
          </a:xfrm>
          <a:prstGeom prst="rect">
            <a:avLst/>
          </a:prstGeom>
          <a:noFill/>
          <a:ln>
            <a:noFill/>
          </a:ln>
        </p:spPr>
        <p:txBody>
          <a:bodyPr spcFirstLastPara="1" wrap="square" lIns="91425" tIns="91425" rIns="91425" bIns="91425" anchor="t" anchorCtr="0">
            <a:noAutofit/>
          </a:bodyPr>
          <a:lstStyle/>
          <a:p>
            <a:pPr lvl="0">
              <a:lnSpc>
                <a:spcPct val="150000"/>
              </a:lnSpc>
            </a:pPr>
            <a:r>
              <a:rPr lang="ru-RU" sz="2000" dirty="0">
                <a:solidFill>
                  <a:srgbClr val="3725E4"/>
                </a:solidFill>
                <a:latin typeface="+mj-lt"/>
                <a:ea typeface="Montserrat"/>
                <a:cs typeface="+mj-lt"/>
                <a:sym typeface="Montserrat"/>
              </a:rPr>
              <a:t>Введение и основные понятия</a:t>
            </a:r>
            <a:r>
              <a:rPr sz="2000" dirty="0">
                <a:solidFill>
                  <a:srgbClr val="3725E4"/>
                </a:solidFill>
                <a:latin typeface="+mj-lt"/>
                <a:ea typeface="Montserrat"/>
                <a:cs typeface="+mj-lt"/>
                <a:sym typeface="Montserrat"/>
              </a:rPr>
              <a:t> </a:t>
            </a:r>
            <a:r>
              <a:rPr lang="ru-RU" sz="2000" dirty="0">
                <a:solidFill>
                  <a:srgbClr val="3725E4"/>
                </a:solidFill>
                <a:latin typeface="+mj-lt"/>
                <a:ea typeface="Montserrat"/>
                <a:cs typeface="+mj-lt"/>
                <a:sym typeface="Montserrat"/>
              </a:rPr>
              <a:t>в </a:t>
            </a:r>
            <a:r>
              <a:rPr sz="2000" dirty="0">
                <a:solidFill>
                  <a:srgbClr val="3725E4"/>
                </a:solidFill>
                <a:latin typeface="+mj-lt"/>
                <a:ea typeface="Montserrat"/>
                <a:cs typeface="+mj-lt"/>
                <a:sym typeface="Montserrat"/>
              </a:rPr>
              <a:t>нейронн</a:t>
            </a:r>
            <a:r>
              <a:rPr lang="ru-RU" sz="2000" dirty="0">
                <a:solidFill>
                  <a:srgbClr val="3725E4"/>
                </a:solidFill>
                <a:latin typeface="+mj-lt"/>
                <a:ea typeface="Montserrat"/>
                <a:cs typeface="+mj-lt"/>
                <a:sym typeface="Montserrat"/>
              </a:rPr>
              <a:t>ых</a:t>
            </a:r>
            <a:r>
              <a:rPr sz="2000" dirty="0">
                <a:solidFill>
                  <a:srgbClr val="3725E4"/>
                </a:solidFill>
                <a:latin typeface="+mj-lt"/>
                <a:ea typeface="Montserrat"/>
                <a:cs typeface="+mj-lt"/>
                <a:sym typeface="Montserrat"/>
              </a:rPr>
              <a:t> сет</a:t>
            </a:r>
            <a:r>
              <a:rPr lang="ru-RU" sz="2000" dirty="0">
                <a:solidFill>
                  <a:srgbClr val="3725E4"/>
                </a:solidFill>
                <a:latin typeface="+mj-lt"/>
                <a:ea typeface="Montserrat"/>
                <a:cs typeface="+mj-lt"/>
                <a:sym typeface="Montserrat"/>
              </a:rPr>
              <a:t>ях</a:t>
            </a:r>
            <a:r>
              <a:rPr sz="2000" dirty="0">
                <a:solidFill>
                  <a:srgbClr val="3725E4"/>
                </a:solidFill>
                <a:latin typeface="+mj-lt"/>
                <a:ea typeface="Montserrat"/>
                <a:cs typeface="+mj-lt"/>
                <a:sym typeface="Montserrat"/>
              </a:rPr>
              <a:t>.</a:t>
            </a:r>
            <a:endParaRPr sz="1800" dirty="0">
              <a:solidFill>
                <a:srgbClr val="131235"/>
              </a:solidFill>
              <a:latin typeface="+mn-lt"/>
              <a:ea typeface="Montserrat ExtraBold"/>
              <a:cs typeface="+mn-lt"/>
              <a:sym typeface="Montserrat ExtraBold"/>
            </a:endParaRPr>
          </a:p>
        </p:txBody>
      </p:sp>
      <p:sp>
        <p:nvSpPr>
          <p:cNvPr id="11" name="Google Shape;70;p14"/>
          <p:cNvSpPr txBox="1"/>
          <p:nvPr/>
        </p:nvSpPr>
        <p:spPr>
          <a:xfrm>
            <a:off x="681550" y="812825"/>
            <a:ext cx="7385100" cy="3711962"/>
          </a:xfrm>
          <a:prstGeom prst="rect">
            <a:avLst/>
          </a:prstGeom>
          <a:noFill/>
          <a:ln>
            <a:noFill/>
          </a:ln>
        </p:spPr>
        <p:txBody>
          <a:bodyPr spcFirstLastPara="1" wrap="square" lIns="91425" tIns="91425" rIns="91425" bIns="91425" anchor="t" anchorCtr="0">
            <a:noAutofit/>
          </a:bodyPr>
          <a:lstStyle/>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lang="ru-RU" altLang="en-US" sz="1300" dirty="0">
                <a:solidFill>
                  <a:schemeClr val="dk1"/>
                </a:solidFill>
                <a:latin typeface="+mn-ea"/>
                <a:ea typeface="Montserrat Medium"/>
                <a:cs typeface="+mn-ea"/>
                <a:sym typeface="Montserrat Medium"/>
              </a:rPr>
              <a:t>Основные концепции, лежащие в основе нейронных сетей, включают:</a:t>
            </a:r>
          </a:p>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sz="1300" b="1" dirty="0">
                <a:latin typeface="+mn-ea"/>
                <a:cs typeface="+mn-ea"/>
              </a:rPr>
              <a:t>Функции активации</a:t>
            </a:r>
            <a:r>
              <a:rPr lang="ru-RU" sz="1300" b="1" dirty="0">
                <a:latin typeface="+mn-ea"/>
                <a:cs typeface="+mn-ea"/>
              </a:rPr>
              <a:t>. </a:t>
            </a:r>
            <a:r>
              <a:rPr sz="1300" dirty="0">
                <a:latin typeface="+mn-ea"/>
                <a:cs typeface="+mn-ea"/>
              </a:rPr>
              <a:t>Нейроны используют функции активации для определения, передавать ли и какой сигнал следующему слою. Примеры включают сигмоид, гиперболический тангенс, ReLU </a:t>
            </a:r>
            <a:r>
              <a:rPr lang="ru-RU" sz="1300" dirty="0">
                <a:latin typeface="+mn-ea"/>
                <a:cs typeface="+mn-ea"/>
              </a:rPr>
              <a:t>и др</a:t>
            </a:r>
            <a:r>
              <a:rPr sz="1300" dirty="0">
                <a:latin typeface="+mn-ea"/>
                <a:cs typeface="+mn-ea"/>
              </a:rPr>
              <a:t>.</a:t>
            </a:r>
          </a:p>
          <a:p>
            <a:pPr lvl="8">
              <a:lnSpc>
                <a:spcPct val="150000"/>
              </a:lnSpc>
              <a:buClr>
                <a:schemeClr val="dk1"/>
              </a:buClr>
              <a:buSzPts val="1300"/>
            </a:pPr>
            <a:endParaRPr lang="ru-RU" altLang="en-US" sz="1300" dirty="0">
              <a:solidFill>
                <a:schemeClr val="dk1"/>
              </a:solidFill>
              <a:latin typeface="+mn-ea"/>
              <a:ea typeface="Montserrat Medium"/>
              <a:cs typeface="+mn-ea"/>
              <a:sym typeface="Montserrat Medium"/>
            </a:endParaRPr>
          </a:p>
          <a:p>
            <a:pPr lvl="8">
              <a:lnSpc>
                <a:spcPct val="150000"/>
              </a:lnSpc>
              <a:buClr>
                <a:schemeClr val="dk1"/>
              </a:buClr>
              <a:buSzPts val="1300"/>
            </a:pPr>
            <a:r>
              <a:rPr sz="1300" b="1" dirty="0">
                <a:solidFill>
                  <a:srgbClr val="3725E4"/>
                </a:solidFill>
                <a:latin typeface="+mn-ea"/>
                <a:ea typeface="Montserrat"/>
                <a:cs typeface="+mn-ea"/>
                <a:sym typeface="Montserrat"/>
              </a:rPr>
              <a:t>✓ </a:t>
            </a:r>
            <a:r>
              <a:rPr lang="ru-RU" altLang="en-US" sz="1300" b="1" dirty="0">
                <a:solidFill>
                  <a:schemeClr val="dk1"/>
                </a:solidFill>
                <a:latin typeface="+mn-ea"/>
                <a:ea typeface="Montserrat Medium"/>
                <a:cs typeface="+mn-ea"/>
                <a:sym typeface="Montserrat Medium"/>
              </a:rPr>
              <a:t>Обучение. </a:t>
            </a:r>
            <a:r>
              <a:rPr lang="ru-RU" altLang="en-US" sz="1300" dirty="0">
                <a:solidFill>
                  <a:schemeClr val="dk1"/>
                </a:solidFill>
                <a:latin typeface="+mn-ea"/>
                <a:ea typeface="Montserrat Medium"/>
                <a:cs typeface="+mn-ea"/>
                <a:sym typeface="Montserrat Medium"/>
              </a:rPr>
              <a:t>В процессе обучения нейронные сети постепенно корректируют свои веса и смещения на основе ошибок в предсказаниях, чтобы улучшить производительность. Это достигается через процесс, называемый обратным распространением ошибки (backpropagation), и используя оптимизационные алгоритмы, такие как стохастический градиентный спуск.</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5276</Words>
  <Application>Microsoft Office PowerPoint</Application>
  <PresentationFormat>Экран (16:9)</PresentationFormat>
  <Paragraphs>412</Paragraphs>
  <Slides>73</Slides>
  <Notes>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73</vt:i4>
      </vt:variant>
    </vt:vector>
  </HeadingPairs>
  <TitlesOfParts>
    <vt:vector size="80" baseType="lpstr">
      <vt:lpstr>Montserrat</vt:lpstr>
      <vt:lpstr>Arial</vt:lpstr>
      <vt:lpstr>Arial (Body)</vt:lpstr>
      <vt:lpstr>Montserrat SemiBold</vt:lpstr>
      <vt:lpstr>Montserrat Medium</vt:lpstr>
      <vt:lpstr>Montserrat ExtraBold</vt:lpstr>
      <vt:lpstr>Simple Light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Tatsyana Patalitsyna</cp:lastModifiedBy>
  <cp:revision>1298</cp:revision>
  <dcterms:created xsi:type="dcterms:W3CDTF">2024-02-08T14:53:04Z</dcterms:created>
  <dcterms:modified xsi:type="dcterms:W3CDTF">2024-11-05T10:37:56Z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1033-11.1.0.11708</vt:lpwstr>
  </property>
</Properties>
</file>