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257" r:id="rId3"/>
    <p:sldId id="1407" r:id="rId4"/>
    <p:sldId id="1603" r:id="rId5"/>
    <p:sldId id="1604" r:id="rId6"/>
    <p:sldId id="1605" r:id="rId7"/>
    <p:sldId id="1606" r:id="rId8"/>
    <p:sldId id="1608" r:id="rId9"/>
    <p:sldId id="1609" r:id="rId10"/>
    <p:sldId id="1610" r:id="rId11"/>
    <p:sldId id="1546" r:id="rId12"/>
    <p:sldId id="1547" r:id="rId13"/>
    <p:sldId id="1548" r:id="rId14"/>
    <p:sldId id="1549" r:id="rId15"/>
    <p:sldId id="1550" r:id="rId16"/>
    <p:sldId id="1552" r:id="rId17"/>
    <p:sldId id="1558" r:id="rId18"/>
    <p:sldId id="1559" r:id="rId19"/>
    <p:sldId id="1613" r:id="rId20"/>
    <p:sldId id="1557" r:id="rId21"/>
    <p:sldId id="1553" r:id="rId22"/>
    <p:sldId id="1554" r:id="rId23"/>
    <p:sldId id="1555" r:id="rId24"/>
    <p:sldId id="1614" r:id="rId25"/>
    <p:sldId id="1560" r:id="rId26"/>
    <p:sldId id="1561" r:id="rId27"/>
    <p:sldId id="1615" r:id="rId28"/>
    <p:sldId id="1562" r:id="rId29"/>
    <p:sldId id="1565" r:id="rId30"/>
    <p:sldId id="1566" r:id="rId31"/>
    <p:sldId id="1567" r:id="rId32"/>
    <p:sldId id="1568" r:id="rId33"/>
    <p:sldId id="1569" r:id="rId34"/>
    <p:sldId id="1572" r:id="rId35"/>
    <p:sldId id="1573" r:id="rId36"/>
    <p:sldId id="1570" r:id="rId37"/>
    <p:sldId id="1571" r:id="rId38"/>
    <p:sldId id="1563" r:id="rId39"/>
    <p:sldId id="1564" r:id="rId40"/>
    <p:sldId id="1616" r:id="rId41"/>
    <p:sldId id="1525" r:id="rId42"/>
    <p:sldId id="1529" r:id="rId43"/>
    <p:sldId id="1593" r:id="rId44"/>
    <p:sldId id="1594" r:id="rId45"/>
    <p:sldId id="1599" r:id="rId46"/>
    <p:sldId id="1600" r:id="rId47"/>
    <p:sldId id="1595" r:id="rId48"/>
    <p:sldId id="1596" r:id="rId49"/>
    <p:sldId id="1597" r:id="rId50"/>
    <p:sldId id="1598" r:id="rId51"/>
    <p:sldId id="1602" r:id="rId52"/>
    <p:sldId id="1575" r:id="rId53"/>
    <p:sldId id="1576" r:id="rId54"/>
    <p:sldId id="1514" r:id="rId55"/>
    <p:sldId id="1521" r:id="rId56"/>
    <p:sldId id="1524" r:id="rId57"/>
    <p:sldId id="1516" r:id="rId58"/>
    <p:sldId id="1617" r:id="rId59"/>
    <p:sldId id="1618" r:id="rId60"/>
    <p:sldId id="1033" r:id="rId61"/>
    <p:sldId id="259" r:id="rId62"/>
  </p:sldIdLst>
  <p:sldSz cx="9144000" cy="5143500" type="screen16x9"/>
  <p:notesSz cx="6858000" cy="9144000"/>
  <p:embeddedFontLst>
    <p:embeddedFont>
      <p:font typeface="Montserrat" panose="020B0604020202020204" charset="-52"/>
      <p:regular r:id="rId64"/>
      <p:bold r:id="rId65"/>
      <p:italic r:id="rId66"/>
      <p:boldItalic r:id="rId67"/>
    </p:embeddedFont>
    <p:embeddedFont>
      <p:font typeface="Montserrat ExtraBold" panose="020B0604020202020204" charset="-52"/>
      <p:bold r:id="rId68"/>
      <p:boldItalic r:id="rId69"/>
    </p:embeddedFont>
    <p:embeddedFont>
      <p:font typeface="Montserrat Medium" panose="020B0604020202020204" charset="-52"/>
      <p:regular r:id="rId70"/>
      <p:bold r:id="rId71"/>
      <p:italic r:id="rId72"/>
      <p:boldItalic r:id="rId73"/>
    </p:embeddedFont>
    <p:embeddedFont>
      <p:font typeface="Montserrat SemiBold" panose="020B0604020202020204" charset="-52"/>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168" y="57"/>
      </p:cViewPr>
      <p:guideLst>
        <p:guide orient="horz" pos="168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5f8232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5f8232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5f8232c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5f8232c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5f8232cd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5f8232cd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patrickloeber/pytorch-chatbo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srcRect l="209" r="209"/>
          <a:stretch>
            <a:fillRect/>
          </a:stretch>
        </p:blipFill>
        <p:spPr>
          <a:xfrm>
            <a:off x="0" y="0"/>
            <a:ext cx="9143997" cy="5143499"/>
          </a:xfrm>
          <a:prstGeom prst="rect">
            <a:avLst/>
          </a:prstGeom>
          <a:noFill/>
          <a:ln w="9525" cap="flat" cmpd="sng">
            <a:solidFill>
              <a:srgbClr val="FFFFFF"/>
            </a:solidFill>
            <a:prstDash val="solid"/>
            <a:round/>
            <a:headEnd type="none" w="sm" len="sm"/>
            <a:tailEnd type="none" w="sm" len="sm"/>
          </a:ln>
        </p:spPr>
      </p:pic>
      <p:sp>
        <p:nvSpPr>
          <p:cNvPr id="55" name="Google Shape;55;p13"/>
          <p:cNvSpPr txBox="1"/>
          <p:nvPr/>
        </p:nvSpPr>
        <p:spPr>
          <a:xfrm>
            <a:off x="568050" y="543475"/>
            <a:ext cx="4059600" cy="564900"/>
          </a:xfrm>
          <a:prstGeom prst="rect">
            <a:avLst/>
          </a:prstGeom>
          <a:noFill/>
          <a:ln>
            <a:noFill/>
          </a:ln>
        </p:spPr>
        <p:txBody>
          <a:bodyPr spcFirstLastPara="1" wrap="square" lIns="91425" tIns="91425" rIns="91425" bIns="91425" anchor="t" anchorCtr="0">
            <a:noAutofit/>
          </a:bodyPr>
          <a:lstStyle/>
          <a:p>
            <a:pPr lvl="0"/>
            <a:r>
              <a:rPr lang="en-US" sz="1000" dirty="0">
                <a:solidFill>
                  <a:srgbClr val="FFFFFF"/>
                </a:solidFill>
                <a:latin typeface="+mn-lt"/>
                <a:ea typeface="Montserrat SemiBold"/>
                <a:cs typeface="+mn-lt"/>
                <a:sym typeface="Montserrat SemiBold"/>
              </a:rPr>
              <a:t>Курс «</a:t>
            </a:r>
            <a:r>
              <a:rPr lang="ru-RU" sz="1000" dirty="0">
                <a:solidFill>
                  <a:srgbClr val="FFFFFF"/>
                </a:solidFill>
                <a:latin typeface="+mn-lt"/>
                <a:ea typeface="Montserrat SemiBold"/>
                <a:cs typeface="+mn-lt"/>
                <a:sym typeface="Montserrat SemiBold"/>
              </a:rPr>
              <a:t>Data Science: машинное обучение и нейронные сети. Профессиональный уровень</a:t>
            </a:r>
            <a:r>
              <a:rPr lang="en-US" sz="1000" dirty="0">
                <a:solidFill>
                  <a:srgbClr val="FFFFFF"/>
                </a:solidFill>
                <a:latin typeface="+mn-lt"/>
                <a:ea typeface="Montserrat SemiBold"/>
                <a:cs typeface="+mn-lt"/>
                <a:sym typeface="Montserrat SemiBold"/>
              </a:rPr>
              <a:t>»</a:t>
            </a:r>
            <a:endParaRPr sz="1000" dirty="0">
              <a:solidFill>
                <a:srgbClr val="FFFFFF"/>
              </a:solidFill>
              <a:latin typeface="+mn-lt"/>
              <a:ea typeface="Montserrat SemiBold"/>
              <a:cs typeface="+mn-lt"/>
              <a:sym typeface="Montserrat SemiBold"/>
            </a:endParaRPr>
          </a:p>
        </p:txBody>
      </p:sp>
      <p:sp>
        <p:nvSpPr>
          <p:cNvPr id="56" name="Google Shape;56;p13"/>
          <p:cNvSpPr txBox="1"/>
          <p:nvPr/>
        </p:nvSpPr>
        <p:spPr>
          <a:xfrm>
            <a:off x="568050" y="2082434"/>
            <a:ext cx="4840800" cy="564900"/>
          </a:xfrm>
          <a:prstGeom prst="rect">
            <a:avLst/>
          </a:prstGeom>
          <a:noFill/>
          <a:ln>
            <a:noFill/>
          </a:ln>
        </p:spPr>
        <p:txBody>
          <a:bodyPr spcFirstLastPara="1" wrap="square" lIns="91425" tIns="91425" rIns="91425" bIns="91425" anchor="t" anchorCtr="0">
            <a:noAutofit/>
          </a:bodyPr>
          <a:lstStyle/>
          <a:p>
            <a:pPr lvl="0"/>
            <a:r>
              <a:rPr lang="ru-RU" sz="1500" b="1" dirty="0">
                <a:solidFill>
                  <a:srgbClr val="FFFFFF"/>
                </a:solidFill>
                <a:latin typeface="+mn-lt"/>
                <a:ea typeface="Montserrat Medium"/>
                <a:cs typeface="+mn-lt"/>
                <a:sym typeface="Montserrat Medium"/>
              </a:rPr>
              <a:t>Лекция 7</a:t>
            </a:r>
            <a:r>
              <a:rPr lang="en-US" sz="1500" b="1" dirty="0">
                <a:solidFill>
                  <a:srgbClr val="FFFFFF"/>
                </a:solidFill>
                <a:latin typeface="+mn-lt"/>
                <a:ea typeface="Montserrat Medium"/>
                <a:cs typeface="+mn-lt"/>
                <a:sym typeface="Montserrat Medium"/>
              </a:rPr>
              <a:t>.</a:t>
            </a:r>
            <a:endParaRPr sz="1500" b="1" dirty="0">
              <a:solidFill>
                <a:srgbClr val="FFFFFF"/>
              </a:solidFill>
              <a:latin typeface="+mn-lt"/>
              <a:ea typeface="Montserrat Medium"/>
              <a:cs typeface="+mn-lt"/>
              <a:sym typeface="Montserrat Medium"/>
            </a:endParaRPr>
          </a:p>
        </p:txBody>
      </p:sp>
      <p:sp>
        <p:nvSpPr>
          <p:cNvPr id="57" name="Google Shape;57;p13"/>
          <p:cNvSpPr txBox="1"/>
          <p:nvPr/>
        </p:nvSpPr>
        <p:spPr>
          <a:xfrm>
            <a:off x="568049" y="2387225"/>
            <a:ext cx="4256869" cy="795020"/>
          </a:xfrm>
          <a:prstGeom prst="rect">
            <a:avLst/>
          </a:prstGeom>
          <a:noFill/>
          <a:ln>
            <a:noFill/>
          </a:ln>
        </p:spPr>
        <p:txBody>
          <a:bodyPr spcFirstLastPara="1" wrap="square" lIns="91425" tIns="91425" rIns="91425" bIns="91425" anchor="t" anchorCtr="0">
            <a:noAutofit/>
          </a:bodyPr>
          <a:lstStyle/>
          <a:p>
            <a:pPr lvl="1">
              <a:buClr>
                <a:schemeClr val="dk1"/>
              </a:buClr>
              <a:buSzPts val="1900"/>
            </a:pPr>
            <a:r>
              <a:rPr lang="ru-RU" altLang="en-US" sz="1900" b="1" dirty="0">
                <a:solidFill>
                  <a:schemeClr val="lt1"/>
                </a:solidFill>
                <a:latin typeface="+mj-lt"/>
                <a:ea typeface="Montserrat ExtraBold"/>
                <a:cs typeface="+mj-lt"/>
                <a:sym typeface="Montserrat ExtraBold"/>
              </a:rPr>
              <a:t>NLP: алгоритмы и подходы.</a:t>
            </a:r>
          </a:p>
        </p:txBody>
      </p:sp>
      <p:cxnSp>
        <p:nvCxnSpPr>
          <p:cNvPr id="58" name="Google Shape;58;p13"/>
          <p:cNvCxnSpPr/>
          <p:nvPr/>
        </p:nvCxnSpPr>
        <p:spPr>
          <a:xfrm>
            <a:off x="676944" y="4241150"/>
            <a:ext cx="2314200" cy="0"/>
          </a:xfrm>
          <a:prstGeom prst="straightConnector1">
            <a:avLst/>
          </a:prstGeom>
          <a:noFill/>
          <a:ln w="9525" cap="flat" cmpd="sng">
            <a:solidFill>
              <a:srgbClr val="FFFFFF"/>
            </a:solidFill>
            <a:prstDash val="solid"/>
            <a:round/>
            <a:headEnd type="none" w="med" len="med"/>
            <a:tailEnd type="none" w="med" len="med"/>
          </a:ln>
        </p:spPr>
      </p:cxnSp>
      <p:sp>
        <p:nvSpPr>
          <p:cNvPr id="59" name="Google Shape;59;p13"/>
          <p:cNvSpPr txBox="1"/>
          <p:nvPr/>
        </p:nvSpPr>
        <p:spPr>
          <a:xfrm>
            <a:off x="580818" y="3883997"/>
            <a:ext cx="1678200" cy="38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ru-RU" sz="900" b="1" dirty="0">
                <a:solidFill>
                  <a:srgbClr val="FFFFFF"/>
                </a:solidFill>
                <a:latin typeface="+mn-lt"/>
                <a:ea typeface="Montserrat"/>
                <a:cs typeface="+mn-lt"/>
                <a:sym typeface="Montserrat"/>
              </a:rPr>
              <a:t>Преподаватель</a:t>
            </a:r>
            <a:endParaRPr sz="900" b="1" dirty="0">
              <a:solidFill>
                <a:srgbClr val="FFFFFF"/>
              </a:solidFill>
              <a:latin typeface="+mn-lt"/>
              <a:ea typeface="Montserrat"/>
              <a:cs typeface="+mn-lt"/>
              <a:sym typeface="Montserrat"/>
            </a:endParaRPr>
          </a:p>
        </p:txBody>
      </p:sp>
      <p:sp>
        <p:nvSpPr>
          <p:cNvPr id="60" name="Google Shape;60;p13"/>
          <p:cNvSpPr txBox="1"/>
          <p:nvPr/>
        </p:nvSpPr>
        <p:spPr>
          <a:xfrm>
            <a:off x="580819" y="4225175"/>
            <a:ext cx="3582600" cy="38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a:solidFill>
                  <a:srgbClr val="FFFFFF"/>
                </a:solidFill>
                <a:latin typeface="+mn-lt"/>
                <a:ea typeface="Montserrat"/>
                <a:cs typeface="+mn-lt"/>
                <a:sym typeface="Montserrat"/>
              </a:rPr>
              <a:t>Татьяна Потолицына</a:t>
            </a:r>
            <a:endParaRPr sz="1100" b="1" dirty="0">
              <a:solidFill>
                <a:srgbClr val="FFFFFF"/>
              </a:solidFill>
              <a:latin typeface="+mn-lt"/>
              <a:ea typeface="Montserrat"/>
              <a:cs typeface="+mn-lt"/>
              <a:sym typeface="Montserrat"/>
            </a:endParaRPr>
          </a:p>
        </p:txBody>
      </p:sp>
      <p:pic>
        <p:nvPicPr>
          <p:cNvPr id="61" name="Google Shape;61;p13"/>
          <p:cNvPicPr preferRelativeResize="0"/>
          <p:nvPr/>
        </p:nvPicPr>
        <p:blipFill rotWithShape="1">
          <a:blip r:embed="rId4"/>
          <a:srcRect t="268" b="268"/>
          <a:stretch>
            <a:fillRect/>
          </a:stretch>
        </p:blipFill>
        <p:spPr>
          <a:xfrm>
            <a:off x="6779600" y="2199728"/>
            <a:ext cx="1365550" cy="447000"/>
          </a:xfrm>
          <a:prstGeom prst="rect">
            <a:avLst/>
          </a:prstGeom>
          <a:noFill/>
          <a:ln>
            <a:noFill/>
          </a:ln>
        </p:spPr>
      </p:pic>
      <p:sp>
        <p:nvSpPr>
          <p:cNvPr id="62" name="Google Shape;62;p13"/>
          <p:cNvSpPr txBox="1"/>
          <p:nvPr/>
        </p:nvSpPr>
        <p:spPr>
          <a:xfrm>
            <a:off x="6551000" y="2617345"/>
            <a:ext cx="1858500" cy="5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a:solidFill>
                  <a:srgbClr val="131235"/>
                </a:solidFill>
                <a:latin typeface="Montserrat SemiBold"/>
                <a:ea typeface="Montserrat SemiBold"/>
                <a:cs typeface="Montserrat SemiBold"/>
                <a:sym typeface="Montserrat SemiBold"/>
              </a:rPr>
              <a:t>www.belhard.academy</a:t>
            </a:r>
            <a:endParaRPr sz="900">
              <a:solidFill>
                <a:srgbClr val="131235"/>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Методы обучения без учителя и </a:t>
            </a:r>
            <a:r>
              <a:rPr lang="ru-RU" altLang="en-US" sz="1300" b="1" dirty="0" err="1">
                <a:solidFill>
                  <a:schemeClr val="dk1"/>
                </a:solidFill>
                <a:latin typeface="+mn-lt"/>
                <a:ea typeface="Montserrat Medium"/>
                <a:cs typeface="Arial" panose="02080604020202020204" pitchFamily="34" charset="0"/>
                <a:sym typeface="Montserrat Medium"/>
              </a:rPr>
              <a:t>полуучителя</a:t>
            </a:r>
            <a:r>
              <a:rPr lang="ru-RU" altLang="en-US" sz="1300" b="1" dirty="0">
                <a:solidFill>
                  <a:schemeClr val="dk1"/>
                </a:solidFill>
                <a:latin typeface="+mn-lt"/>
                <a:ea typeface="Montserrat Medium"/>
                <a:cs typeface="Arial" panose="02080604020202020204" pitchFamily="34" charset="0"/>
                <a:sym typeface="Montserrat Medium"/>
              </a:rPr>
              <a:t>:</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err="1">
                <a:solidFill>
                  <a:schemeClr val="dk1"/>
                </a:solidFill>
                <a:latin typeface="+mn-lt"/>
                <a:ea typeface="Montserrat Medium"/>
                <a:cs typeface="Arial" panose="02080604020202020204" pitchFamily="34" charset="0"/>
                <a:sym typeface="Montserrat Medium"/>
              </a:rPr>
              <a:t>Автокодировщики</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для уменьшения размерности и обучения полезных представлений текста.</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Модели обучения с самообучением: </a:t>
            </a:r>
            <a:r>
              <a:rPr lang="ru-RU" altLang="en-US" sz="1300" dirty="0">
                <a:solidFill>
                  <a:schemeClr val="dk1"/>
                </a:solidFill>
                <a:latin typeface="+mn-lt"/>
                <a:ea typeface="Montserrat Medium"/>
                <a:cs typeface="Arial" panose="02080604020202020204" pitchFamily="34" charset="0"/>
                <a:sym typeface="Montserrat Medium"/>
              </a:rPr>
              <a:t>использование больших объемов неразмеченных данных для улучшения моделей.</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Методы генерации текста:</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Seq2Seq модели: используются для перевода, </a:t>
            </a:r>
            <a:r>
              <a:rPr lang="ru-RU" altLang="en-US" sz="1300" dirty="0" err="1">
                <a:solidFill>
                  <a:schemeClr val="dk1"/>
                </a:solidFill>
                <a:latin typeface="+mn-lt"/>
                <a:ea typeface="Montserrat Medium"/>
                <a:cs typeface="Arial" panose="02080604020202020204" pitchFamily="34" charset="0"/>
                <a:sym typeface="Montserrat Medium"/>
              </a:rPr>
              <a:t>суммаризации</a:t>
            </a:r>
            <a:r>
              <a:rPr lang="ru-RU" altLang="en-US" sz="1300" dirty="0">
                <a:solidFill>
                  <a:schemeClr val="dk1"/>
                </a:solidFill>
                <a:latin typeface="+mn-lt"/>
                <a:ea typeface="Montserrat Medium"/>
                <a:cs typeface="Arial" panose="02080604020202020204" pitchFamily="34" charset="0"/>
                <a:sym typeface="Montserrat Medium"/>
              </a:rPr>
              <a:t> и других задач генерации последовательностей.</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Генеративные модели: </a:t>
            </a:r>
            <a:r>
              <a:rPr lang="ru-RU" altLang="en-US" sz="1300" dirty="0">
                <a:solidFill>
                  <a:schemeClr val="dk1"/>
                </a:solidFill>
                <a:latin typeface="+mn-lt"/>
                <a:ea typeface="Montserrat Medium"/>
                <a:cs typeface="Arial" panose="02080604020202020204" pitchFamily="34" charset="0"/>
                <a:sym typeface="Montserrat Medium"/>
              </a:rPr>
              <a:t>такие как </a:t>
            </a:r>
            <a:r>
              <a:rPr lang="ru-RU" altLang="en-US" sz="1300" dirty="0" err="1">
                <a:solidFill>
                  <a:schemeClr val="dk1"/>
                </a:solidFill>
                <a:latin typeface="+mn-lt"/>
                <a:ea typeface="Montserrat Medium"/>
                <a:cs typeface="Arial" panose="02080604020202020204" pitchFamily="34" charset="0"/>
                <a:sym typeface="Montserrat Medium"/>
              </a:rPr>
              <a:t>GANs</a:t>
            </a:r>
            <a:r>
              <a:rPr lang="ru-RU" altLang="en-US" sz="1300" dirty="0">
                <a:solidFill>
                  <a:schemeClr val="dk1"/>
                </a:solidFill>
                <a:latin typeface="+mn-lt"/>
                <a:ea typeface="Montserrat Medium"/>
                <a:cs typeface="Arial" panose="02080604020202020204" pitchFamily="34" charset="0"/>
                <a:sym typeface="Montserrat Medium"/>
              </a:rPr>
              <a:t> (</a:t>
            </a:r>
            <a:r>
              <a:rPr lang="ru-RU" altLang="en-US" sz="1300" dirty="0" err="1">
                <a:solidFill>
                  <a:schemeClr val="dk1"/>
                </a:solidFill>
                <a:latin typeface="+mn-lt"/>
                <a:ea typeface="Montserrat Medium"/>
                <a:cs typeface="Arial" panose="02080604020202020204" pitchFamily="34" charset="0"/>
                <a:sym typeface="Montserrat Medium"/>
              </a:rPr>
              <a:t>Generative</a:t>
            </a:r>
            <a:r>
              <a:rPr lang="ru-RU" altLang="en-US" sz="1300" dirty="0">
                <a:solidFill>
                  <a:schemeClr val="dk1"/>
                </a:solidFill>
                <a:latin typeface="+mn-lt"/>
                <a:ea typeface="Montserrat Medium"/>
                <a:cs typeface="Arial" panose="02080604020202020204" pitchFamily="34" charset="0"/>
                <a:sym typeface="Montserrat Medium"/>
              </a:rPr>
              <a:t> </a:t>
            </a:r>
            <a:r>
              <a:rPr lang="ru-RU" altLang="en-US" sz="1300" dirty="0" err="1">
                <a:solidFill>
                  <a:schemeClr val="dk1"/>
                </a:solidFill>
                <a:latin typeface="+mn-lt"/>
                <a:ea typeface="Montserrat Medium"/>
                <a:cs typeface="Arial" panose="02080604020202020204" pitchFamily="34" charset="0"/>
                <a:sym typeface="Montserrat Medium"/>
              </a:rPr>
              <a:t>Adversarial</a:t>
            </a:r>
            <a:r>
              <a:rPr lang="ru-RU" altLang="en-US" sz="1300" dirty="0">
                <a:solidFill>
                  <a:schemeClr val="dk1"/>
                </a:solidFill>
                <a:latin typeface="+mn-lt"/>
                <a:ea typeface="Montserrat Medium"/>
                <a:cs typeface="Arial" panose="02080604020202020204" pitchFamily="34" charset="0"/>
                <a:sym typeface="Montserrat Medium"/>
              </a:rPr>
              <a:t> </a:t>
            </a:r>
            <a:r>
              <a:rPr lang="ru-RU" altLang="en-US" sz="1300" dirty="0" err="1">
                <a:solidFill>
                  <a:schemeClr val="dk1"/>
                </a:solidFill>
                <a:latin typeface="+mn-lt"/>
                <a:ea typeface="Montserrat Medium"/>
                <a:cs typeface="Arial" panose="02080604020202020204" pitchFamily="34" charset="0"/>
                <a:sym typeface="Montserrat Medium"/>
              </a:rPr>
              <a:t>Networks</a:t>
            </a:r>
            <a:r>
              <a:rPr lang="ru-RU" altLang="en-US" sz="1300" dirty="0">
                <a:solidFill>
                  <a:schemeClr val="dk1"/>
                </a:solidFill>
                <a:latin typeface="+mn-lt"/>
                <a:ea typeface="Montserrat Medium"/>
                <a:cs typeface="Arial" panose="02080604020202020204" pitchFamily="34" charset="0"/>
                <a:sym typeface="Montserrat Medium"/>
              </a:rPr>
              <a:t>) для создания реалистичного текста.</a:t>
            </a:r>
          </a:p>
        </p:txBody>
      </p:sp>
    </p:spTree>
    <p:extLst>
      <p:ext uri="{BB962C8B-B14F-4D97-AF65-F5344CB8AC3E}">
        <p14:creationId xmlns:p14="http://schemas.microsoft.com/office/powerpoint/2010/main" val="415710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Векторные представления слов</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Word Embeddings</a:t>
            </a:r>
            <a:r>
              <a:rPr lang="ru-RU" altLang="en-US" sz="1300" dirty="0">
                <a:solidFill>
                  <a:schemeClr val="dk1"/>
                </a:solidFill>
                <a:latin typeface="+mn-lt"/>
                <a:ea typeface="Montserrat Medium"/>
                <a:cs typeface="Arial" panose="02080604020202020204" pitchFamily="34" charset="0"/>
                <a:sym typeface="Montserrat Medium"/>
              </a:rPr>
              <a:t> (векторные представления слов) в области обработки естественного языка (NLP) - это техника, при которой слова или фразы из словаря представляются в виде векторов чисел, обычно в многомерном пространстве. Эти векторы отражают семантическое значение слов и позволяют алгоритмам обучения понимать сходства или отличия между ними.</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Векторные представления слов</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Ключевые аспекты:</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Семантическое значение: </a:t>
            </a:r>
            <a:r>
              <a:rPr lang="ru-RU" altLang="en-US" sz="1300" dirty="0">
                <a:solidFill>
                  <a:schemeClr val="dk1"/>
                </a:solidFill>
                <a:latin typeface="+mn-lt"/>
                <a:ea typeface="Montserrat Medium"/>
                <a:cs typeface="Arial" panose="02080604020202020204" pitchFamily="34" charset="0"/>
                <a:sym typeface="Montserrat Medium"/>
              </a:rPr>
              <a:t>Word Embeddings захватывают семантическое значение слов, так что слова с похожими значениями имеют похожие векторные представления. Например, векторы для слов "царь" и "монарх" будут располагаться близко в векторном пространстве.</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Контекстуальные отношения: </a:t>
            </a:r>
            <a:r>
              <a:rPr lang="ru-RU" altLang="en-US" sz="1300" dirty="0">
                <a:solidFill>
                  <a:schemeClr val="dk1"/>
                </a:solidFill>
                <a:latin typeface="+mn-lt"/>
                <a:ea typeface="Montserrat Medium"/>
                <a:cs typeface="Arial" panose="02080604020202020204" pitchFamily="34" charset="0"/>
                <a:sym typeface="Montserrat Medium"/>
              </a:rPr>
              <a:t>В отличие от более простых подходов, таких как one-hot encoding, где каждое слово представляется отдельным уникальным вектором, Word Embeddings учитывают контекстуальные отношения слов. Это означает, что одно и то же слово в разных контекстах может иметь различные векторные представления.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Векторные представления слов</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Ключевые аспекты:</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latin typeface="+mn-lt"/>
              </a:rPr>
              <a:t>Размерность: </a:t>
            </a:r>
            <a:r>
              <a:rPr sz="1300" dirty="0">
                <a:latin typeface="+mn-lt"/>
              </a:rPr>
              <a:t>Векторы обычно имеют гораздо меньшую размерность по сравнению с размером словаря. Например, векторное пространство может иметь размерность 300, в то время как словарь содержит тысячи слов.</a:t>
            </a:r>
          </a:p>
          <a:p>
            <a:pPr lvl="8">
              <a:lnSpc>
                <a:spcPct val="150000"/>
              </a:lnSpc>
              <a:buClr>
                <a:schemeClr val="dk1"/>
              </a:buClr>
              <a:buSzPts val="1300"/>
            </a:pPr>
            <a:endParaRPr sz="1300" dirty="0">
              <a:latin typeface="+mn-lt"/>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latin typeface="+mn-lt"/>
              </a:rPr>
              <a:t>Техники создания:</a:t>
            </a:r>
            <a:r>
              <a:rPr sz="1300" dirty="0">
                <a:latin typeface="+mn-lt"/>
              </a:rPr>
              <a:t> Существуют различные техники и алгоритмы для создания Word Embeddings</a:t>
            </a:r>
            <a:r>
              <a:rPr lang="ru-RU" sz="1300" dirty="0">
                <a:latin typeface="+mn-lt"/>
              </a:rPr>
              <a:t>:</a:t>
            </a:r>
            <a:r>
              <a:rPr sz="1300" dirty="0">
                <a:latin typeface="+mn-lt"/>
              </a:rPr>
              <a:t> включая Word2Vec, GloVe и FastText. Каждый из них имеет свои особенности и подходы к обучению векторных представлений слов.</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Векторные представления слов</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Ключевые аспекты:</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latin typeface="+mn-lt"/>
              </a:rPr>
              <a:t>Применение: </a:t>
            </a:r>
            <a:r>
              <a:rPr sz="1300" dirty="0">
                <a:latin typeface="+mn-lt"/>
              </a:rPr>
              <a:t>Word Embeddings широко используются в задачах NLP, таких как классификация текстов, машинный перевод, распознавание речи и других, поскольку они обеспечивают более глубокое и точное понимание естественного языка.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Векторные представления слов, создаваемые при помощи Word2Vec, являются одним из наиболее значимых достижений в области обработки естественного языка (NLP). Эти представления, также известные как "word embeddings", преобразуют слова из текста в векторы в многомерном пространстве, позволяя компьютерам интерпретировать и обрабатывать естественный язык более эффективно.</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Ключевые аспекты Word2Vec:</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Семантическое Пространство: </a:t>
            </a:r>
            <a:r>
              <a:rPr lang="ru-RU" altLang="en-US" sz="1300" dirty="0">
                <a:solidFill>
                  <a:schemeClr val="dk1"/>
                </a:solidFill>
                <a:latin typeface="+mn-lt"/>
                <a:ea typeface="Montserrat Medium"/>
                <a:cs typeface="Arial" panose="02080604020202020204" pitchFamily="34" charset="0"/>
                <a:sym typeface="Montserrat Medium"/>
              </a:rPr>
              <a:t>Векторы, созданные Word2Vec, располагаются таким образом, что слова с похожими значениями или используемые в похожих контекстах, оказываются близко друг к другу в многомерном пространстве. Это означает, что слова "король" и "королева" будут иметь схожие векторные представления из-за их семантической и контекстной близости.</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Сокращение Размерности: </a:t>
            </a:r>
            <a:r>
              <a:rPr lang="ru-RU" altLang="en-US" sz="1300" dirty="0">
                <a:solidFill>
                  <a:schemeClr val="dk1"/>
                </a:solidFill>
                <a:latin typeface="+mn-lt"/>
                <a:ea typeface="Montserrat Medium"/>
                <a:cs typeface="Arial" panose="02080604020202020204" pitchFamily="34" charset="0"/>
                <a:sym typeface="Montserrat Medium"/>
              </a:rPr>
              <a:t>В отличие от традиционных методов представления слов, таких как one-hot encoding, которые создают огромные и разреженные векторы, Word2Vec представляет слова в компактном виде, сохраняя при этом значимую информацию о словах.</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Применение:</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Анализ Тональности: </a:t>
            </a:r>
            <a:r>
              <a:rPr lang="ru-RU" altLang="en-US" sz="1300" dirty="0">
                <a:solidFill>
                  <a:schemeClr val="dk1"/>
                </a:solidFill>
                <a:latin typeface="+mn-lt"/>
                <a:ea typeface="Montserrat Medium"/>
                <a:cs typeface="Arial" panose="02080604020202020204" pitchFamily="34" charset="0"/>
                <a:sym typeface="Montserrat Medium"/>
              </a:rPr>
              <a:t>Понимание эмоциональной окраски текста (например, положительной или отрицательной).</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Кластеризация и Классификация Текста: </a:t>
            </a:r>
            <a:r>
              <a:rPr lang="ru-RU" altLang="en-US" sz="1300" dirty="0">
                <a:solidFill>
                  <a:schemeClr val="dk1"/>
                </a:solidFill>
                <a:latin typeface="+mn-lt"/>
                <a:ea typeface="Montserrat Medium"/>
                <a:cs typeface="Arial" panose="02080604020202020204" pitchFamily="34" charset="0"/>
                <a:sym typeface="Montserrat Medium"/>
              </a:rPr>
              <a:t>Группировка текстов по сходству или классификация их по определенным категориям.</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Рекомендательные Системы: </a:t>
            </a:r>
            <a:r>
              <a:rPr lang="ru-RU" altLang="en-US" sz="1300" dirty="0">
                <a:solidFill>
                  <a:schemeClr val="dk1"/>
                </a:solidFill>
                <a:latin typeface="+mn-lt"/>
                <a:ea typeface="Montserrat Medium"/>
                <a:cs typeface="Arial" panose="02080604020202020204" pitchFamily="34" charset="0"/>
                <a:sym typeface="Montserrat Medium"/>
              </a:rPr>
              <a:t>Использование семантических отношений между словами для улучшения рекомендаций.</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Машинный Перевод:</a:t>
            </a:r>
            <a:r>
              <a:rPr lang="ru-RU" altLang="en-US" sz="1300" dirty="0">
                <a:solidFill>
                  <a:schemeClr val="dk1"/>
                </a:solidFill>
                <a:latin typeface="+mn-lt"/>
                <a:ea typeface="Montserrat Medium"/>
                <a:cs typeface="Arial" panose="02080604020202020204" pitchFamily="34" charset="0"/>
                <a:sym typeface="Montserrat Medium"/>
              </a:rPr>
              <a:t> Перевод текста с одного языка на другой, используя семантические связи.</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Ограничения Word2Vec:</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Не учитывает Порядок Слов: </a:t>
            </a:r>
            <a:r>
              <a:rPr lang="ru-RU" altLang="en-US" sz="1300" dirty="0">
                <a:solidFill>
                  <a:schemeClr val="dk1"/>
                </a:solidFill>
                <a:latin typeface="+mn-lt"/>
                <a:ea typeface="Montserrat Medium"/>
                <a:cs typeface="Arial" panose="02080604020202020204" pitchFamily="34" charset="0"/>
                <a:sym typeface="Montserrat Medium"/>
              </a:rPr>
              <a:t>Word2Vec не учитывает последовательность слов в предложении, что может быть важно для полного понимания контекста.</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Одно Значение на Слово:</a:t>
            </a:r>
            <a:r>
              <a:rPr lang="ru-RU" altLang="en-US" sz="1300" dirty="0">
                <a:solidFill>
                  <a:schemeClr val="dk1"/>
                </a:solidFill>
                <a:latin typeface="+mn-lt"/>
                <a:ea typeface="Montserrat Medium"/>
                <a:cs typeface="Arial" panose="02080604020202020204" pitchFamily="34" charset="0"/>
                <a:sym typeface="Montserrat Medium"/>
              </a:rPr>
              <a:t> Модель не справляется с полисемией (словами, имеющими несколько значений).</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С тех пор, как был представлен Word2Vec, в области NLP произошли значительные инновации, приведшие к созданию более продвинутых моделей, таких как BERT и GPT, которые пытаются преодолеть некоторые из этих ограничений. Однако Word2Vec по-прежнему остается основополагающим инструментом в арсенале специалистов по обработке естественного языка.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Практика.</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extLst>
      <p:ext uri="{BB962C8B-B14F-4D97-AF65-F5344CB8AC3E}">
        <p14:creationId xmlns:p14="http://schemas.microsoft.com/office/powerpoint/2010/main" val="376041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4"/>
          <p:cNvPicPr preferRelativeResize="0"/>
          <p:nvPr/>
        </p:nvPicPr>
        <p:blipFill rotWithShape="1">
          <a:blip r:embed="rId3"/>
          <a:srcRect t="268" b="268"/>
          <a:stretch>
            <a:fillRect/>
          </a:stretch>
        </p:blipFill>
        <p:spPr>
          <a:xfrm>
            <a:off x="7851300" y="4387775"/>
            <a:ext cx="837100" cy="274025"/>
          </a:xfrm>
          <a:prstGeom prst="rect">
            <a:avLst/>
          </a:prstGeom>
          <a:noFill/>
          <a:ln>
            <a:noFill/>
          </a:ln>
        </p:spPr>
      </p:pic>
      <p:sp>
        <p:nvSpPr>
          <p:cNvPr id="69"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ru-RU" sz="2000" dirty="0">
                <a:solidFill>
                  <a:srgbClr val="3725E4"/>
                </a:solidFill>
                <a:latin typeface="+mn-lt"/>
                <a:ea typeface="Montserrat ExtraBold"/>
                <a:cs typeface="+mn-lt"/>
                <a:sym typeface="Montserrat ExtraBold"/>
              </a:rPr>
              <a:t>П</a:t>
            </a:r>
            <a:r>
              <a:rPr lang="en-US" sz="2000" dirty="0">
                <a:solidFill>
                  <a:srgbClr val="3725E4"/>
                </a:solidFill>
                <a:latin typeface="+mn-lt"/>
                <a:ea typeface="Montserrat ExtraBold"/>
                <a:cs typeface="+mn-lt"/>
                <a:sym typeface="Montserrat ExtraBold"/>
              </a:rPr>
              <a:t>лан лекции</a:t>
            </a:r>
            <a:endParaRPr sz="1800" dirty="0">
              <a:solidFill>
                <a:srgbClr val="131235"/>
              </a:solidFill>
              <a:latin typeface="+mn-lt"/>
              <a:ea typeface="Montserrat ExtraBold"/>
              <a:cs typeface="+mn-lt"/>
              <a:sym typeface="Montserrat ExtraBold"/>
            </a:endParaRPr>
          </a:p>
        </p:txBody>
      </p:sp>
      <p:sp>
        <p:nvSpPr>
          <p:cNvPr id="70"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a:lnSpc>
                <a:spcPct val="150000"/>
              </a:lnSpc>
              <a:buClr>
                <a:schemeClr val="dk1"/>
              </a:buClr>
              <a:buSzPts val="1100"/>
            </a:pPr>
            <a:endParaRPr sz="11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NLP: алгоритмы и </a:t>
            </a:r>
            <a:r>
              <a:rPr sz="1200" dirty="0" err="1">
                <a:solidFill>
                  <a:srgbClr val="3725E4"/>
                </a:solidFill>
                <a:latin typeface="+mn-lt"/>
                <a:ea typeface="Montserrat"/>
                <a:cs typeface="+mj-lt"/>
                <a:sym typeface="Montserrat"/>
              </a:rPr>
              <a:t>подходы</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Векторные </a:t>
            </a:r>
            <a:r>
              <a:rPr sz="1200" dirty="0" err="1">
                <a:solidFill>
                  <a:srgbClr val="3725E4"/>
                </a:solidFill>
                <a:latin typeface="+mn-lt"/>
                <a:ea typeface="Montserrat"/>
                <a:cs typeface="+mj-lt"/>
                <a:sym typeface="Montserrat"/>
              </a:rPr>
              <a:t>представления</a:t>
            </a:r>
            <a:r>
              <a:rPr sz="1200" dirty="0">
                <a:solidFill>
                  <a:srgbClr val="3725E4"/>
                </a:solidFill>
                <a:latin typeface="+mn-lt"/>
                <a:ea typeface="Montserrat"/>
                <a:cs typeface="+mj-lt"/>
                <a:sym typeface="Montserrat"/>
              </a:rPr>
              <a:t> </a:t>
            </a:r>
            <a:r>
              <a:rPr sz="1200" dirty="0" err="1">
                <a:solidFill>
                  <a:srgbClr val="3725E4"/>
                </a:solidFill>
                <a:latin typeface="+mn-lt"/>
                <a:ea typeface="Montserrat"/>
                <a:cs typeface="+mj-lt"/>
                <a:sym typeface="Montserrat"/>
              </a:rPr>
              <a:t>слов</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Word2Vec</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Word2Vec: CBOW</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Word2Vec: Skip-Gram</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a:t>
            </a:r>
            <a:r>
              <a:rPr sz="1200" dirty="0" err="1">
                <a:solidFill>
                  <a:srgbClr val="3725E4"/>
                </a:solidFill>
                <a:latin typeface="+mn-lt"/>
                <a:ea typeface="Montserrat"/>
                <a:cs typeface="+mj-lt"/>
                <a:sym typeface="Montserrat"/>
              </a:rPr>
              <a:t>GloVe</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a:t>
            </a:r>
            <a:r>
              <a:rPr sz="1200" dirty="0" err="1">
                <a:solidFill>
                  <a:srgbClr val="3725E4"/>
                </a:solidFill>
                <a:latin typeface="+mn-lt"/>
                <a:ea typeface="Montserrat"/>
                <a:cs typeface="+mj-lt"/>
                <a:sym typeface="Montserrat"/>
              </a:rPr>
              <a:t>FastText</a:t>
            </a:r>
            <a:r>
              <a:rPr lang="ru-RU" sz="1200" dirty="0">
                <a:solidFill>
                  <a:srgbClr val="3725E4"/>
                </a:solidFill>
                <a:latin typeface="+mn-lt"/>
                <a:ea typeface="Montserrat"/>
                <a:cs typeface="+mj-lt"/>
                <a:sym typeface="Montserrat"/>
              </a:rPr>
              <a:t>.</a:t>
            </a:r>
            <a:endParaRPr sz="1200" dirty="0">
              <a:solidFill>
                <a:srgbClr val="3725E4"/>
              </a:solidFill>
              <a:latin typeface="+mn-lt"/>
              <a:ea typeface="Montserrat"/>
              <a:cs typeface="+mj-lt"/>
              <a:sym typeface="Montserrat"/>
            </a:endParaRPr>
          </a:p>
          <a:p>
            <a:pPr marL="0" lvl="8">
              <a:lnSpc>
                <a:spcPct val="150000"/>
              </a:lnSpc>
              <a:buClr>
                <a:schemeClr val="dk1"/>
              </a:buClr>
              <a:buSzPts val="1100"/>
            </a:pPr>
            <a:r>
              <a:rPr sz="1200" dirty="0">
                <a:solidFill>
                  <a:srgbClr val="3725E4"/>
                </a:solidFill>
                <a:latin typeface="+mn-lt"/>
                <a:ea typeface="Montserrat"/>
                <a:cs typeface="+mj-lt"/>
                <a:sym typeface="Montserrat"/>
              </a:rPr>
              <a:t>✓ NLTK</a:t>
            </a:r>
            <a:r>
              <a:rPr lang="ru-RU" sz="1200" dirty="0">
                <a:solidFill>
                  <a:srgbClr val="3725E4"/>
                </a:solidFill>
                <a:latin typeface="+mn-lt"/>
                <a:ea typeface="Montserrat"/>
                <a:cs typeface="+mj-lt"/>
                <a:sym typeface="Montserrat"/>
              </a:rPr>
              <a:t>.</a:t>
            </a:r>
          </a:p>
          <a:p>
            <a:pPr lvl="8">
              <a:lnSpc>
                <a:spcPct val="150000"/>
              </a:lnSpc>
              <a:buClr>
                <a:schemeClr val="dk1"/>
              </a:buClr>
              <a:buSzPts val="1100"/>
            </a:pPr>
            <a:r>
              <a:rPr lang="ru-RU" sz="1200" dirty="0">
                <a:solidFill>
                  <a:srgbClr val="3725E4"/>
                </a:solidFill>
                <a:ea typeface="Montserrat"/>
                <a:cs typeface="+mj-lt"/>
                <a:sym typeface="Montserrat"/>
              </a:rPr>
              <a:t>✓ Работа с текстом в </a:t>
            </a:r>
            <a:r>
              <a:rPr lang="ru-RU" sz="1200" dirty="0" err="1">
                <a:solidFill>
                  <a:srgbClr val="3725E4"/>
                </a:solidFill>
                <a:ea typeface="Montserrat"/>
                <a:cs typeface="+mj-lt"/>
                <a:sym typeface="Montserrat"/>
              </a:rPr>
              <a:t>Python</a:t>
            </a:r>
            <a:r>
              <a:rPr lang="ru-RU" sz="1200" dirty="0">
                <a:solidFill>
                  <a:srgbClr val="3725E4"/>
                </a:solidFill>
                <a:ea typeface="Montserrat"/>
                <a:cs typeface="+mj-lt"/>
                <a:sym typeface="Montserrat"/>
              </a:rPr>
              <a:t>.</a:t>
            </a:r>
          </a:p>
          <a:p>
            <a:pPr marL="0" lvl="8">
              <a:lnSpc>
                <a:spcPct val="150000"/>
              </a:lnSpc>
              <a:buClr>
                <a:schemeClr val="dk1"/>
              </a:buClr>
              <a:buSzPts val="1100"/>
            </a:pPr>
            <a:endParaRPr sz="1200" dirty="0">
              <a:solidFill>
                <a:srgbClr val="3725E4"/>
              </a:solidFill>
              <a:latin typeface="+mn-lt"/>
              <a:ea typeface="Montserrat"/>
              <a:cs typeface="+mj-l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Две Архитектуры:</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CBOW (Continuous Bag of Words): </a:t>
            </a:r>
            <a:r>
              <a:rPr lang="ru-RU" altLang="en-US" sz="1300" dirty="0">
                <a:solidFill>
                  <a:schemeClr val="dk1"/>
                </a:solidFill>
                <a:latin typeface="+mn-lt"/>
                <a:ea typeface="Montserrat Medium"/>
                <a:cs typeface="Arial" panose="02080604020202020204" pitchFamily="34" charset="0"/>
                <a:sym typeface="Montserrat Medium"/>
              </a:rPr>
              <a:t>Прогнозирует целевое слово на основе контекста (окружающих слов).</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Skip-Gram: </a:t>
            </a:r>
            <a:r>
              <a:rPr lang="ru-RU" altLang="en-US" sz="1300" dirty="0">
                <a:solidFill>
                  <a:schemeClr val="dk1"/>
                </a:solidFill>
                <a:latin typeface="+mn-lt"/>
                <a:ea typeface="Montserrat Medium"/>
                <a:cs typeface="Arial" panose="02080604020202020204" pitchFamily="34" charset="0"/>
                <a:sym typeface="Montserrat Medium"/>
              </a:rPr>
              <a:t>Прогнозирует контекстные слова на основе целевого слова. Это полезно, особенно для обучения на меньших наборах данных.</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Каждая из этих архитектур имеет свои преимущества и недостатки, и выбор между ними зависит от конкретных требований задачи и доступных ресурсов. CBOW предпочтительнее для больших наборов данных и когда скорость обучения является ключевым фактором, в то время как Skip-Gram лучше подходит для получения более детальных векторных представлений, особенно для редких слов.</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en-US" sz="2000" dirty="0">
                <a:solidFill>
                  <a:srgbClr val="3725E4"/>
                </a:solidFill>
                <a:latin typeface="+mn-lt"/>
                <a:ea typeface="Montserrat"/>
                <a:cs typeface="+mn-ea"/>
                <a:sym typeface="Montserrat"/>
              </a:rPr>
              <a:t>: CBOW </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CBOW (Continuous Bag of Words)</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Концепция:</a:t>
            </a: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Цель: Предсказание целевого слова на основе контекстных слов.</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Входные данные: Набор контекстных слов, окружающих целевое слово.</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Выходные данные: Целевое слово.</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en-US" sz="2000" dirty="0">
                <a:solidFill>
                  <a:srgbClr val="3725E4"/>
                </a:solidFill>
                <a:latin typeface="+mn-lt"/>
                <a:ea typeface="Montserrat"/>
                <a:cs typeface="+mn-ea"/>
                <a:sym typeface="Montserrat"/>
              </a:rPr>
              <a:t>: CBOW </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CBOW (Continuous Bag of Words)</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Процесс обучения:</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Подготовка входных данных: </a:t>
            </a:r>
            <a:r>
              <a:rPr lang="ru-RU" altLang="en-US" sz="1300" dirty="0">
                <a:solidFill>
                  <a:schemeClr val="dk1"/>
                </a:solidFill>
                <a:latin typeface="+mn-lt"/>
                <a:ea typeface="Montserrat Medium"/>
                <a:cs typeface="Arial" panose="02080604020202020204" pitchFamily="34" charset="0"/>
                <a:sym typeface="Montserrat Medium"/>
              </a:rPr>
              <a:t>Входные слова кодируются в виде one-hot векторов и подаются на вход нейронной сети.</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Скрытый Слой:</a:t>
            </a:r>
            <a:r>
              <a:rPr lang="ru-RU" altLang="en-US" sz="1300" dirty="0">
                <a:solidFill>
                  <a:schemeClr val="dk1"/>
                </a:solidFill>
                <a:latin typeface="+mn-lt"/>
                <a:ea typeface="Montserrat Medium"/>
                <a:cs typeface="Arial" panose="02080604020202020204" pitchFamily="34" charset="0"/>
                <a:sym typeface="Montserrat Medium"/>
              </a:rPr>
              <a:t> Эти входные векторы умножаются на весовую матрицу, получая в результате векторные представления слов (word embeddings). В CBOW среднее (или сумма) этих векторов используется для представления контекста.</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Выходной Слой: </a:t>
            </a:r>
            <a:r>
              <a:rPr lang="ru-RU" altLang="en-US" sz="1300" dirty="0">
                <a:solidFill>
                  <a:schemeClr val="dk1"/>
                </a:solidFill>
                <a:latin typeface="+mn-lt"/>
                <a:ea typeface="Montserrat Medium"/>
                <a:cs typeface="Arial" panose="02080604020202020204" pitchFamily="34" charset="0"/>
                <a:sym typeface="Montserrat Medium"/>
              </a:rPr>
              <a:t>Сеть пытается предсказать целевое слово, используя полученное среднее векторное представление контекста.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en-US" sz="2000" dirty="0">
                <a:solidFill>
                  <a:srgbClr val="3725E4"/>
                </a:solidFill>
                <a:latin typeface="+mn-lt"/>
                <a:ea typeface="Montserrat"/>
                <a:cs typeface="+mn-ea"/>
                <a:sym typeface="Montserrat"/>
              </a:rPr>
              <a:t>: CBOW </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CBOW (Continuous Bag of Words)</a:t>
            </a:r>
          </a:p>
          <a:p>
            <a:pPr marL="0"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Особенности:</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Эффективность: </a:t>
            </a:r>
            <a:r>
              <a:rPr lang="ru-RU" altLang="en-US" sz="1300" dirty="0">
                <a:solidFill>
                  <a:schemeClr val="dk1"/>
                </a:solidFill>
                <a:latin typeface="+mn-lt"/>
                <a:ea typeface="Montserrat Medium"/>
                <a:cs typeface="Arial" panose="02080604020202020204" pitchFamily="34" charset="0"/>
                <a:sym typeface="Montserrat Medium"/>
              </a:rPr>
              <a:t>CBOW обычно требует меньше вычислительных ресурсов, чем Skip-Gram.</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Быстрее на больших наборах данных: </a:t>
            </a:r>
            <a:r>
              <a:rPr lang="ru-RU" altLang="en-US" sz="1300" dirty="0">
                <a:solidFill>
                  <a:schemeClr val="dk1"/>
                </a:solidFill>
                <a:latin typeface="+mn-lt"/>
                <a:ea typeface="Montserrat Medium"/>
                <a:cs typeface="Arial" panose="02080604020202020204" pitchFamily="34" charset="0"/>
                <a:sym typeface="Montserrat Medium"/>
              </a:rPr>
              <a:t>Лучше подходит для больших наборов данных, так как обучается быстрее.</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Лучше для часто встречающихся слов:</a:t>
            </a:r>
            <a:r>
              <a:rPr lang="ru-RU" altLang="en-US" sz="1300" dirty="0">
                <a:solidFill>
                  <a:schemeClr val="dk1"/>
                </a:solidFill>
                <a:latin typeface="+mn-lt"/>
                <a:ea typeface="Montserrat Medium"/>
                <a:cs typeface="Arial" panose="02080604020202020204" pitchFamily="34" charset="0"/>
                <a:sym typeface="Montserrat Medium"/>
              </a:rPr>
              <a:t> Эффективнее работает с часто встречающимися словами.</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a:solidFill>
                  <a:srgbClr val="3725E4"/>
                </a:solidFill>
                <a:latin typeface="+mn-lt"/>
                <a:ea typeface="Montserrat"/>
                <a:cs typeface="+mn-ea"/>
                <a:sym typeface="Montserrat"/>
              </a:rPr>
              <a:t>Практика.</a:t>
            </a:r>
            <a:endParaRPr lang="en-US" sz="2000" dirty="0">
              <a:solidFill>
                <a:srgbClr val="3725E4"/>
              </a:solidFill>
              <a:latin typeface="+mn-lt"/>
              <a:ea typeface="Montserrat"/>
              <a:cs typeface="+mn-ea"/>
              <a:sym typeface="Montserrat"/>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p:txBody>
      </p:sp>
    </p:spTree>
    <p:extLst>
      <p:ext uri="{BB962C8B-B14F-4D97-AF65-F5344CB8AC3E}">
        <p14:creationId xmlns:p14="http://schemas.microsoft.com/office/powerpoint/2010/main" val="312522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en-US" sz="2000" dirty="0">
                <a:solidFill>
                  <a:srgbClr val="3725E4"/>
                </a:solidFill>
                <a:latin typeface="+mn-lt"/>
                <a:ea typeface="Montserrat"/>
                <a:cs typeface="+mn-ea"/>
                <a:sym typeface="Montserrat"/>
              </a:rPr>
              <a:t>: Skip-Gram</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Skip-Gram</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Концепция:</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Цель: Предсказание контекстных слов на основе целевого слова.</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Входные данные: Одно целевое слово.</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Выходные данные: Контекстные слова, окружающие целевое слово.</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Word2Vec</a:t>
            </a:r>
            <a:r>
              <a:rPr lang="en-US" sz="2000" dirty="0">
                <a:solidFill>
                  <a:srgbClr val="3725E4"/>
                </a:solidFill>
                <a:latin typeface="+mn-lt"/>
                <a:ea typeface="Montserrat"/>
                <a:cs typeface="+mn-ea"/>
                <a:sym typeface="Montserrat"/>
              </a:rPr>
              <a:t>: Skip-Gram</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Skip-Gram</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Процесс обучения:</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Подготовка Входных Данных: </a:t>
            </a:r>
            <a:r>
              <a:rPr lang="ru-RU" altLang="en-US" sz="1300" dirty="0">
                <a:solidFill>
                  <a:schemeClr val="dk1"/>
                </a:solidFill>
                <a:latin typeface="+mn-lt"/>
                <a:ea typeface="Montserrat Medium"/>
                <a:cs typeface="Arial" panose="02080604020202020204" pitchFamily="34" charset="0"/>
                <a:sym typeface="Montserrat Medium"/>
              </a:rPr>
              <a:t>Целевое слово кодируется в виде one-hot вектора и подается на вход нейронной сети.</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Скрытый Слой: </a:t>
            </a:r>
            <a:r>
              <a:rPr lang="ru-RU" altLang="en-US" sz="1300" dirty="0">
                <a:solidFill>
                  <a:schemeClr val="dk1"/>
                </a:solidFill>
                <a:latin typeface="+mn-lt"/>
                <a:ea typeface="Montserrat Medium"/>
                <a:cs typeface="Arial" panose="02080604020202020204" pitchFamily="34" charset="0"/>
                <a:sym typeface="Montserrat Medium"/>
              </a:rPr>
              <a:t>Входной вектор умножается на весовую матрицу для получения векторного представления целевого слова.</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Выходной Слой:</a:t>
            </a:r>
            <a:r>
              <a:rPr lang="ru-RU" altLang="en-US" sz="1300" dirty="0">
                <a:solidFill>
                  <a:schemeClr val="dk1"/>
                </a:solidFill>
                <a:latin typeface="+mn-lt"/>
                <a:ea typeface="Montserrat Medium"/>
                <a:cs typeface="Arial" panose="02080604020202020204" pitchFamily="34" charset="0"/>
                <a:sym typeface="Montserrat Medium"/>
              </a:rPr>
              <a:t> Сеть пытается предсказать контекстные слова на основе векторного представления целевого слова.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Практика.</a:t>
            </a:r>
            <a:endParaRPr lang="en-US" sz="2000" dirty="0">
              <a:solidFill>
                <a:srgbClr val="3725E4"/>
              </a:solidFill>
              <a:latin typeface="+mn-lt"/>
              <a:ea typeface="Montserrat"/>
              <a:cs typeface="+mn-ea"/>
              <a:sym typeface="Montserrat"/>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extLst>
      <p:ext uri="{BB962C8B-B14F-4D97-AF65-F5344CB8AC3E}">
        <p14:creationId xmlns:p14="http://schemas.microsoft.com/office/powerpoint/2010/main" val="2018327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GloVe</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GloVe (Global Vectors for Word Representation) является методом обучения векторных представлений слов, разработанным в Стэнфордском университете и опубликованным в 2014 году. Это один из ключевых методов в области обработки естественного языка (NLP), который позволяет компьютерным моделям эффективно работать с человеческим языком. </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GloVe</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Основная Идея</a:t>
            </a:r>
            <a:r>
              <a:rPr lang="en-US" altLang="ru-RU" sz="1300" b="1" dirty="0">
                <a:solidFill>
                  <a:schemeClr val="dk1"/>
                </a:solidFill>
                <a:latin typeface="+mn-lt"/>
                <a:ea typeface="Montserrat Medium"/>
                <a:cs typeface="Arial" panose="02080604020202020204" pitchFamily="34" charset="0"/>
                <a:sym typeface="Montserrat Medium"/>
              </a:rPr>
              <a:t>:</a:t>
            </a:r>
          </a:p>
          <a:p>
            <a:pPr marL="0"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Цель: </a:t>
            </a:r>
            <a:r>
              <a:rPr lang="ru-RU" altLang="en-US" sz="1300" dirty="0">
                <a:solidFill>
                  <a:schemeClr val="dk1"/>
                </a:solidFill>
                <a:latin typeface="+mn-lt"/>
                <a:ea typeface="Montserrat Medium"/>
                <a:cs typeface="Arial" panose="02080604020202020204" pitchFamily="34" charset="0"/>
                <a:sym typeface="Montserrat Medium"/>
              </a:rPr>
              <a:t>GloVe стремится создать векторные представления слов, которые захватывают их семантические и синтаксические отношения.</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Основа: </a:t>
            </a:r>
            <a:r>
              <a:rPr lang="ru-RU" altLang="en-US" sz="1300" dirty="0">
                <a:solidFill>
                  <a:schemeClr val="dk1"/>
                </a:solidFill>
                <a:latin typeface="+mn-lt"/>
                <a:ea typeface="Montserrat Medium"/>
                <a:cs typeface="Arial" panose="02080604020202020204" pitchFamily="34" charset="0"/>
                <a:sym typeface="Montserrat Medium"/>
              </a:rPr>
              <a:t>Основывается на матрице совместной встречаемости слов, которая показывает, как часто каждое слово появляется в контексте других слов в большом корпусе текстов.</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В области обработки естественного языка (NLP) существует множество алгоритмов и подходов, которые используются для решения различных задач, таких как анализ текста, машинный перевод, распознавание речи и другие. </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Правило-ориентированные подходы:</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Лексические правила: </a:t>
            </a:r>
            <a:r>
              <a:rPr lang="ru-RU" altLang="en-US" sz="1300" dirty="0">
                <a:solidFill>
                  <a:schemeClr val="dk1"/>
                </a:solidFill>
                <a:latin typeface="+mn-lt"/>
                <a:ea typeface="Montserrat Medium"/>
                <a:cs typeface="Arial" panose="02080604020202020204" pitchFamily="34" charset="0"/>
                <a:sym typeface="Montserrat Medium"/>
              </a:rPr>
              <a:t>использование грамматических правил и словарей для анализа и генерации текста.</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Синтаксический разбор: </a:t>
            </a:r>
            <a:r>
              <a:rPr lang="ru-RU" altLang="en-US" sz="1300" dirty="0">
                <a:solidFill>
                  <a:schemeClr val="dk1"/>
                </a:solidFill>
                <a:latin typeface="+mn-lt"/>
                <a:ea typeface="Montserrat Medium"/>
                <a:cs typeface="Arial" panose="02080604020202020204" pitchFamily="34" charset="0"/>
                <a:sym typeface="Montserrat Medium"/>
              </a:rPr>
              <a:t>построение синтаксических деревьев на основе грамматических правил.</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Морфологический анализ: </a:t>
            </a:r>
            <a:r>
              <a:rPr lang="ru-RU" altLang="en-US" sz="1300" dirty="0">
                <a:solidFill>
                  <a:schemeClr val="dk1"/>
                </a:solidFill>
                <a:latin typeface="+mn-lt"/>
                <a:ea typeface="Montserrat Medium"/>
                <a:cs typeface="Arial" panose="02080604020202020204" pitchFamily="34" charset="0"/>
                <a:sym typeface="Montserrat Medium"/>
              </a:rPr>
              <a:t>определение морфемной структуры слов.</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GloVe</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Работа алгоритма</a:t>
            </a:r>
            <a:r>
              <a:rPr lang="en-US" altLang="ru-RU" sz="1300" b="1" dirty="0">
                <a:solidFill>
                  <a:schemeClr val="dk1"/>
                </a:solidFill>
                <a:latin typeface="+mn-lt"/>
                <a:ea typeface="Montserrat Medium"/>
                <a:cs typeface="Arial" panose="02080604020202020204" pitchFamily="34" charset="0"/>
                <a:sym typeface="Montserrat Medium"/>
              </a:rPr>
              <a:t>:</a:t>
            </a:r>
            <a:endParaRPr lang="ru-RU" alt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Создание матрицы совместной встречаемости: </a:t>
            </a:r>
            <a:r>
              <a:rPr lang="ru-RU" altLang="en-US" sz="1300" dirty="0">
                <a:solidFill>
                  <a:schemeClr val="dk1"/>
                </a:solidFill>
                <a:latin typeface="+mn-lt"/>
                <a:ea typeface="Montserrat Medium"/>
                <a:cs typeface="Arial" panose="02080604020202020204" pitchFamily="34" charset="0"/>
                <a:sym typeface="Montserrat Medium"/>
              </a:rPr>
              <a:t>Для заданного корпуса текста составляется матрица, где каждый элемент X</a:t>
            </a:r>
            <a:r>
              <a:rPr lang="en-US" altLang="ru-RU" sz="1300" dirty="0">
                <a:solidFill>
                  <a:schemeClr val="dk1"/>
                </a:solidFill>
                <a:latin typeface="+mn-lt"/>
                <a:ea typeface="Montserrat Medium"/>
                <a:cs typeface="Arial" panose="02080604020202020204" pitchFamily="34" charset="0"/>
                <a:sym typeface="Montserrat Medium"/>
              </a:rPr>
              <a:t>ij представляет, сколько раз слово i появляется в контексте слова j</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en-US" altLang="ru-RU" sz="1300" b="1" dirty="0" err="1">
                <a:solidFill>
                  <a:schemeClr val="dk1"/>
                </a:solidFill>
                <a:latin typeface="+mn-lt"/>
                <a:ea typeface="Montserrat Medium"/>
                <a:cs typeface="Arial" panose="02080604020202020204" pitchFamily="34" charset="0"/>
                <a:sym typeface="Montserrat Medium"/>
              </a:rPr>
              <a:t>Применение</a:t>
            </a:r>
            <a:r>
              <a:rPr lang="en-US" altLang="ru-RU" sz="1300" b="1" dirty="0">
                <a:solidFill>
                  <a:schemeClr val="dk1"/>
                </a:solidFill>
                <a:latin typeface="+mn-lt"/>
                <a:ea typeface="Montserrat Medium"/>
                <a:cs typeface="Arial" panose="02080604020202020204" pitchFamily="34" charset="0"/>
                <a:sym typeface="Montserrat Medium"/>
              </a:rPr>
              <a:t> </a:t>
            </a:r>
            <a:r>
              <a:rPr lang="ru-RU" altLang="ru-RU" sz="1300" b="1" dirty="0">
                <a:solidFill>
                  <a:schemeClr val="dk1"/>
                </a:solidFill>
                <a:latin typeface="+mn-lt"/>
                <a:ea typeface="Montserrat Medium"/>
                <a:cs typeface="Arial" panose="02080604020202020204" pitchFamily="34" charset="0"/>
                <a:sym typeface="Montserrat Medium"/>
              </a:rPr>
              <a:t>в</a:t>
            </a:r>
            <a:r>
              <a:rPr lang="en-US" altLang="ru-RU" sz="1300" b="1" dirty="0" err="1">
                <a:solidFill>
                  <a:schemeClr val="dk1"/>
                </a:solidFill>
                <a:latin typeface="+mn-lt"/>
                <a:ea typeface="Montserrat Medium"/>
                <a:cs typeface="Arial" panose="02080604020202020204" pitchFamily="34" charset="0"/>
                <a:sym typeface="Montserrat Medium"/>
              </a:rPr>
              <a:t>звешивания</a:t>
            </a:r>
            <a:r>
              <a:rPr lang="en-US" altLang="ru-RU" sz="1300" b="1" dirty="0">
                <a:solidFill>
                  <a:schemeClr val="dk1"/>
                </a:solidFill>
                <a:latin typeface="+mn-lt"/>
                <a:ea typeface="Montserrat Medium"/>
                <a:cs typeface="Arial" panose="02080604020202020204" pitchFamily="34" charset="0"/>
                <a:sym typeface="Montserrat Medium"/>
              </a:rPr>
              <a:t>:</a:t>
            </a:r>
            <a:r>
              <a:rPr lang="en-US" altLang="ru-RU" sz="1300" dirty="0">
                <a:solidFill>
                  <a:schemeClr val="dk1"/>
                </a:solidFill>
                <a:latin typeface="+mn-lt"/>
                <a:ea typeface="Montserrat Medium"/>
                <a:cs typeface="Arial" panose="02080604020202020204" pitchFamily="34" charset="0"/>
                <a:sym typeface="Montserrat Medium"/>
              </a:rPr>
              <a:t> Веса присваиваются элементам матрицы для уменьшения влияния редко встречающихся слов.</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en-US" altLang="ru-RU" sz="1300" b="1" dirty="0" err="1">
                <a:solidFill>
                  <a:schemeClr val="dk1"/>
                </a:solidFill>
                <a:latin typeface="+mn-lt"/>
                <a:ea typeface="Montserrat Medium"/>
                <a:cs typeface="Arial" panose="02080604020202020204" pitchFamily="34" charset="0"/>
                <a:sym typeface="Montserrat Medium"/>
              </a:rPr>
              <a:t>Оптимизация</a:t>
            </a:r>
            <a:r>
              <a:rPr lang="en-US" altLang="ru-RU" sz="1300" b="1" dirty="0">
                <a:solidFill>
                  <a:schemeClr val="dk1"/>
                </a:solidFill>
                <a:latin typeface="+mn-lt"/>
                <a:ea typeface="Montserrat Medium"/>
                <a:cs typeface="Arial" panose="02080604020202020204" pitchFamily="34" charset="0"/>
                <a:sym typeface="Montserrat Medium"/>
              </a:rPr>
              <a:t> </a:t>
            </a:r>
            <a:r>
              <a:rPr lang="ru-RU" altLang="ru-RU" sz="1300" b="1" dirty="0">
                <a:solidFill>
                  <a:schemeClr val="dk1"/>
                </a:solidFill>
                <a:latin typeface="+mn-lt"/>
                <a:ea typeface="Montserrat Medium"/>
                <a:cs typeface="Arial" panose="02080604020202020204" pitchFamily="34" charset="0"/>
                <a:sym typeface="Montserrat Medium"/>
              </a:rPr>
              <a:t>ц</a:t>
            </a:r>
            <a:r>
              <a:rPr lang="en-US" altLang="ru-RU" sz="1300" b="1" dirty="0" err="1">
                <a:solidFill>
                  <a:schemeClr val="dk1"/>
                </a:solidFill>
                <a:latin typeface="+mn-lt"/>
                <a:ea typeface="Montserrat Medium"/>
                <a:cs typeface="Arial" panose="02080604020202020204" pitchFamily="34" charset="0"/>
                <a:sym typeface="Montserrat Medium"/>
              </a:rPr>
              <a:t>елевой</a:t>
            </a:r>
            <a:r>
              <a:rPr lang="en-US" altLang="ru-RU" sz="1300" b="1" dirty="0">
                <a:solidFill>
                  <a:schemeClr val="dk1"/>
                </a:solidFill>
                <a:latin typeface="+mn-lt"/>
                <a:ea typeface="Montserrat Medium"/>
                <a:cs typeface="Arial" panose="02080604020202020204" pitchFamily="34" charset="0"/>
                <a:sym typeface="Montserrat Medium"/>
              </a:rPr>
              <a:t> </a:t>
            </a:r>
            <a:r>
              <a:rPr lang="ru-RU" altLang="ru-RU" sz="1300" b="1" dirty="0">
                <a:solidFill>
                  <a:schemeClr val="dk1"/>
                </a:solidFill>
                <a:latin typeface="+mn-lt"/>
                <a:ea typeface="Montserrat Medium"/>
                <a:cs typeface="Arial" panose="02080604020202020204" pitchFamily="34" charset="0"/>
                <a:sym typeface="Montserrat Medium"/>
              </a:rPr>
              <a:t>ф</a:t>
            </a:r>
            <a:r>
              <a:rPr lang="en-US" altLang="ru-RU" sz="1300" b="1" dirty="0" err="1">
                <a:solidFill>
                  <a:schemeClr val="dk1"/>
                </a:solidFill>
                <a:latin typeface="+mn-lt"/>
                <a:ea typeface="Montserrat Medium"/>
                <a:cs typeface="Arial" panose="02080604020202020204" pitchFamily="34" charset="0"/>
                <a:sym typeface="Montserrat Medium"/>
              </a:rPr>
              <a:t>ункции</a:t>
            </a:r>
            <a:r>
              <a:rPr lang="en-US" altLang="ru-RU" sz="1300" b="1" dirty="0">
                <a:solidFill>
                  <a:schemeClr val="dk1"/>
                </a:solidFill>
                <a:latin typeface="+mn-lt"/>
                <a:ea typeface="Montserrat Medium"/>
                <a:cs typeface="Arial" panose="02080604020202020204" pitchFamily="34" charset="0"/>
                <a:sym typeface="Montserrat Medium"/>
              </a:rPr>
              <a:t>: </a:t>
            </a:r>
            <a:r>
              <a:rPr lang="en-US" altLang="ru-RU" sz="1300" dirty="0">
                <a:solidFill>
                  <a:schemeClr val="dk1"/>
                </a:solidFill>
                <a:latin typeface="+mn-lt"/>
                <a:ea typeface="Montserrat Medium"/>
                <a:cs typeface="Arial" panose="02080604020202020204" pitchFamily="34" charset="0"/>
                <a:sym typeface="Montserrat Medium"/>
              </a:rPr>
              <a:t>Используется для минимизации разницы между произведением векторов слов и логарифмом их совместной встречаемости.</a:t>
            </a:r>
          </a:p>
          <a:p>
            <a:pPr marL="0" lvl="8">
              <a:lnSpc>
                <a:spcPct val="150000"/>
              </a:lnSpc>
              <a:buClr>
                <a:schemeClr val="dk1"/>
              </a:buClr>
              <a:buSzPts val="1300"/>
            </a:pPr>
            <a:endParaRPr lang="en-US" altLang="ru-RU"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GloVe</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chemeClr val="dk1"/>
                </a:solidFill>
                <a:latin typeface="+mn-lt"/>
                <a:ea typeface="Montserrat Medium"/>
                <a:cs typeface="Arial" panose="02080604020202020204" pitchFamily="34" charset="0"/>
                <a:sym typeface="Montserrat Medium"/>
              </a:rPr>
              <a:t>Особенности и Преимущества</a:t>
            </a:r>
            <a:r>
              <a:rPr lang="en-US" sz="1300" b="1" dirty="0">
                <a:solidFill>
                  <a:schemeClr val="dk1"/>
                </a:solidFill>
                <a:latin typeface="+mn-lt"/>
                <a:ea typeface="Montserrat Medium"/>
                <a:cs typeface="Arial" panose="02080604020202020204" pitchFamily="34" charset="0"/>
                <a:sym typeface="Montserrat Medium"/>
              </a:rPr>
              <a:t>:</a:t>
            </a:r>
          </a:p>
          <a:p>
            <a:pPr marL="0" lvl="8">
              <a:lnSpc>
                <a:spcPct val="150000"/>
              </a:lnSpc>
              <a:buClr>
                <a:schemeClr val="dk1"/>
              </a:buClr>
              <a:buSzPts val="1300"/>
            </a:pPr>
            <a:endParaRPr 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en-US" sz="1300" b="1" dirty="0" err="1">
                <a:solidFill>
                  <a:schemeClr val="dk1"/>
                </a:solidFill>
                <a:latin typeface="+mn-lt"/>
                <a:ea typeface="Montserrat Medium"/>
                <a:cs typeface="Arial" panose="02080604020202020204" pitchFamily="34" charset="0"/>
                <a:sym typeface="Montserrat Medium"/>
              </a:rPr>
              <a:t>Семантические</a:t>
            </a:r>
            <a:r>
              <a:rPr lang="en-US" sz="1300" b="1" dirty="0">
                <a:solidFill>
                  <a:schemeClr val="dk1"/>
                </a:solidFill>
                <a:latin typeface="+mn-lt"/>
                <a:ea typeface="Montserrat Medium"/>
                <a:cs typeface="Arial" panose="02080604020202020204" pitchFamily="34" charset="0"/>
                <a:sym typeface="Montserrat Medium"/>
              </a:rPr>
              <a:t> </a:t>
            </a:r>
            <a:r>
              <a:rPr lang="ru-RU" sz="1300" b="1" dirty="0">
                <a:solidFill>
                  <a:schemeClr val="dk1"/>
                </a:solidFill>
                <a:latin typeface="+mn-lt"/>
                <a:ea typeface="Montserrat Medium"/>
                <a:cs typeface="Arial" panose="02080604020202020204" pitchFamily="34" charset="0"/>
                <a:sym typeface="Montserrat Medium"/>
              </a:rPr>
              <a:t>о</a:t>
            </a:r>
            <a:r>
              <a:rPr lang="en-US" sz="1300" b="1" dirty="0" err="1">
                <a:solidFill>
                  <a:schemeClr val="dk1"/>
                </a:solidFill>
                <a:latin typeface="+mn-lt"/>
                <a:ea typeface="Montserrat Medium"/>
                <a:cs typeface="Arial" panose="02080604020202020204" pitchFamily="34" charset="0"/>
                <a:sym typeface="Montserrat Medium"/>
              </a:rPr>
              <a:t>тношения</a:t>
            </a:r>
            <a:r>
              <a:rPr lang="en-US" sz="1300" b="1" dirty="0">
                <a:solidFill>
                  <a:schemeClr val="dk1"/>
                </a:solidFill>
                <a:latin typeface="+mn-lt"/>
                <a:ea typeface="Montserrat Medium"/>
                <a:cs typeface="Arial" panose="02080604020202020204" pitchFamily="34" charset="0"/>
                <a:sym typeface="Montserrat Medium"/>
              </a:rPr>
              <a:t>:</a:t>
            </a:r>
            <a:r>
              <a:rPr lang="en-US" sz="1300" dirty="0">
                <a:solidFill>
                  <a:schemeClr val="dk1"/>
                </a:solidFill>
                <a:latin typeface="+mn-lt"/>
                <a:ea typeface="Montserrat Medium"/>
                <a:cs typeface="Arial" panose="02080604020202020204" pitchFamily="34" charset="0"/>
                <a:sym typeface="Montserrat Medium"/>
              </a:rPr>
              <a:t> GloVe отлично справляется с задачей моделирования семантических отношений между словами (например, "король" - "мужчина" + "женщина" ≈ "королева").</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en-US" sz="1300" b="1" dirty="0" err="1">
                <a:solidFill>
                  <a:schemeClr val="dk1"/>
                </a:solidFill>
                <a:latin typeface="+mn-lt"/>
                <a:ea typeface="Montserrat Medium"/>
                <a:cs typeface="Arial" panose="02080604020202020204" pitchFamily="34" charset="0"/>
                <a:sym typeface="Montserrat Medium"/>
              </a:rPr>
              <a:t>Скалярное</a:t>
            </a:r>
            <a:r>
              <a:rPr lang="en-US" sz="1300" b="1" dirty="0">
                <a:solidFill>
                  <a:schemeClr val="dk1"/>
                </a:solidFill>
                <a:latin typeface="+mn-lt"/>
                <a:ea typeface="Montserrat Medium"/>
                <a:cs typeface="Arial" panose="02080604020202020204" pitchFamily="34" charset="0"/>
                <a:sym typeface="Montserrat Medium"/>
              </a:rPr>
              <a:t> </a:t>
            </a:r>
            <a:r>
              <a:rPr lang="ru-RU" sz="1300" b="1" dirty="0">
                <a:solidFill>
                  <a:schemeClr val="dk1"/>
                </a:solidFill>
                <a:latin typeface="+mn-lt"/>
                <a:ea typeface="Montserrat Medium"/>
                <a:cs typeface="Arial" panose="02080604020202020204" pitchFamily="34" charset="0"/>
                <a:sym typeface="Montserrat Medium"/>
              </a:rPr>
              <a:t>п</a:t>
            </a:r>
            <a:r>
              <a:rPr lang="en-US" sz="1300" b="1" dirty="0" err="1">
                <a:solidFill>
                  <a:schemeClr val="dk1"/>
                </a:solidFill>
                <a:latin typeface="+mn-lt"/>
                <a:ea typeface="Montserrat Medium"/>
                <a:cs typeface="Arial" panose="02080604020202020204" pitchFamily="34" charset="0"/>
                <a:sym typeface="Montserrat Medium"/>
              </a:rPr>
              <a:t>роизведение</a:t>
            </a:r>
            <a:r>
              <a:rPr lang="en-US" sz="1300" b="1" dirty="0">
                <a:solidFill>
                  <a:schemeClr val="dk1"/>
                </a:solidFill>
                <a:latin typeface="+mn-lt"/>
                <a:ea typeface="Montserrat Medium"/>
                <a:cs typeface="Arial" panose="02080604020202020204" pitchFamily="34" charset="0"/>
                <a:sym typeface="Montserrat Medium"/>
              </a:rPr>
              <a:t>: </a:t>
            </a:r>
            <a:r>
              <a:rPr lang="en-US" sz="1300" dirty="0">
                <a:solidFill>
                  <a:schemeClr val="dk1"/>
                </a:solidFill>
                <a:latin typeface="+mn-lt"/>
                <a:ea typeface="Montserrat Medium"/>
                <a:cs typeface="Arial" panose="02080604020202020204" pitchFamily="34" charset="0"/>
                <a:sym typeface="Montserrat Medium"/>
              </a:rPr>
              <a:t>Скалярное произведение двух векторов слов отражает степень их семантической близости.</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en-US" sz="1300" b="1" dirty="0">
                <a:solidFill>
                  <a:schemeClr val="dk1"/>
                </a:solidFill>
                <a:latin typeface="+mn-lt"/>
                <a:ea typeface="Montserrat Medium"/>
                <a:cs typeface="Arial" panose="02080604020202020204" pitchFamily="34" charset="0"/>
                <a:sym typeface="Montserrat Medium"/>
              </a:rPr>
              <a:t>Эффективность: </a:t>
            </a:r>
            <a:r>
              <a:rPr lang="en-US" sz="1300" dirty="0">
                <a:solidFill>
                  <a:schemeClr val="dk1"/>
                </a:solidFill>
                <a:latin typeface="+mn-lt"/>
                <a:ea typeface="Montserrat Medium"/>
                <a:cs typeface="Arial" panose="02080604020202020204" pitchFamily="34" charset="0"/>
                <a:sym typeface="Montserrat Medium"/>
              </a:rPr>
              <a:t>По сравнению с альтернативными подходами, такими как Word2Vec, GloVe может быть более эффективным в некоторых задачах из-за использования глобальной статистики корпуса.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GloVe</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chemeClr val="dk1"/>
                </a:solidFill>
                <a:latin typeface="+mn-lt"/>
                <a:ea typeface="Montserrat Medium"/>
                <a:cs typeface="Arial" panose="02080604020202020204" pitchFamily="34" charset="0"/>
                <a:sym typeface="Montserrat Medium"/>
              </a:rPr>
              <a:t>Применение</a:t>
            </a:r>
            <a:endParaRPr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solidFill>
                  <a:schemeClr val="dk1"/>
                </a:solidFill>
                <a:latin typeface="+mn-lt"/>
                <a:ea typeface="Montserrat Medium"/>
                <a:cs typeface="Arial" panose="02080604020202020204" pitchFamily="34" charset="0"/>
                <a:sym typeface="Montserrat Medium"/>
              </a:rPr>
              <a:t>NLP-задачи: </a:t>
            </a:r>
            <a:r>
              <a:rPr sz="1300" dirty="0">
                <a:solidFill>
                  <a:schemeClr val="dk1"/>
                </a:solidFill>
                <a:latin typeface="+mn-lt"/>
                <a:ea typeface="Montserrat Medium"/>
                <a:cs typeface="Arial" panose="02080604020202020204" pitchFamily="34" charset="0"/>
                <a:sym typeface="Montserrat Medium"/>
              </a:rPr>
              <a:t>GloVe широко используется в различных задачах NLP, включая машинный перевод, классификацию текстов, анализ настроений.</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err="1">
                <a:solidFill>
                  <a:schemeClr val="dk1"/>
                </a:solidFill>
                <a:latin typeface="+mn-lt"/>
                <a:ea typeface="Montserrat Medium"/>
                <a:cs typeface="Arial" panose="02080604020202020204" pitchFamily="34" charset="0"/>
                <a:sym typeface="Montserrat Medium"/>
              </a:rPr>
              <a:t>Понимание</a:t>
            </a:r>
            <a:r>
              <a:rPr sz="1300" b="1" dirty="0">
                <a:solidFill>
                  <a:schemeClr val="dk1"/>
                </a:solidFill>
                <a:latin typeface="+mn-lt"/>
                <a:ea typeface="Montserrat Medium"/>
                <a:cs typeface="Arial" panose="02080604020202020204" pitchFamily="34" charset="0"/>
                <a:sym typeface="Montserrat Medium"/>
              </a:rPr>
              <a:t> </a:t>
            </a:r>
            <a:r>
              <a:rPr lang="ru-RU" sz="1300" b="1" dirty="0">
                <a:solidFill>
                  <a:schemeClr val="dk1"/>
                </a:solidFill>
                <a:latin typeface="+mn-lt"/>
                <a:ea typeface="Montserrat Medium"/>
                <a:cs typeface="Arial" panose="02080604020202020204" pitchFamily="34" charset="0"/>
                <a:sym typeface="Montserrat Medium"/>
              </a:rPr>
              <a:t>я</a:t>
            </a:r>
            <a:r>
              <a:rPr sz="1300" b="1" dirty="0" err="1">
                <a:solidFill>
                  <a:schemeClr val="dk1"/>
                </a:solidFill>
                <a:latin typeface="+mn-lt"/>
                <a:ea typeface="Montserrat Medium"/>
                <a:cs typeface="Arial" panose="02080604020202020204" pitchFamily="34" charset="0"/>
                <a:sym typeface="Montserrat Medium"/>
              </a:rPr>
              <a:t>зыка</a:t>
            </a:r>
            <a:r>
              <a:rPr sz="1300" b="1" dirty="0">
                <a:solidFill>
                  <a:schemeClr val="dk1"/>
                </a:solidFill>
                <a:latin typeface="+mn-lt"/>
                <a:ea typeface="Montserrat Medium"/>
                <a:cs typeface="Arial" panose="02080604020202020204" pitchFamily="34" charset="0"/>
                <a:sym typeface="Montserrat Medium"/>
              </a:rPr>
              <a:t>:</a:t>
            </a:r>
            <a:r>
              <a:rPr sz="1300" dirty="0">
                <a:solidFill>
                  <a:schemeClr val="dk1"/>
                </a:solidFill>
                <a:latin typeface="+mn-lt"/>
                <a:ea typeface="Montserrat Medium"/>
                <a:cs typeface="Arial" panose="02080604020202020204" pitchFamily="34" charset="0"/>
                <a:sym typeface="Montserrat Medium"/>
              </a:rPr>
              <a:t> Помогает в задачах, связанных с пониманием естественного языка и извлечением информации.</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GloVe</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chemeClr val="dk1"/>
                </a:solidFill>
                <a:latin typeface="+mn-lt"/>
                <a:ea typeface="Montserrat Medium"/>
                <a:cs typeface="Arial" panose="02080604020202020204" pitchFamily="34" charset="0"/>
                <a:sym typeface="Montserrat Medium"/>
              </a:rPr>
              <a:t>Ограничения</a:t>
            </a:r>
          </a:p>
          <a:p>
            <a:pPr marL="0" lvl="8">
              <a:lnSpc>
                <a:spcPct val="150000"/>
              </a:lnSpc>
              <a:buClr>
                <a:schemeClr val="dk1"/>
              </a:buClr>
              <a:buSzPts val="1300"/>
            </a:pPr>
            <a:endParaRPr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err="1">
                <a:solidFill>
                  <a:schemeClr val="dk1"/>
                </a:solidFill>
                <a:latin typeface="+mn-lt"/>
                <a:ea typeface="Montserrat Medium"/>
                <a:cs typeface="Arial" panose="02080604020202020204" pitchFamily="34" charset="0"/>
                <a:sym typeface="Montserrat Medium"/>
              </a:rPr>
              <a:t>Фиксированный</a:t>
            </a:r>
            <a:r>
              <a:rPr sz="1300" b="1" dirty="0">
                <a:solidFill>
                  <a:schemeClr val="dk1"/>
                </a:solidFill>
                <a:latin typeface="+mn-lt"/>
                <a:ea typeface="Montserrat Medium"/>
                <a:cs typeface="Arial" panose="02080604020202020204" pitchFamily="34" charset="0"/>
                <a:sym typeface="Montserrat Medium"/>
              </a:rPr>
              <a:t> </a:t>
            </a:r>
            <a:r>
              <a:rPr lang="ru-RU" sz="1300" b="1" dirty="0">
                <a:solidFill>
                  <a:schemeClr val="dk1"/>
                </a:solidFill>
                <a:latin typeface="+mn-lt"/>
                <a:ea typeface="Montserrat Medium"/>
                <a:cs typeface="Arial" panose="02080604020202020204" pitchFamily="34" charset="0"/>
                <a:sym typeface="Montserrat Medium"/>
              </a:rPr>
              <a:t>к</a:t>
            </a:r>
            <a:r>
              <a:rPr sz="1300" b="1" dirty="0" err="1">
                <a:solidFill>
                  <a:schemeClr val="dk1"/>
                </a:solidFill>
                <a:latin typeface="+mn-lt"/>
                <a:ea typeface="Montserrat Medium"/>
                <a:cs typeface="Arial" panose="02080604020202020204" pitchFamily="34" charset="0"/>
                <a:sym typeface="Montserrat Medium"/>
              </a:rPr>
              <a:t>онтекст</a:t>
            </a:r>
            <a:r>
              <a:rPr sz="1300" b="1" dirty="0">
                <a:solidFill>
                  <a:schemeClr val="dk1"/>
                </a:solidFill>
                <a:latin typeface="+mn-lt"/>
                <a:ea typeface="Montserrat Medium"/>
                <a:cs typeface="Arial" panose="02080604020202020204" pitchFamily="34" charset="0"/>
                <a:sym typeface="Montserrat Medium"/>
              </a:rPr>
              <a:t>: </a:t>
            </a:r>
            <a:r>
              <a:rPr sz="1300" dirty="0">
                <a:solidFill>
                  <a:schemeClr val="dk1"/>
                </a:solidFill>
                <a:latin typeface="+mn-lt"/>
                <a:ea typeface="Montserrat Medium"/>
                <a:cs typeface="Arial" panose="02080604020202020204" pitchFamily="34" charset="0"/>
                <a:sym typeface="Montserrat Medium"/>
              </a:rPr>
              <a:t>В отличие от более новых методов, таких как трансформеры (BERT, GPT), GloVe не учитывает изменяющийся контекст слова в разных ситуациях.</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solidFill>
                  <a:schemeClr val="dk1"/>
                </a:solidFill>
                <a:latin typeface="+mn-lt"/>
                <a:ea typeface="Montserrat Medium"/>
                <a:cs typeface="Arial" panose="02080604020202020204" pitchFamily="34" charset="0"/>
                <a:sym typeface="Montserrat Medium"/>
              </a:rPr>
              <a:t>Требования к </a:t>
            </a:r>
            <a:r>
              <a:rPr lang="ru-RU" sz="1300" b="1" dirty="0">
                <a:solidFill>
                  <a:schemeClr val="dk1"/>
                </a:solidFill>
                <a:latin typeface="+mn-lt"/>
                <a:ea typeface="Montserrat Medium"/>
                <a:cs typeface="Arial" panose="02080604020202020204" pitchFamily="34" charset="0"/>
                <a:sym typeface="Montserrat Medium"/>
              </a:rPr>
              <a:t>д</a:t>
            </a:r>
            <a:r>
              <a:rPr sz="1300" b="1" dirty="0" err="1">
                <a:solidFill>
                  <a:schemeClr val="dk1"/>
                </a:solidFill>
                <a:latin typeface="+mn-lt"/>
                <a:ea typeface="Montserrat Medium"/>
                <a:cs typeface="Arial" panose="02080604020202020204" pitchFamily="34" charset="0"/>
                <a:sym typeface="Montserrat Medium"/>
              </a:rPr>
              <a:t>анным</a:t>
            </a:r>
            <a:r>
              <a:rPr sz="1300" b="1" dirty="0">
                <a:solidFill>
                  <a:schemeClr val="dk1"/>
                </a:solidFill>
                <a:latin typeface="+mn-lt"/>
                <a:ea typeface="Montserrat Medium"/>
                <a:cs typeface="Arial" panose="02080604020202020204" pitchFamily="34" charset="0"/>
                <a:sym typeface="Montserrat Medium"/>
              </a:rPr>
              <a:t>: </a:t>
            </a:r>
            <a:r>
              <a:rPr sz="1300" dirty="0">
                <a:solidFill>
                  <a:schemeClr val="dk1"/>
                </a:solidFill>
                <a:latin typeface="+mn-lt"/>
                <a:ea typeface="Montserrat Medium"/>
                <a:cs typeface="Arial" panose="02080604020202020204" pitchFamily="34" charset="0"/>
                <a:sym typeface="Montserrat Medium"/>
              </a:rPr>
              <a:t>Качество и разнообразие обучающего корпуса оказывают значительное влияние на качество векторных представлений.</a:t>
            </a:r>
          </a:p>
          <a:p>
            <a:pPr marL="0" lvl="8">
              <a:lnSpc>
                <a:spcPct val="150000"/>
              </a:lnSpc>
              <a:buClr>
                <a:schemeClr val="dk1"/>
              </a:buClr>
              <a:buSzPts val="1300"/>
            </a:pPr>
            <a:endParaRPr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dirty="0">
                <a:solidFill>
                  <a:schemeClr val="dk1"/>
                </a:solidFill>
                <a:latin typeface="+mn-lt"/>
                <a:ea typeface="Montserrat Medium"/>
                <a:cs typeface="Arial" panose="02080604020202020204" pitchFamily="34" charset="0"/>
                <a:sym typeface="Montserrat Medium"/>
              </a:rPr>
              <a:t>GloVe остаётся важным инструментом в NLP, хотя в некоторых областях его постепенно вытесняют более новые технологии, способные учитывать контекст и более сложные языковые структуры.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FastText</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FastText — это библиотека для эффективного обучения векторных представлений слов и текстовых классификаторов, разработанная командой исследователей из Facebook AI Research (FAIR) в 2016 году. Основное отличие FastText от других методов, таких как Word2Vec или GloVe, заключается в его способности учитывать внутреннюю структуру слов.</a:t>
            </a:r>
            <a:endParaRPr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FastText</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Концепции</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Подход к Векторным Представлениям: </a:t>
            </a:r>
            <a:r>
              <a:rPr lang="ru-RU" altLang="en-US" sz="1300" dirty="0">
                <a:solidFill>
                  <a:schemeClr val="dk1"/>
                </a:solidFill>
                <a:latin typeface="+mn-lt"/>
                <a:ea typeface="Montserrat Medium"/>
                <a:cs typeface="Arial" panose="02080604020202020204" pitchFamily="34" charset="0"/>
                <a:sym typeface="Montserrat Medium"/>
              </a:rPr>
              <a:t>FastText не обрабатывает слова как неделимые единицы (как в Word2Vec), а использует n-граммы символов (например, "apple" разбивается на "ap", "pp", "pl", "le" и т.д.). Это позволяет ему учитывать внутреннюю структуру слов и работать с неизвестными или редко встречающимися словами.</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Обработка Неизвестных Слов: </a:t>
            </a:r>
            <a:r>
              <a:rPr lang="ru-RU" altLang="en-US" sz="1300" dirty="0">
                <a:solidFill>
                  <a:schemeClr val="dk1"/>
                </a:solidFill>
                <a:latin typeface="+mn-lt"/>
                <a:ea typeface="Montserrat Medium"/>
                <a:cs typeface="Arial" panose="02080604020202020204" pitchFamily="34" charset="0"/>
                <a:sym typeface="Montserrat Medium"/>
              </a:rPr>
              <a:t>Благодаря использованию n-грамм FastText может генерировать векторы для слов, которых не было в обучающем наборе данных, путем комбинирования векторов их n-грамм.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FastText</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Концепции</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Обучение и Классификация Текстов: </a:t>
            </a:r>
            <a:r>
              <a:rPr lang="ru-RU" altLang="en-US" sz="1300" dirty="0">
                <a:solidFill>
                  <a:schemeClr val="dk1"/>
                </a:solidFill>
                <a:latin typeface="+mn-lt"/>
                <a:ea typeface="Montserrat Medium"/>
                <a:cs typeface="Arial" panose="02080604020202020204" pitchFamily="34" charset="0"/>
                <a:sym typeface="Montserrat Medium"/>
              </a:rPr>
              <a:t>Помимо векторных представлений слов, FastText также эффективен в задачах классификации текстов, используя методы, аналогичные тем, что применяются в обучении векторов слов.</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FastText</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Преимущества</a:t>
            </a: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Эффективность с Редкими Словами: </a:t>
            </a:r>
            <a:r>
              <a:rPr lang="ru-RU" altLang="en-US" sz="1300" dirty="0">
                <a:solidFill>
                  <a:schemeClr val="dk1"/>
                </a:solidFill>
                <a:latin typeface="+mn-lt"/>
                <a:ea typeface="Montserrat Medium"/>
                <a:cs typeface="Arial" panose="02080604020202020204" pitchFamily="34" charset="0"/>
                <a:sym typeface="Montserrat Medium"/>
              </a:rPr>
              <a:t>Способен обрабатывать и генерировать значимые представления для редких и неизвестных слов.</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Поддержка Многих Языков:</a:t>
            </a:r>
            <a:r>
              <a:rPr lang="ru-RU" altLang="en-US" sz="1300" dirty="0">
                <a:solidFill>
                  <a:schemeClr val="dk1"/>
                </a:solidFill>
                <a:latin typeface="+mn-lt"/>
                <a:ea typeface="Montserrat Medium"/>
                <a:cs typeface="Arial" panose="02080604020202020204" pitchFamily="34" charset="0"/>
                <a:sym typeface="Montserrat Medium"/>
              </a:rPr>
              <a:t> Особенно полезен для языков с богатой морфологией или агглютинативных языков, где формы слов могут сильно варьироваться.</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Быстрота Обучения:</a:t>
            </a:r>
            <a:r>
              <a:rPr lang="ru-RU" altLang="en-US" sz="1300" dirty="0">
                <a:solidFill>
                  <a:schemeClr val="dk1"/>
                </a:solidFill>
                <a:latin typeface="+mn-lt"/>
                <a:ea typeface="Montserrat Medium"/>
                <a:cs typeface="Arial" panose="02080604020202020204" pitchFamily="34" charset="0"/>
                <a:sym typeface="Montserrat Medium"/>
              </a:rPr>
              <a:t> Обучается быстрее, чем многие другие модели представления слов, что делает его практичным для больших наборов данных.</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en-US" sz="2000" dirty="0">
                <a:solidFill>
                  <a:srgbClr val="3725E4"/>
                </a:solidFill>
                <a:latin typeface="+mn-lt"/>
                <a:ea typeface="Montserrat"/>
                <a:cs typeface="+mn-ea"/>
                <a:sym typeface="Montserrat"/>
              </a:rPr>
              <a:t>FastText</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Ограничения</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Размер Векторов: </a:t>
            </a:r>
            <a:r>
              <a:rPr lang="ru-RU" altLang="en-US" sz="1300" dirty="0">
                <a:solidFill>
                  <a:schemeClr val="dk1"/>
                </a:solidFill>
                <a:latin typeface="+mn-lt"/>
                <a:ea typeface="Montserrat Medium"/>
                <a:cs typeface="Arial" panose="02080604020202020204" pitchFamily="34" charset="0"/>
                <a:sym typeface="Montserrat Medium"/>
              </a:rPr>
              <a:t>Векторные представления, получаемые с помощью FastText, могут быть больше, чем у аналогичных моделей, поскольку учитываются n-граммы символов.</a:t>
            </a:r>
          </a:p>
          <a:p>
            <a:pPr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Обработка Контекста: </a:t>
            </a:r>
            <a:r>
              <a:rPr lang="ru-RU" altLang="en-US" sz="1300" dirty="0">
                <a:solidFill>
                  <a:schemeClr val="dk1"/>
                </a:solidFill>
                <a:latin typeface="+mn-lt"/>
                <a:ea typeface="Montserrat Medium"/>
                <a:cs typeface="Arial" panose="02080604020202020204" pitchFamily="34" charset="0"/>
                <a:sym typeface="Montserrat Medium"/>
              </a:rPr>
              <a:t>Несмотря на эффективность в отношении морфологии слов, FastText, как и Word2Vec, не учитывает контекст, в котором слово используется (это ограничение преодолевается в моделях, основанных на трансформерах, таких как BERT).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altLang="en-US" sz="2000" dirty="0">
                <a:solidFill>
                  <a:srgbClr val="3725E4"/>
                </a:solidFill>
                <a:latin typeface="+mn-lt"/>
                <a:ea typeface="Montserrat"/>
                <a:cs typeface="+mn-ea"/>
                <a:sym typeface="Montserrat"/>
              </a:rPr>
              <a:t>Пример</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FastText или Word2Vec не смогут различить эти контексты:</a:t>
            </a: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Фразы: </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"Я оставил ключи на банке возле реки и пошёл к банке, чтобы взять деньги."</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"Он сыграл на клавишах компьютера, затем перешёл к клавишам пианино."</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"Она открыла лист в таблице и положила свежий лист на стол.“</a:t>
            </a:r>
            <a:endParaRPr lang="en-A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Эти примеры демонстрируют, когда одно слово имеет несколько значений. Модели, основанные на FastText или Word2Vec, не различают эти значения, поскольку они не анализируют контекст, в котором слово используется в каждом конкретном случае. Они генерируют одно векторное представление для каждого слова, несмотря на его многозначность в разных контекстах.</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Статистические методы:</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N-</a:t>
            </a:r>
            <a:r>
              <a:rPr lang="ru-RU" altLang="en-US" sz="1300" b="1" dirty="0" err="1">
                <a:solidFill>
                  <a:schemeClr val="dk1"/>
                </a:solidFill>
                <a:latin typeface="+mn-lt"/>
                <a:ea typeface="Montserrat Medium"/>
                <a:cs typeface="Arial" panose="02080604020202020204" pitchFamily="34" charset="0"/>
                <a:sym typeface="Montserrat Medium"/>
              </a:rPr>
              <a:t>граммные</a:t>
            </a:r>
            <a:r>
              <a:rPr lang="ru-RU" altLang="en-US" sz="1300" b="1" dirty="0">
                <a:solidFill>
                  <a:schemeClr val="dk1"/>
                </a:solidFill>
                <a:latin typeface="+mn-lt"/>
                <a:ea typeface="Montserrat Medium"/>
                <a:cs typeface="Arial" panose="02080604020202020204" pitchFamily="34" charset="0"/>
                <a:sym typeface="Montserrat Medium"/>
              </a:rPr>
              <a:t> модели</a:t>
            </a:r>
            <a:r>
              <a:rPr lang="ru-RU" altLang="en-US" sz="1300" dirty="0">
                <a:solidFill>
                  <a:schemeClr val="dk1"/>
                </a:solidFill>
                <a:latin typeface="+mn-lt"/>
                <a:ea typeface="Montserrat Medium"/>
                <a:cs typeface="Arial" panose="02080604020202020204" pitchFamily="34" charset="0"/>
                <a:sym typeface="Montserrat Medium"/>
              </a:rPr>
              <a:t>: моделирование вероятностей последовательностей слов для предсказания следующего слова или распознавания речи.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Скрытые марковские модели (HMM): </a:t>
            </a:r>
            <a:r>
              <a:rPr lang="ru-RU" altLang="en-US" sz="1300" dirty="0">
                <a:solidFill>
                  <a:schemeClr val="dk1"/>
                </a:solidFill>
                <a:latin typeface="+mn-lt"/>
                <a:ea typeface="Montserrat Medium"/>
                <a:cs typeface="Arial" panose="02080604020202020204" pitchFamily="34" charset="0"/>
                <a:sym typeface="Montserrat Medium"/>
              </a:rPr>
              <a:t>используются для задач, связанных с последовательностями, таких как POS-</a:t>
            </a:r>
            <a:r>
              <a:rPr lang="ru-RU" altLang="en-US" sz="1300" dirty="0" err="1">
                <a:solidFill>
                  <a:schemeClr val="dk1"/>
                </a:solidFill>
                <a:latin typeface="+mn-lt"/>
                <a:ea typeface="Montserrat Medium"/>
                <a:cs typeface="Arial" panose="02080604020202020204" pitchFamily="34" charset="0"/>
                <a:sym typeface="Montserrat Medium"/>
              </a:rPr>
              <a:t>теггинг</a:t>
            </a:r>
            <a:r>
              <a:rPr lang="ru-RU" altLang="en-US" sz="1300" dirty="0">
                <a:solidFill>
                  <a:schemeClr val="dk1"/>
                </a:solidFill>
                <a:latin typeface="+mn-lt"/>
                <a:ea typeface="Montserrat Medium"/>
                <a:cs typeface="Arial" panose="02080604020202020204" pitchFamily="34" charset="0"/>
                <a:sym typeface="Montserrat Medium"/>
              </a:rPr>
              <a:t> и распознавание речи.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Наивный байесовский классификатор: </a:t>
            </a:r>
            <a:r>
              <a:rPr lang="ru-RU" altLang="en-US" sz="1300" dirty="0">
                <a:solidFill>
                  <a:schemeClr val="dk1"/>
                </a:solidFill>
                <a:latin typeface="+mn-lt"/>
                <a:ea typeface="Montserrat Medium"/>
                <a:cs typeface="Arial" panose="02080604020202020204" pitchFamily="34" charset="0"/>
                <a:sym typeface="Montserrat Medium"/>
              </a:rPr>
              <a:t>применяется для задач классификации текста, например, спам-фильтрации.</a:t>
            </a:r>
          </a:p>
        </p:txBody>
      </p:sp>
    </p:spTree>
    <p:extLst>
      <p:ext uri="{BB962C8B-B14F-4D97-AF65-F5344CB8AC3E}">
        <p14:creationId xmlns:p14="http://schemas.microsoft.com/office/powerpoint/2010/main" val="1462695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altLang="en-US" sz="2000" dirty="0">
                <a:solidFill>
                  <a:srgbClr val="3725E4"/>
                </a:solidFill>
                <a:latin typeface="+mn-lt"/>
                <a:ea typeface="Montserrat"/>
                <a:cs typeface="+mn-ea"/>
                <a:sym typeface="Montserrat"/>
              </a:rPr>
              <a:t>Практика.</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extLst>
      <p:ext uri="{BB962C8B-B14F-4D97-AF65-F5344CB8AC3E}">
        <p14:creationId xmlns:p14="http://schemas.microsoft.com/office/powerpoint/2010/main" val="2470305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NLTK (Natural Language Toolkit) — это ведущая библиотека для языка программирования Python, предназначенная для работы с данными человеческого языка. Она используется в прикладной лингвистике, обработке естественного языка и искусственном интеллекте. NLTK предоставляет легкие в использовании интерфейсы для многих языковых ресурсов, а также библиотеки для классификации, токенизации, стемминга, теггинга, анализа синтаксиса и многое другое.</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NLTK позволяет выполнять множество задач обработки текста, включая разбиение текста на предложения и слова, удаление нерелевантных слов (стоп-слов), приведение слов к их основной форме (лемматизация) и многое другое.</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Функции и Инструменты</a:t>
            </a:r>
            <a:r>
              <a:rPr lang="en-US" altLang="ru-RU" sz="1300" b="1" dirty="0">
                <a:solidFill>
                  <a:schemeClr val="dk1"/>
                </a:solidFill>
                <a:latin typeface="+mn-lt"/>
                <a:ea typeface="Montserrat Medium"/>
                <a:cs typeface="Arial" panose="02080604020202020204" pitchFamily="34" charset="0"/>
                <a:sym typeface="Montserrat Medium"/>
              </a:rPr>
              <a:t>:</a:t>
            </a:r>
            <a:endParaRPr lang="ru-RU" alt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Токенизация: </a:t>
            </a:r>
            <a:r>
              <a:rPr lang="ru-RU" altLang="en-US" sz="1300" dirty="0">
                <a:solidFill>
                  <a:schemeClr val="dk1"/>
                </a:solidFill>
                <a:latin typeface="+mn-lt"/>
                <a:ea typeface="Montserrat Medium"/>
                <a:cs typeface="Arial" panose="02080604020202020204" pitchFamily="34" charset="0"/>
                <a:sym typeface="Montserrat Medium"/>
              </a:rPr>
              <a:t>Разбиение текста на предложения, слова или другие элементы (токены).</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Морфологический Анализ: </a:t>
            </a:r>
            <a:r>
              <a:rPr lang="ru-RU" altLang="en-US" sz="1300" dirty="0">
                <a:solidFill>
                  <a:schemeClr val="dk1"/>
                </a:solidFill>
                <a:latin typeface="+mn-lt"/>
                <a:ea typeface="Montserrat Medium"/>
                <a:cs typeface="Arial" panose="02080604020202020204" pitchFamily="34" charset="0"/>
                <a:sym typeface="Montserrat Medium"/>
              </a:rPr>
              <a:t>Определение корней слов, стемминг и лемматизация.</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Маркировка Частей Речи (POS Tagging):</a:t>
            </a:r>
            <a:r>
              <a:rPr lang="ru-RU" altLang="en-US" sz="1300" dirty="0">
                <a:solidFill>
                  <a:schemeClr val="dk1"/>
                </a:solidFill>
                <a:latin typeface="+mn-lt"/>
                <a:ea typeface="Montserrat Medium"/>
                <a:cs typeface="Arial" panose="02080604020202020204" pitchFamily="34" charset="0"/>
                <a:sym typeface="Montserrat Medium"/>
              </a:rPr>
              <a:t> Определение частей речи для каждого слова в тексте (существительные, глаголы и т.д.).</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Извлечение Информации: </a:t>
            </a:r>
            <a:r>
              <a:rPr lang="ru-RU" altLang="en-US" sz="1300" dirty="0">
                <a:solidFill>
                  <a:schemeClr val="dk1"/>
                </a:solidFill>
                <a:latin typeface="+mn-lt"/>
                <a:ea typeface="Montserrat Medium"/>
                <a:cs typeface="Arial" panose="02080604020202020204" pitchFamily="34" charset="0"/>
                <a:sym typeface="Montserrat Medium"/>
              </a:rPr>
              <a:t>Разбор структуры предложения, распознавание именованных сущностей, анализ зависимостей.</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Классификация Текста: </a:t>
            </a:r>
            <a:r>
              <a:rPr lang="ru-RU" altLang="en-US" sz="1300" dirty="0">
                <a:solidFill>
                  <a:schemeClr val="dk1"/>
                </a:solidFill>
                <a:latin typeface="+mn-lt"/>
                <a:ea typeface="Montserrat Medium"/>
                <a:cs typeface="Arial" panose="02080604020202020204" pitchFamily="34" charset="0"/>
                <a:sym typeface="Montserrat Medium"/>
              </a:rPr>
              <a:t>Алгоритмы для классификации текстов, например, для анализа тональности или определения тематики.</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Работа с Корпусами:</a:t>
            </a:r>
            <a:r>
              <a:rPr lang="ru-RU" altLang="en-US" sz="1300" dirty="0">
                <a:solidFill>
                  <a:schemeClr val="dk1"/>
                </a:solidFill>
                <a:latin typeface="+mn-lt"/>
                <a:ea typeface="Montserrat Medium"/>
                <a:cs typeface="Arial" panose="02080604020202020204" pitchFamily="34" charset="0"/>
                <a:sym typeface="Montserrat Medium"/>
              </a:rPr>
              <a:t> NLTK включает множество встроенных корпусов текстов и инструменты для их обработки.</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Токенизация в обработке естественного языка (NLP) — это процесс разделения текста на более мелкие части, называемые токенами. Токенами могут быть слова, фразы, символы или другие элементы. Этот процесс является одним из первых шагов при обработке текста и критически важен для многих задач NLP.</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Типы Токенизации:</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Токенизация по Словам (Word Tokenization): </a:t>
            </a:r>
            <a:r>
              <a:rPr lang="ru-RU" altLang="en-US" sz="1300" dirty="0">
                <a:solidFill>
                  <a:schemeClr val="dk1"/>
                </a:solidFill>
                <a:latin typeface="+mn-lt"/>
                <a:ea typeface="Montserrat Medium"/>
                <a:cs typeface="Arial" panose="02080604020202020204" pitchFamily="34" charset="0"/>
                <a:sym typeface="Montserrat Medium"/>
              </a:rPr>
              <a:t>Разделяет текст на слова.</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Например, фраза "Hello, world!" будет разделена на два токена: ["Hello", "world"].</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Типы Токенизации:</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Токенизация по Предложениям (Sentence Tokenization): </a:t>
            </a:r>
            <a:r>
              <a:rPr lang="ru-RU" altLang="en-US" sz="1300" dirty="0">
                <a:solidFill>
                  <a:schemeClr val="dk1"/>
                </a:solidFill>
                <a:latin typeface="+mn-lt"/>
                <a:ea typeface="Montserrat Medium"/>
                <a:cs typeface="Arial" panose="02080604020202020204" pitchFamily="34" charset="0"/>
                <a:sym typeface="Montserrat Medium"/>
              </a:rPr>
              <a:t>Разделяет текст на предложения.</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Например, "Hello world. It's a beautiful day." будет разделено на два токена: ["Hello world.", "It's a beautiful day."].</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Токенизация на Уровне Символов (Character Tokenization):</a:t>
            </a:r>
            <a:r>
              <a:rPr lang="ru-RU" altLang="en-US" sz="1300" dirty="0">
                <a:solidFill>
                  <a:schemeClr val="dk1"/>
                </a:solidFill>
                <a:latin typeface="+mn-lt"/>
                <a:ea typeface="Montserrat Medium"/>
                <a:cs typeface="Arial" panose="02080604020202020204" pitchFamily="34" charset="0"/>
                <a:sym typeface="Montserrat Medium"/>
              </a:rPr>
              <a:t> Разделяет текст на отдельные символы.</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Например, слово "Hello" будет разделено на: ["H", "e", "l", "l", "o"].</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Субсловная Токенизация:  </a:t>
            </a:r>
            <a:r>
              <a:rPr lang="ru-RU" altLang="en-US" sz="1300" dirty="0">
                <a:solidFill>
                  <a:schemeClr val="dk1"/>
                </a:solidFill>
                <a:latin typeface="+mn-lt"/>
                <a:ea typeface="Montserrat Medium"/>
                <a:cs typeface="Arial" panose="02080604020202020204" pitchFamily="34" charset="0"/>
                <a:sym typeface="Montserrat Medium"/>
              </a:rPr>
              <a:t>Разбивает слова на более мелкие части, которые могут представлять собой морфемы или части слов.Используется в некоторых моделях машинного обучения, например, BERT, для улучшения обработки неизвестных слов или слов с ошибками.</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Морфологический анализ в обработке естественного языка (NLP)</a:t>
            </a:r>
            <a:r>
              <a:rPr lang="ru-RU" altLang="en-US" sz="1300" dirty="0">
                <a:solidFill>
                  <a:schemeClr val="dk1"/>
                </a:solidFill>
                <a:latin typeface="+mn-lt"/>
                <a:ea typeface="Montserrat Medium"/>
                <a:cs typeface="Arial" panose="02080604020202020204" pitchFamily="34" charset="0"/>
                <a:sym typeface="Montserrat Medium"/>
              </a:rPr>
              <a:t> — это процесс исследования и анализа структуры и форм слов, включая их корни, приставки, суффиксы, окончания и другие морфемы (наименьшие единицы смысла). Морфологический анализ помогает определить грамматические характеристики слов, такие как их части речи, род, число, время, склонение и спряжение.</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аспекты морфологического анализа:</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Стемминг (Stemming):</a:t>
            </a:r>
            <a:r>
              <a:rPr lang="ru-RU" altLang="en-US" sz="1300" dirty="0">
                <a:solidFill>
                  <a:schemeClr val="dk1"/>
                </a:solidFill>
                <a:latin typeface="+mn-lt"/>
                <a:ea typeface="Montserrat Medium"/>
                <a:cs typeface="Arial" panose="02080604020202020204" pitchFamily="34" charset="0"/>
                <a:sym typeface="Montserrat Medium"/>
              </a:rPr>
              <a:t>  Процесс нахождения основы слова, удаляя его приставки и суффиксы.</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Например, основа слова "fishing", "fished", "fisher" будет "fish".</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Лемматизация (Lemmatization): </a:t>
            </a:r>
            <a:r>
              <a:rPr lang="ru-RU" altLang="en-US" sz="1300" dirty="0">
                <a:solidFill>
                  <a:schemeClr val="dk1"/>
                </a:solidFill>
                <a:latin typeface="+mn-lt"/>
                <a:ea typeface="Montserrat Medium"/>
                <a:cs typeface="Arial" panose="02080604020202020204" pitchFamily="34" charset="0"/>
                <a:sym typeface="Montserrat Medium"/>
              </a:rPr>
              <a:t>Процесс приведения слова к его лемме, т.е. канонической или словарной форме.</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Например, лемма для слов "am", "are", "is" будет "be".</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Морфологическая разметка (Part-of-Speech Tagging):</a:t>
            </a:r>
            <a:r>
              <a:rPr lang="ru-RU" altLang="en-US" sz="1300" dirty="0">
                <a:solidFill>
                  <a:schemeClr val="dk1"/>
                </a:solidFill>
                <a:latin typeface="+mn-lt"/>
                <a:ea typeface="Montserrat Medium"/>
                <a:cs typeface="Arial" panose="02080604020202020204" pitchFamily="34" charset="0"/>
                <a:sym typeface="Montserrat Medium"/>
              </a:rPr>
              <a:t> Процесс присвоения каждому слову в тексте соответствующей метки части речи.</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Например, определение, является ли слово существительным, глаголом или прилагательным.</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Маркировка частей речи (POS-tagging, от англ. Part-Of-Speech tagging) - </a:t>
            </a:r>
            <a:r>
              <a:rPr lang="ru-RU" altLang="en-US" sz="1300" dirty="0">
                <a:solidFill>
                  <a:schemeClr val="dk1"/>
                </a:solidFill>
                <a:latin typeface="+mn-lt"/>
                <a:ea typeface="Montserrat Medium"/>
                <a:cs typeface="Arial" panose="02080604020202020204" pitchFamily="34" charset="0"/>
                <a:sym typeface="Montserrat Medium"/>
              </a:rPr>
              <a:t>это процесс присвоения меток частей речи, таких как существительное, глагол, прилагательное и т.д., каждому слову в тексте. Этот процесс важен для понимания структуры предложений и является фундаментальной операцией в обработке естественного языка (NLP).</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Как Это Работает:</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Вход: </a:t>
            </a:r>
            <a:r>
              <a:rPr lang="ru-RU" altLang="en-US" sz="1300" dirty="0">
                <a:solidFill>
                  <a:schemeClr val="dk1"/>
                </a:solidFill>
                <a:latin typeface="+mn-lt"/>
                <a:ea typeface="Montserrat Medium"/>
                <a:cs typeface="Arial" panose="02080604020202020204" pitchFamily="34" charset="0"/>
                <a:sym typeface="Montserrat Medium"/>
              </a:rPr>
              <a:t>Текст, разделенный на слова (токены).</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Обработка: </a:t>
            </a:r>
            <a:r>
              <a:rPr lang="ru-RU" altLang="en-US" sz="1300" dirty="0">
                <a:solidFill>
                  <a:schemeClr val="dk1"/>
                </a:solidFill>
                <a:latin typeface="+mn-lt"/>
                <a:ea typeface="Montserrat Medium"/>
                <a:cs typeface="Arial" panose="02080604020202020204" pitchFamily="34" charset="0"/>
                <a:sym typeface="Montserrat Medium"/>
              </a:rPr>
              <a:t>Каждому слову присваивается метка, соответствующая его части речи, на основе его использования в тексте и контекста.</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Выход:</a:t>
            </a:r>
            <a:r>
              <a:rPr lang="ru-RU" altLang="en-US" sz="1300" dirty="0">
                <a:solidFill>
                  <a:schemeClr val="dk1"/>
                </a:solidFill>
                <a:latin typeface="+mn-lt"/>
                <a:ea typeface="Montserrat Medium"/>
                <a:cs typeface="Arial" panose="02080604020202020204" pitchFamily="34" charset="0"/>
                <a:sym typeface="Montserrat Medium"/>
              </a:rPr>
              <a:t> Последовательность слов с соответствующими метками частей речи.</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Примеры Меток Частей Речи:</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NN: Существительное (Noun)</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VB: Глагол (Verb)</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JJ: Прилагательное (Adjective)</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dirty="0">
                <a:solidFill>
                  <a:schemeClr val="dk1"/>
                </a:solidFill>
                <a:latin typeface="+mn-lt"/>
                <a:ea typeface="Montserrat Medium"/>
                <a:cs typeface="Arial" panose="02080604020202020204" pitchFamily="34" charset="0"/>
                <a:sym typeface="Montserrat Medium"/>
              </a:rPr>
              <a:t>RB: Наречие (Adverb)</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Работа с корпусами</a:t>
            </a:r>
            <a:r>
              <a:rPr lang="ru-RU" altLang="en-US" sz="1300" dirty="0">
                <a:solidFill>
                  <a:schemeClr val="dk1"/>
                </a:solidFill>
                <a:latin typeface="+mn-lt"/>
                <a:ea typeface="Montserrat Medium"/>
                <a:cs typeface="Arial" panose="02080604020202020204" pitchFamily="34" charset="0"/>
                <a:sym typeface="Montserrat Medium"/>
              </a:rPr>
              <a:t> в области обработки естественного языка (NLP) включает сбор, анализ и обработку больших и структурированных наборов текстовых данных, известных как корпусы. Корпус (или корпуса во множественном числе) представляет собой собрание текстовых документов, которые могут быть использованы для лингвистических исследований, обучения моделей машинного обучения, анализа языков и других целей.</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Методы машинного обучения:</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Методы опорных векторов (SVM): </a:t>
            </a:r>
            <a:r>
              <a:rPr lang="ru-RU" altLang="en-US" sz="1300" dirty="0">
                <a:solidFill>
                  <a:schemeClr val="dk1"/>
                </a:solidFill>
                <a:latin typeface="+mn-lt"/>
                <a:ea typeface="Montserrat Medium"/>
                <a:cs typeface="Arial" panose="02080604020202020204" pitchFamily="34" charset="0"/>
                <a:sym typeface="Montserrat Medium"/>
              </a:rPr>
              <a:t>эффективны для классификации и регрессии в NLP-задачах.</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Деревья решений и ансамблевые методы: </a:t>
            </a:r>
            <a:r>
              <a:rPr lang="ru-RU" altLang="en-US" sz="1300" dirty="0">
                <a:solidFill>
                  <a:schemeClr val="dk1"/>
                </a:solidFill>
                <a:latin typeface="+mn-lt"/>
                <a:ea typeface="Montserrat Medium"/>
                <a:cs typeface="Arial" panose="02080604020202020204" pitchFamily="34" charset="0"/>
                <a:sym typeface="Montserrat Medium"/>
              </a:rPr>
              <a:t>такие как случайные леса и градиентный </a:t>
            </a:r>
            <a:r>
              <a:rPr lang="ru-RU" altLang="en-US" sz="1300" dirty="0" err="1">
                <a:solidFill>
                  <a:schemeClr val="dk1"/>
                </a:solidFill>
                <a:latin typeface="+mn-lt"/>
                <a:ea typeface="Montserrat Medium"/>
                <a:cs typeface="Arial" panose="02080604020202020204" pitchFamily="34" charset="0"/>
                <a:sym typeface="Montserrat Medium"/>
              </a:rPr>
              <a:t>бустинг</a:t>
            </a:r>
            <a:r>
              <a:rPr lang="ru-RU" altLang="en-US" sz="1300" dirty="0">
                <a:solidFill>
                  <a:schemeClr val="dk1"/>
                </a:solidFill>
                <a:latin typeface="+mn-lt"/>
                <a:ea typeface="Montserrat Medium"/>
                <a:cs typeface="Arial" panose="02080604020202020204" pitchFamily="34" charset="0"/>
                <a:sym typeface="Montserrat Medium"/>
              </a:rPr>
              <a:t> для классификации и регрессии.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k-ближайших соседей (k-NN): </a:t>
            </a:r>
            <a:r>
              <a:rPr lang="ru-RU" altLang="en-US" sz="1300" dirty="0">
                <a:solidFill>
                  <a:schemeClr val="dk1"/>
                </a:solidFill>
                <a:latin typeface="+mn-lt"/>
                <a:ea typeface="Montserrat Medium"/>
                <a:cs typeface="Arial" panose="02080604020202020204" pitchFamily="34" charset="0"/>
                <a:sym typeface="Montserrat Medium"/>
              </a:rPr>
              <a:t>используется для классификации на основе схожести примеров.</a:t>
            </a:r>
          </a:p>
        </p:txBody>
      </p:sp>
    </p:spTree>
    <p:extLst>
      <p:ext uri="{BB962C8B-B14F-4D97-AF65-F5344CB8AC3E}">
        <p14:creationId xmlns:p14="http://schemas.microsoft.com/office/powerpoint/2010/main" val="2680554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аспекты работы с корпусами:</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Сбор и Организация Данных:</a:t>
            </a:r>
            <a:r>
              <a:rPr lang="ru-RU" altLang="en-US" sz="1300" dirty="0">
                <a:solidFill>
                  <a:schemeClr val="dk1"/>
                </a:solidFill>
                <a:latin typeface="+mn-lt"/>
                <a:ea typeface="Montserrat Medium"/>
                <a:cs typeface="Arial" panose="02080604020202020204" pitchFamily="34" charset="0"/>
                <a:sym typeface="Montserrat Medium"/>
              </a:rPr>
              <a:t> Корпусы могут быть собраны из различных источников, включая книги, статьи, записи социальных медиа, транскрипты речи и многие другие. Важно организовать данные таким образом, чтобы они были доступны и удобны для анализа.</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Аннотация и Маркировка: </a:t>
            </a:r>
            <a:r>
              <a:rPr lang="ru-RU" altLang="en-US" sz="1300" dirty="0">
                <a:solidFill>
                  <a:schemeClr val="dk1"/>
                </a:solidFill>
                <a:latin typeface="+mn-lt"/>
                <a:ea typeface="Montserrat Medium"/>
                <a:cs typeface="Arial" panose="02080604020202020204" pitchFamily="34" charset="0"/>
                <a:sym typeface="Montserrat Medium"/>
              </a:rPr>
              <a:t>Корпуса часто аннотируются, что означает добавление метаданных, таких как части речи, структура предложения, аннотации сущностей и т.д. Это помогает в дальнейшем анализе и обучении моделей.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аспекты работы с корпусами:</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latin typeface="+mn-lt"/>
              </a:rPr>
              <a:t>Чистка и </a:t>
            </a:r>
            <a:r>
              <a:rPr lang="ru-RU" sz="1300" b="1" dirty="0">
                <a:latin typeface="+mn-lt"/>
              </a:rPr>
              <a:t>н</a:t>
            </a:r>
            <a:r>
              <a:rPr sz="1300" b="1" dirty="0" err="1">
                <a:latin typeface="+mn-lt"/>
              </a:rPr>
              <a:t>ормализация</a:t>
            </a:r>
            <a:r>
              <a:rPr sz="1300" b="1" dirty="0">
                <a:latin typeface="+mn-lt"/>
              </a:rPr>
              <a:t>: </a:t>
            </a:r>
            <a:r>
              <a:rPr sz="1300" dirty="0">
                <a:latin typeface="+mn-lt"/>
              </a:rPr>
              <a:t>Включает удаление нежелательных данных, исправление ошибок, приведение текста к стандартной форме (например, преобразование всех символов в нижний регистр).</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err="1">
                <a:latin typeface="+mn-lt"/>
              </a:rPr>
              <a:t>Анализ</a:t>
            </a:r>
            <a:r>
              <a:rPr sz="1300" b="1" dirty="0">
                <a:latin typeface="+mn-lt"/>
              </a:rPr>
              <a:t> </a:t>
            </a:r>
            <a:r>
              <a:rPr lang="ru-RU" sz="1300" b="1" dirty="0">
                <a:latin typeface="+mn-lt"/>
              </a:rPr>
              <a:t>к</a:t>
            </a:r>
            <a:r>
              <a:rPr sz="1300" b="1" dirty="0" err="1">
                <a:latin typeface="+mn-lt"/>
              </a:rPr>
              <a:t>орпуса</a:t>
            </a:r>
            <a:r>
              <a:rPr sz="1300" b="1" dirty="0">
                <a:latin typeface="+mn-lt"/>
              </a:rPr>
              <a:t>: </a:t>
            </a:r>
            <a:r>
              <a:rPr sz="1300" dirty="0">
                <a:latin typeface="+mn-lt"/>
              </a:rPr>
              <a:t>Изучение и анализ корпусов для выявления лингвистических закономерностей, частоты слов, ко-встречаемости слов и других статистических данных.</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sz="1300" b="1" dirty="0">
                <a:latin typeface="+mn-lt"/>
              </a:rPr>
              <a:t>Использование в </a:t>
            </a:r>
            <a:r>
              <a:rPr lang="ru-RU" sz="1300" b="1" dirty="0">
                <a:latin typeface="+mn-lt"/>
              </a:rPr>
              <a:t>м</a:t>
            </a:r>
            <a:r>
              <a:rPr sz="1300" b="1" dirty="0" err="1">
                <a:latin typeface="+mn-lt"/>
              </a:rPr>
              <a:t>ашинном</a:t>
            </a:r>
            <a:r>
              <a:rPr sz="1300" b="1" dirty="0">
                <a:latin typeface="+mn-lt"/>
              </a:rPr>
              <a:t> </a:t>
            </a:r>
            <a:r>
              <a:rPr lang="ru-RU" sz="1300" b="1" dirty="0">
                <a:latin typeface="+mn-lt"/>
              </a:rPr>
              <a:t>о</a:t>
            </a:r>
            <a:r>
              <a:rPr sz="1300" b="1" dirty="0" err="1">
                <a:latin typeface="+mn-lt"/>
              </a:rPr>
              <a:t>бучении</a:t>
            </a:r>
            <a:r>
              <a:rPr sz="1300" b="1" dirty="0">
                <a:latin typeface="+mn-lt"/>
              </a:rPr>
              <a:t>: </a:t>
            </a:r>
            <a:r>
              <a:rPr sz="1300" dirty="0">
                <a:latin typeface="+mn-lt"/>
              </a:rPr>
              <a:t>Корпуса часто используются для обучения и тестирования моделей NLP, таких как классификаторы текста, системы машинного перевода и анализаторы настроений.</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Ограничения</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Производительность: </a:t>
            </a:r>
            <a:r>
              <a:rPr lang="ru-RU" altLang="en-US" sz="1300" dirty="0">
                <a:solidFill>
                  <a:schemeClr val="dk1"/>
                </a:solidFill>
                <a:latin typeface="+mn-lt"/>
                <a:ea typeface="Montserrat Medium"/>
                <a:cs typeface="Arial" panose="02080604020202020204" pitchFamily="34" charset="0"/>
                <a:sym typeface="Montserrat Medium"/>
              </a:rPr>
              <a:t>Может быть не такой быстрой или эффективной для некоторых задач по сравнению с более специализированными библиотеками.</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Новейшие методы: </a:t>
            </a:r>
            <a:r>
              <a:rPr lang="ru-RU" altLang="en-US" sz="1300" dirty="0">
                <a:solidFill>
                  <a:schemeClr val="dk1"/>
                </a:solidFill>
                <a:latin typeface="+mn-lt"/>
                <a:ea typeface="Montserrat Medium"/>
                <a:cs typeface="Arial" panose="02080604020202020204" pitchFamily="34" charset="0"/>
                <a:sym typeface="Montserrat Medium"/>
              </a:rPr>
              <a:t>NLTK не всегда включает самые последние алгоритмы и подходы, которые появляются в области NLP.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NLTK.</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Примеры использования</a:t>
            </a:r>
          </a:p>
          <a:p>
            <a:pPr marL="0"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Образовательные проекты:</a:t>
            </a:r>
            <a:r>
              <a:rPr lang="ru-RU" altLang="en-US" sz="1300" dirty="0">
                <a:solidFill>
                  <a:schemeClr val="dk1"/>
                </a:solidFill>
                <a:latin typeface="+mn-lt"/>
                <a:ea typeface="Montserrat Medium"/>
                <a:cs typeface="Arial" panose="02080604020202020204" pitchFamily="34" charset="0"/>
                <a:sym typeface="Montserrat Medium"/>
              </a:rPr>
              <a:t> Идеально подходит для обучения и первых шагов в NLP.</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Прототипирование: </a:t>
            </a:r>
            <a:r>
              <a:rPr lang="ru-RU" altLang="en-US" sz="1300" dirty="0">
                <a:solidFill>
                  <a:schemeClr val="dk1"/>
                </a:solidFill>
                <a:latin typeface="+mn-lt"/>
                <a:ea typeface="Montserrat Medium"/>
                <a:cs typeface="Arial" panose="02080604020202020204" pitchFamily="34" charset="0"/>
                <a:sym typeface="Montserrat Medium"/>
              </a:rPr>
              <a:t>Быстрое создание прототипов NLP-приложений.</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Анализ текстовых данных:</a:t>
            </a:r>
            <a:r>
              <a:rPr lang="ru-RU" altLang="en-US" sz="1300" dirty="0">
                <a:solidFill>
                  <a:schemeClr val="dk1"/>
                </a:solidFill>
                <a:latin typeface="+mn-lt"/>
                <a:ea typeface="Montserrat Medium"/>
                <a:cs typeface="Arial" panose="02080604020202020204" pitchFamily="34" charset="0"/>
                <a:sym typeface="Montserrat Medium"/>
              </a:rPr>
              <a:t> Используется для анализа текстов, например, для извлечения ключевых слов, классификации текстов или анализа настроений.</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 целом, NLTK</a:t>
            </a:r>
            <a:r>
              <a:rPr lang="en-US" altLang="ru-RU" sz="1300" b="1" dirty="0">
                <a:solidFill>
                  <a:schemeClr val="dk1"/>
                </a:solidFill>
                <a:latin typeface="+mn-lt"/>
                <a:ea typeface="Montserrat Medium"/>
                <a:cs typeface="Arial" panose="02080604020202020204" pitchFamily="34" charset="0"/>
                <a:sym typeface="Montserrat Medium"/>
              </a:rPr>
              <a:t> - </a:t>
            </a:r>
            <a:r>
              <a:rPr lang="ru-RU" altLang="en-US" sz="1300" dirty="0">
                <a:solidFill>
                  <a:schemeClr val="dk1"/>
                </a:solidFill>
                <a:latin typeface="+mn-lt"/>
                <a:ea typeface="Montserrat Medium"/>
                <a:cs typeface="Arial" panose="02080604020202020204" pitchFamily="34" charset="0"/>
                <a:sym typeface="Montserrat Medium"/>
              </a:rPr>
              <a:t>это универсальный инструмент, который делает обработку естественного языка доступной и понятной, особенно для новичков в этой области.</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Работа с текстом в Python.</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Работа с текстом в Python включает в себя множество задач, от простых операций, таких как разделение строк и поиск подстрок, до более сложных, например, анализа сентиментов и машинного перевода.</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Основные операции со строками, </a:t>
            </a:r>
            <a:r>
              <a:rPr lang="en-US" altLang="ru-RU" sz="1300" b="1" dirty="0">
                <a:solidFill>
                  <a:schemeClr val="dk1"/>
                </a:solidFill>
                <a:latin typeface="+mn-lt"/>
                <a:ea typeface="Montserrat Medium"/>
                <a:cs typeface="Arial" panose="02080604020202020204" pitchFamily="34" charset="0"/>
                <a:sym typeface="Montserrat Medium"/>
              </a:rPr>
              <a:t>c</a:t>
            </a:r>
            <a:r>
              <a:rPr lang="ru-RU" altLang="en-US" sz="1300" b="1" dirty="0">
                <a:solidFill>
                  <a:schemeClr val="dk1"/>
                </a:solidFill>
                <a:latin typeface="+mn-lt"/>
                <a:ea typeface="Montserrat Medium"/>
                <a:cs typeface="Arial" panose="02080604020202020204" pitchFamily="34" charset="0"/>
                <a:sym typeface="Montserrat Medium"/>
              </a:rPr>
              <a:t>тандартные функции строк:</a:t>
            </a:r>
            <a:r>
              <a:rPr lang="ru-RU" altLang="en-US" sz="1300" dirty="0">
                <a:solidFill>
                  <a:schemeClr val="dk1"/>
                </a:solidFill>
                <a:latin typeface="+mn-lt"/>
                <a:ea typeface="Montserrat Medium"/>
                <a:cs typeface="Arial" panose="02080604020202020204" pitchFamily="34" charset="0"/>
                <a:sym typeface="Montserrat Medium"/>
              </a:rPr>
              <a:t> </a:t>
            </a: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Python предоставляет множество встроенных методов для работы со строками, таких как </a:t>
            </a: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.split(), .join(), .replace(), .upper(), .lower() и т.д.</a:t>
            </a:r>
            <a:endParaRPr lang="ru-RU" altLang="en-US" sz="1300" dirty="0">
              <a:solidFill>
                <a:schemeClr val="dk1"/>
              </a:solidFill>
              <a:latin typeface="+mn-lt"/>
              <a:ea typeface="Montserrat Medium"/>
              <a:cs typeface="Arial" panose="02080604020202020204" pitchFamily="34" charset="0"/>
              <a:sym typeface="Montserrat Medium"/>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Работа с текстом в Python.</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sz="1300" b="1" dirty="0">
              <a:solidFill>
                <a:srgbClr val="3725E4"/>
              </a:solidFill>
              <a:latin typeface="+mn-lt"/>
              <a:ea typeface="Montserrat"/>
              <a:cs typeface="+mn-ea"/>
              <a:sym typeface="Montserrat"/>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Регулярные выражения в Python — это мощный инструмент для работы с текстом, который позволяет искать, заменять и извлекать информацию из строк по определённым шаблонам. Для работы с регулярными выражениями в Python используется модуль re.</a:t>
            </a:r>
          </a:p>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Регулярные выражения представляют собой последовательности символов, которые формируют поисковый шаблон. Они используются для проверки наличия определённого шаблона в тексте, его извлечения или замены.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Работа с текстом в Python.</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Основные компоненты регулярных выражений</a:t>
            </a:r>
            <a:r>
              <a:rPr lang="en-US" altLang="ru-RU" sz="1300" b="1" dirty="0">
                <a:solidFill>
                  <a:schemeClr val="dk1"/>
                </a:solidFill>
                <a:latin typeface="+mn-lt"/>
                <a:ea typeface="Montserrat Medium"/>
                <a:cs typeface="Arial" panose="02080604020202020204" pitchFamily="34" charset="0"/>
                <a:sym typeface="Montserrat Medium"/>
              </a:rPr>
              <a:t>:</a:t>
            </a:r>
            <a:endParaRPr lang="ru-RU" altLang="en-US" sz="1300" b="1"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Литералы:</a:t>
            </a:r>
            <a:r>
              <a:rPr lang="ru-RU" altLang="en-US" sz="1300" dirty="0">
                <a:solidFill>
                  <a:schemeClr val="dk1"/>
                </a:solidFill>
                <a:latin typeface="+mn-lt"/>
                <a:ea typeface="Montserrat Medium"/>
                <a:cs typeface="Arial" panose="02080604020202020204" pitchFamily="34" charset="0"/>
                <a:sym typeface="Montserrat Medium"/>
              </a:rPr>
              <a:t> Обычные символы, которые соответствуют самим себе (например, 'a', '1').</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Метасимволы:</a:t>
            </a:r>
            <a:r>
              <a:rPr lang="ru-RU" altLang="en-US" sz="1300" dirty="0">
                <a:solidFill>
                  <a:schemeClr val="dk1"/>
                </a:solidFill>
                <a:latin typeface="+mn-lt"/>
                <a:ea typeface="Montserrat Medium"/>
                <a:cs typeface="Arial" panose="02080604020202020204" pitchFamily="34" charset="0"/>
                <a:sym typeface="Montserrat Medium"/>
              </a:rPr>
              <a:t> Символы, которые имеют специальное значение (например, . (точка) соответствует любому символу).</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Квантификаторы:</a:t>
            </a:r>
            <a:r>
              <a:rPr lang="ru-RU" altLang="en-US" sz="1300" dirty="0">
                <a:solidFill>
                  <a:schemeClr val="dk1"/>
                </a:solidFill>
                <a:latin typeface="+mn-lt"/>
                <a:ea typeface="Montserrat Medium"/>
                <a:cs typeface="Arial" panose="02080604020202020204" pitchFamily="34" charset="0"/>
                <a:sym typeface="Montserrat Medium"/>
              </a:rPr>
              <a:t> Определяют, сколько раз элемент должен встречаться (например, * обозначает ноль или более вхождений).</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Классы символов: </a:t>
            </a:r>
            <a:r>
              <a:rPr lang="ru-RU" altLang="en-US" sz="1300" dirty="0">
                <a:solidFill>
                  <a:schemeClr val="dk1"/>
                </a:solidFill>
                <a:latin typeface="+mn-lt"/>
                <a:ea typeface="Montserrat Medium"/>
                <a:cs typeface="Arial" panose="02080604020202020204" pitchFamily="34" charset="0"/>
                <a:sym typeface="Montserrat Medium"/>
              </a:rPr>
              <a:t>Определяют группы символов (например, [a-z] соответствует любой строчной букве).</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Группы:</a:t>
            </a:r>
            <a:r>
              <a:rPr lang="ru-RU" altLang="en-US" sz="1300" dirty="0">
                <a:solidFill>
                  <a:schemeClr val="dk1"/>
                </a:solidFill>
                <a:latin typeface="+mn-lt"/>
                <a:ea typeface="Montserrat Medium"/>
                <a:cs typeface="Arial" panose="02080604020202020204" pitchFamily="34" charset="0"/>
                <a:sym typeface="Montserrat Medium"/>
              </a:rPr>
              <a:t> Позволяют комбинировать несколько шаблонов (например, (ab)* соответствует нулю или более повторениям 'ab').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sz="2000" dirty="0">
                <a:solidFill>
                  <a:srgbClr val="3725E4"/>
                </a:solidFill>
                <a:latin typeface="+mn-lt"/>
                <a:ea typeface="Montserrat"/>
                <a:cs typeface="+mn-ea"/>
                <a:sym typeface="Montserrat"/>
              </a:rPr>
              <a:t>Работа с текстом в Python.</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Библиотеки для обработки текста</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NLTK (Natural Language Toolkit):</a:t>
            </a:r>
            <a:r>
              <a:rPr lang="ru-RU" altLang="en-US" sz="1300" dirty="0">
                <a:solidFill>
                  <a:schemeClr val="dk1"/>
                </a:solidFill>
                <a:latin typeface="+mn-lt"/>
                <a:ea typeface="Montserrat Medium"/>
                <a:cs typeface="Arial" panose="02080604020202020204" pitchFamily="34" charset="0"/>
                <a:sym typeface="Montserrat Medium"/>
              </a:rPr>
              <a:t> Одна из первых библиотек для NLP в Python. Подходит для обучения основам NLP, содержит много текстовых данных и полезных функций.</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SpaCy:</a:t>
            </a:r>
            <a:r>
              <a:rPr lang="ru-RU" altLang="en-US" sz="1300" dirty="0">
                <a:solidFill>
                  <a:schemeClr val="dk1"/>
                </a:solidFill>
                <a:latin typeface="+mn-lt"/>
                <a:ea typeface="Montserrat Medium"/>
                <a:cs typeface="Arial" panose="02080604020202020204" pitchFamily="34" charset="0"/>
                <a:sym typeface="Montserrat Medium"/>
              </a:rPr>
              <a:t> Современная и высокопроизводительная библиотека для NLP, предназначенная для производственного использования. Отличается скоростью и точностью.</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TextBlob:</a:t>
            </a:r>
            <a:r>
              <a:rPr lang="ru-RU" altLang="en-US" sz="1300" dirty="0">
                <a:solidFill>
                  <a:schemeClr val="dk1"/>
                </a:solidFill>
                <a:latin typeface="+mn-lt"/>
                <a:ea typeface="Montserrat Medium"/>
                <a:cs typeface="Arial" panose="02080604020202020204" pitchFamily="34" charset="0"/>
                <a:sym typeface="Montserrat Medium"/>
              </a:rPr>
              <a:t> Простая в использовании библиотека для обработки текстовых данных. Подходит для задач, связанных с анализом сентиментов и переводом текста.</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Gensim:</a:t>
            </a:r>
            <a:r>
              <a:rPr lang="ru-RU" altLang="en-US" sz="1300" dirty="0">
                <a:solidFill>
                  <a:schemeClr val="dk1"/>
                </a:solidFill>
                <a:latin typeface="+mn-lt"/>
                <a:ea typeface="Montserrat Medium"/>
                <a:cs typeface="Arial" panose="02080604020202020204" pitchFamily="34" charset="0"/>
                <a:sym typeface="Montserrat Medium"/>
              </a:rPr>
              <a:t> Эффективна для тематического моделирования и работы с векторными моделями слов (например, Word2Vec).</a:t>
            </a:r>
          </a:p>
          <a:p>
            <a:pPr marL="0" lvl="8">
              <a:lnSpc>
                <a:spcPct val="150000"/>
              </a:lnSpc>
              <a:buClr>
                <a:schemeClr val="dk1"/>
              </a:buClr>
              <a:buSzPts val="1300"/>
            </a:pPr>
            <a:r>
              <a:rPr sz="1300" b="1" dirty="0">
                <a:solidFill>
                  <a:srgbClr val="3725E4"/>
                </a:solidFill>
                <a:latin typeface="+mn-lt"/>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scikit-learn: </a:t>
            </a:r>
            <a:r>
              <a:rPr lang="ru-RU" altLang="en-US" sz="1300" dirty="0">
                <a:solidFill>
                  <a:schemeClr val="dk1"/>
                </a:solidFill>
                <a:latin typeface="+mn-lt"/>
                <a:ea typeface="Montserrat Medium"/>
                <a:cs typeface="Arial" panose="02080604020202020204" pitchFamily="34" charset="0"/>
                <a:sym typeface="Montserrat Medium"/>
              </a:rPr>
              <a:t>Предлагает широкие возможности для машинного обучения, в том числе для векторизации текста, классификации, кластеризации и анализа.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altLang="en-US" sz="2000" dirty="0">
                <a:solidFill>
                  <a:srgbClr val="3725E4"/>
                </a:solidFill>
                <a:latin typeface="+mn-lt"/>
                <a:ea typeface="Montserrat"/>
                <a:cs typeface="+mn-ea"/>
                <a:sym typeface="Montserrat"/>
              </a:rPr>
              <a:t>Практика.</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extLst>
      <p:ext uri="{BB962C8B-B14F-4D97-AF65-F5344CB8AC3E}">
        <p14:creationId xmlns:p14="http://schemas.microsoft.com/office/powerpoint/2010/main" val="3442993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lang="ru-RU" altLang="en-US" sz="2000" dirty="0">
                <a:solidFill>
                  <a:srgbClr val="3725E4"/>
                </a:solidFill>
                <a:latin typeface="+mn-lt"/>
                <a:ea typeface="Montserrat"/>
                <a:cs typeface="+mn-ea"/>
                <a:sym typeface="Montserrat"/>
              </a:rPr>
              <a:t>ДЗ.</a:t>
            </a: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Написать чат бота по примеру, который мы рассмотрели в лекции: </a:t>
            </a:r>
            <a:r>
              <a:rPr lang="en-US" altLang="en-US" sz="1300" dirty="0">
                <a:solidFill>
                  <a:schemeClr val="dk1"/>
                </a:solidFill>
                <a:latin typeface="+mn-lt"/>
                <a:ea typeface="Montserrat Medium"/>
                <a:cs typeface="Arial" panose="02080604020202020204" pitchFamily="34" charset="0"/>
                <a:sym typeface="Montserrat Medium"/>
                <a:hlinkClick r:id="rId3"/>
              </a:rPr>
              <a:t>https://github.com/patrickloeber/pytorch-chatbot</a:t>
            </a: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 - Список намерений составить самостоятельно;</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 - Выбрать тип нейронной сети для обучения;</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 - Добавить логирование хода обучения сети;</a:t>
            </a:r>
          </a:p>
          <a:p>
            <a:pPr lvl="8">
              <a:lnSpc>
                <a:spcPct val="150000"/>
              </a:lnSpc>
              <a:buClr>
                <a:schemeClr val="dk1"/>
              </a:buClr>
              <a:buSzPts val="1300"/>
            </a:pPr>
            <a:r>
              <a:rPr lang="ru-RU" altLang="en-US" sz="1300" dirty="0">
                <a:solidFill>
                  <a:schemeClr val="dk1"/>
                </a:solidFill>
                <a:latin typeface="+mn-lt"/>
                <a:ea typeface="Montserrat Medium"/>
                <a:cs typeface="Arial" panose="02080604020202020204" pitchFamily="34" charset="0"/>
                <a:sym typeface="Montserrat Medium"/>
              </a:rPr>
              <a:t> - Добавить логирование вопросов/ответов.</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p:txBody>
      </p:sp>
    </p:spTree>
    <p:extLst>
      <p:ext uri="{BB962C8B-B14F-4D97-AF65-F5344CB8AC3E}">
        <p14:creationId xmlns:p14="http://schemas.microsoft.com/office/powerpoint/2010/main" val="81843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Глубокое обучение:</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Рекуррентные нейронные сети (RNN): </a:t>
            </a:r>
            <a:r>
              <a:rPr lang="ru-RU" altLang="en-US" sz="1300" dirty="0">
                <a:solidFill>
                  <a:schemeClr val="dk1"/>
                </a:solidFill>
                <a:latin typeface="+mn-lt"/>
                <a:ea typeface="Montserrat Medium"/>
                <a:cs typeface="Arial" panose="02080604020202020204" pitchFamily="34" charset="0"/>
                <a:sym typeface="Montserrat Medium"/>
              </a:rPr>
              <a:t>подходят для обработки последовательных данных, таких как текст.</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Долгая краткосрочная память (LSTM) и GRU: </a:t>
            </a:r>
            <a:r>
              <a:rPr lang="ru-RU" altLang="en-US" sz="1300" dirty="0">
                <a:solidFill>
                  <a:schemeClr val="dk1"/>
                </a:solidFill>
                <a:latin typeface="+mn-lt"/>
                <a:ea typeface="Montserrat Medium"/>
                <a:cs typeface="Arial" panose="02080604020202020204" pitchFamily="34" charset="0"/>
                <a:sym typeface="Montserrat Medium"/>
              </a:rPr>
              <a:t>улучшают RNN, позволяя лучше захватывать долгосрочные зависимости.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err="1">
                <a:solidFill>
                  <a:schemeClr val="dk1"/>
                </a:solidFill>
                <a:latin typeface="+mn-lt"/>
                <a:ea typeface="Montserrat Medium"/>
                <a:cs typeface="Arial" panose="02080604020202020204" pitchFamily="34" charset="0"/>
                <a:sym typeface="Montserrat Medium"/>
              </a:rPr>
              <a:t>Сверточные</a:t>
            </a:r>
            <a:r>
              <a:rPr lang="ru-RU" altLang="en-US" sz="1300" b="1" dirty="0">
                <a:solidFill>
                  <a:schemeClr val="dk1"/>
                </a:solidFill>
                <a:latin typeface="+mn-lt"/>
                <a:ea typeface="Montserrat Medium"/>
                <a:cs typeface="Arial" panose="02080604020202020204" pitchFamily="34" charset="0"/>
                <a:sym typeface="Montserrat Medium"/>
              </a:rPr>
              <a:t> нейронные сети (CNN): </a:t>
            </a:r>
            <a:r>
              <a:rPr lang="ru-RU" altLang="en-US" sz="1300" dirty="0">
                <a:solidFill>
                  <a:schemeClr val="dk1"/>
                </a:solidFill>
                <a:latin typeface="+mn-lt"/>
                <a:ea typeface="Montserrat Medium"/>
                <a:cs typeface="Arial" panose="02080604020202020204" pitchFamily="34" charset="0"/>
                <a:sym typeface="Montserrat Medium"/>
              </a:rPr>
              <a:t>применяются для задач, связанных с анализом локальных структур в тексте.</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Трансформеры: </a:t>
            </a:r>
            <a:r>
              <a:rPr lang="ru-RU" altLang="en-US" sz="1300" dirty="0">
                <a:solidFill>
                  <a:schemeClr val="dk1"/>
                </a:solidFill>
                <a:latin typeface="+mn-lt"/>
                <a:ea typeface="Montserrat Medium"/>
                <a:cs typeface="Arial" panose="02080604020202020204" pitchFamily="34" charset="0"/>
                <a:sym typeface="Montserrat Medium"/>
              </a:rPr>
              <a:t>архитектура, основанная на механизме внимания, которая эффективно обрабатывает большие последовательности данных. Примеры включают BERT, GPT и другие модели.</a:t>
            </a:r>
          </a:p>
        </p:txBody>
      </p:sp>
    </p:spTree>
    <p:extLst>
      <p:ext uri="{BB962C8B-B14F-4D97-AF65-F5344CB8AC3E}">
        <p14:creationId xmlns:p14="http://schemas.microsoft.com/office/powerpoint/2010/main" val="3091228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6"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Ссылки и литература</a:t>
            </a:r>
            <a:r>
              <a:rPr lang="ru-RU" sz="2000" dirty="0">
                <a:solidFill>
                  <a:srgbClr val="3725E4"/>
                </a:solidFill>
                <a:latin typeface="+mn-lt"/>
                <a:ea typeface="Montserrat ExtraBold"/>
                <a:cs typeface="+mn-lt"/>
                <a:sym typeface="Montserrat ExtraBold"/>
              </a:rPr>
              <a:t>.</a:t>
            </a:r>
            <a:endParaRPr sz="2000" dirty="0">
              <a:solidFill>
                <a:srgbClr val="131235"/>
              </a:solidFill>
              <a:latin typeface="+mn-lt"/>
              <a:ea typeface="Montserrat SemiBold"/>
              <a:cs typeface="+mn-lt"/>
              <a:sym typeface="Montserrat SemiBold"/>
            </a:endParaRPr>
          </a:p>
          <a:p>
            <a:pPr marL="0" lvl="0" indent="0" algn="l" rtl="0">
              <a:lnSpc>
                <a:spcPct val="150000"/>
              </a:lnSpc>
              <a:spcBef>
                <a:spcPts val="0"/>
              </a:spcBef>
              <a:spcAft>
                <a:spcPts val="0"/>
              </a:spcAft>
              <a:buNone/>
            </a:pPr>
            <a:endParaRPr sz="1800" dirty="0">
              <a:solidFill>
                <a:srgbClr val="131235"/>
              </a:solidFill>
              <a:latin typeface="+mn-lt"/>
              <a:ea typeface="Montserrat ExtraBold"/>
              <a:cs typeface="+mn-lt"/>
              <a:sym typeface="Montserrat ExtraBold"/>
            </a:endParaRPr>
          </a:p>
        </p:txBody>
      </p:sp>
      <p:sp>
        <p:nvSpPr>
          <p:cNvPr id="7"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en-US" sz="1300" dirty="0">
              <a:latin typeface="+mn-lt"/>
              <a:sym typeface="+mn-ea"/>
            </a:endParaRPr>
          </a:p>
          <a:p>
            <a:pPr marL="0" lvl="8">
              <a:lnSpc>
                <a:spcPct val="150000"/>
              </a:lnSpc>
              <a:buClr>
                <a:schemeClr val="dk1"/>
              </a:buClr>
              <a:buSzPts val="1300"/>
            </a:pPr>
            <a:r>
              <a:rPr sz="1300" dirty="0">
                <a:solidFill>
                  <a:srgbClr val="3725E4"/>
                </a:solidFill>
                <a:latin typeface="+mn-lt"/>
                <a:ea typeface="Montserrat"/>
                <a:cs typeface="+mj-lt"/>
                <a:sym typeface="Montserrat"/>
              </a:rPr>
              <a:t>✓</a:t>
            </a:r>
            <a:r>
              <a:rPr lang="ru-RU" sz="1300" dirty="0">
                <a:solidFill>
                  <a:srgbClr val="3725E4"/>
                </a:solidFill>
                <a:latin typeface="+mn-lt"/>
                <a:ea typeface="Montserrat"/>
                <a:cs typeface="+mj-lt"/>
                <a:sym typeface="Montserrat"/>
              </a:rPr>
              <a:t> https://docs.python.org/3/library/stdtypes.html работа со строками в </a:t>
            </a:r>
            <a:r>
              <a:rPr lang="en-US" altLang="ru-RU" sz="1300" dirty="0">
                <a:solidFill>
                  <a:srgbClr val="3725E4"/>
                </a:solidFill>
                <a:latin typeface="+mn-lt"/>
                <a:ea typeface="Montserrat"/>
                <a:cs typeface="+mj-lt"/>
                <a:sym typeface="Montserrat"/>
              </a:rPr>
              <a:t>Python</a:t>
            </a:r>
            <a:endParaRPr lang="ru-RU" sz="1300" dirty="0">
              <a:solidFill>
                <a:srgbClr val="3725E4"/>
              </a:solidFill>
              <a:latin typeface="+mn-lt"/>
              <a:ea typeface="Montserrat"/>
              <a:cs typeface="+mj-lt"/>
              <a:sym typeface="Montserrat"/>
            </a:endParaRPr>
          </a:p>
          <a:p>
            <a:pPr marL="0" lvl="8">
              <a:lnSpc>
                <a:spcPct val="150000"/>
              </a:lnSpc>
              <a:buClr>
                <a:schemeClr val="dk1"/>
              </a:buClr>
              <a:buSzPts val="1300"/>
            </a:pPr>
            <a:r>
              <a:rPr sz="1300" dirty="0">
                <a:solidFill>
                  <a:srgbClr val="3725E4"/>
                </a:solidFill>
                <a:latin typeface="+mn-lt"/>
                <a:ea typeface="Montserrat"/>
                <a:cs typeface="+mj-lt"/>
                <a:sym typeface="Montserrat"/>
              </a:rPr>
              <a:t>✓</a:t>
            </a:r>
            <a:r>
              <a:rPr lang="ru-RU" sz="1300" dirty="0">
                <a:solidFill>
                  <a:srgbClr val="3725E4"/>
                </a:solidFill>
                <a:latin typeface="+mn-lt"/>
                <a:ea typeface="Montserrat"/>
                <a:cs typeface="+mj-lt"/>
                <a:sym typeface="Montserrat"/>
              </a:rPr>
              <a:t> https://docs.python.org/3/library/re.html регулярные выражения</a:t>
            </a:r>
            <a:r>
              <a:rPr sz="1300" dirty="0">
                <a:solidFill>
                  <a:srgbClr val="3725E4"/>
                </a:solidFill>
                <a:latin typeface="+mn-lt"/>
                <a:ea typeface="Montserrat"/>
                <a:cs typeface="+mj-lt"/>
                <a:sym typeface="Montserrat"/>
              </a:rPr>
              <a:t> </a:t>
            </a:r>
            <a:r>
              <a:rPr lang="en-US" altLang="ru-RU" sz="1300" dirty="0">
                <a:latin typeface="+mn-lt"/>
                <a:sym typeface="+mn-ea"/>
              </a:rPr>
              <a:t> </a:t>
            </a:r>
          </a:p>
          <a:p>
            <a:pPr marL="0" lvl="8">
              <a:lnSpc>
                <a:spcPct val="150000"/>
              </a:lnSpc>
              <a:buClr>
                <a:schemeClr val="dk1"/>
              </a:buClr>
              <a:buSzPts val="1300"/>
            </a:pPr>
            <a:r>
              <a:rPr sz="1300" dirty="0">
                <a:solidFill>
                  <a:srgbClr val="3725E4"/>
                </a:solidFill>
                <a:latin typeface="+mn-lt"/>
                <a:ea typeface="Montserrat"/>
                <a:cs typeface="+mj-lt"/>
                <a:sym typeface="Montserrat"/>
              </a:rPr>
              <a:t>✓</a:t>
            </a:r>
            <a:r>
              <a:rPr lang="ru-RU" sz="1300" dirty="0">
                <a:solidFill>
                  <a:srgbClr val="3725E4"/>
                </a:solidFill>
                <a:latin typeface="+mn-lt"/>
                <a:ea typeface="Montserrat"/>
                <a:cs typeface="+mj-lt"/>
                <a:sym typeface="Montserrat"/>
              </a:rPr>
              <a:t> https://habr.com/ru/articles/349860/ регулярные выражения</a:t>
            </a:r>
          </a:p>
          <a:p>
            <a:pPr marL="0" lvl="8">
              <a:lnSpc>
                <a:spcPct val="150000"/>
              </a:lnSpc>
              <a:buClr>
                <a:schemeClr val="dk1"/>
              </a:buClr>
              <a:buSzPts val="1300"/>
            </a:pPr>
            <a:r>
              <a:rPr sz="1300" dirty="0">
                <a:solidFill>
                  <a:srgbClr val="3725E4"/>
                </a:solidFill>
                <a:latin typeface="+mn-lt"/>
                <a:ea typeface="Montserrat"/>
                <a:cs typeface="+mj-lt"/>
                <a:sym typeface="Montserrat"/>
              </a:rPr>
              <a:t>✓</a:t>
            </a:r>
            <a:r>
              <a:rPr lang="ru-RU" sz="1300" dirty="0">
                <a:solidFill>
                  <a:srgbClr val="3725E4"/>
                </a:solidFill>
                <a:latin typeface="+mn-lt"/>
                <a:ea typeface="Montserrat"/>
                <a:cs typeface="+mj-lt"/>
                <a:sym typeface="Montserrat"/>
              </a:rPr>
              <a:t> https://www.nltk.org</a:t>
            </a:r>
          </a:p>
          <a:p>
            <a:pPr marL="0" lvl="8">
              <a:lnSpc>
                <a:spcPct val="150000"/>
              </a:lnSpc>
              <a:buClr>
                <a:schemeClr val="dk1"/>
              </a:buClr>
              <a:buSzPts val="1300"/>
            </a:pPr>
            <a:r>
              <a:rPr sz="1300" dirty="0">
                <a:solidFill>
                  <a:srgbClr val="3725E4"/>
                </a:solidFill>
                <a:latin typeface="+mn-lt"/>
                <a:ea typeface="Montserrat"/>
                <a:cs typeface="+mj-lt"/>
                <a:sym typeface="Montserrat"/>
              </a:rPr>
              <a:t>✓</a:t>
            </a:r>
            <a:r>
              <a:rPr lang="ru-RU" sz="1300" dirty="0">
                <a:solidFill>
                  <a:srgbClr val="3725E4"/>
                </a:solidFill>
                <a:latin typeface="+mn-lt"/>
                <a:ea typeface="Montserrat"/>
                <a:cs typeface="+mj-lt"/>
                <a:sym typeface="Montserrat"/>
              </a:rPr>
              <a:t> https://github.com/nltk/nltk</a:t>
            </a:r>
          </a:p>
          <a:p>
            <a:pPr marL="0" lvl="8">
              <a:lnSpc>
                <a:spcPct val="150000"/>
              </a:lnSpc>
              <a:buClr>
                <a:schemeClr val="dk1"/>
              </a:buClr>
              <a:buSzPts val="1300"/>
            </a:pPr>
            <a:r>
              <a:rPr sz="1300" dirty="0">
                <a:solidFill>
                  <a:srgbClr val="3725E4"/>
                </a:solidFill>
                <a:latin typeface="+mn-lt"/>
                <a:ea typeface="Montserrat"/>
                <a:cs typeface="+mj-lt"/>
                <a:sym typeface="Montserrat"/>
              </a:rPr>
              <a:t>✓</a:t>
            </a:r>
            <a:r>
              <a:rPr lang="ru-RU" sz="1300" dirty="0">
                <a:solidFill>
                  <a:srgbClr val="3725E4"/>
                </a:solidFill>
                <a:latin typeface="+mn-lt"/>
                <a:ea typeface="Montserrat"/>
                <a:cs typeface="+mj-lt"/>
                <a:sym typeface="Montserrat"/>
              </a:rPr>
              <a:t> https://habr.com/ru/companies/otus/articles/774498/ - работа с </a:t>
            </a:r>
            <a:r>
              <a:rPr lang="ru-RU" sz="1300" dirty="0" err="1">
                <a:solidFill>
                  <a:srgbClr val="3725E4"/>
                </a:solidFill>
                <a:latin typeface="+mn-lt"/>
                <a:ea typeface="Montserrat"/>
                <a:cs typeface="+mj-lt"/>
                <a:sym typeface="Montserrat"/>
              </a:rPr>
              <a:t>nltk</a:t>
            </a:r>
            <a:endParaRPr lang="ru-RU" sz="1300" dirty="0">
              <a:solidFill>
                <a:srgbClr val="3725E4"/>
              </a:solidFill>
              <a:latin typeface="+mn-lt"/>
              <a:ea typeface="Montserrat"/>
              <a:cs typeface="+mj-lt"/>
              <a:sym typeface="Montserrat"/>
            </a:endParaRPr>
          </a:p>
          <a:p>
            <a:pPr marL="0" lvl="8">
              <a:lnSpc>
                <a:spcPct val="150000"/>
              </a:lnSpc>
              <a:buClr>
                <a:schemeClr val="dk1"/>
              </a:buClr>
              <a:buSzPts val="1300"/>
            </a:pPr>
            <a:r>
              <a:rPr lang="ru-BY" sz="1300" dirty="0">
                <a:solidFill>
                  <a:srgbClr val="3725E4"/>
                </a:solidFill>
                <a:ea typeface="Montserrat"/>
                <a:cs typeface="+mj-lt"/>
                <a:sym typeface="Montserrat"/>
              </a:rPr>
              <a:t>✓ </a:t>
            </a:r>
            <a:r>
              <a:rPr lang="en-US" sz="1300" dirty="0">
                <a:solidFill>
                  <a:srgbClr val="3725E4"/>
                </a:solidFill>
                <a:latin typeface="+mn-lt"/>
                <a:ea typeface="Montserrat"/>
                <a:cs typeface="+mj-lt"/>
                <a:sym typeface="Montserrat"/>
              </a:rPr>
              <a:t>https://github.com/patrickloeber/pytorch-chatbot</a:t>
            </a:r>
            <a:endParaRPr lang="ru-RU" sz="1300" dirty="0">
              <a:solidFill>
                <a:srgbClr val="3725E4"/>
              </a:solidFill>
              <a:latin typeface="+mn-lt"/>
              <a:ea typeface="Montserrat"/>
              <a:cs typeface="+mj-l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p:cNvPicPr preferRelativeResize="0"/>
          <p:nvPr/>
        </p:nvPicPr>
        <p:blipFill rotWithShape="1">
          <a:blip r:embed="rId3"/>
          <a:srcRect l="209" r="209"/>
          <a:stretch>
            <a:fillRect/>
          </a:stretch>
        </p:blipFill>
        <p:spPr>
          <a:xfrm>
            <a:off x="0" y="0"/>
            <a:ext cx="9143997" cy="5143499"/>
          </a:xfrm>
          <a:prstGeom prst="rect">
            <a:avLst/>
          </a:prstGeom>
          <a:noFill/>
          <a:ln w="9525" cap="flat" cmpd="sng">
            <a:solidFill>
              <a:srgbClr val="FFFFFF"/>
            </a:solidFill>
            <a:prstDash val="solid"/>
            <a:round/>
            <a:headEnd type="none" w="sm" len="sm"/>
            <a:tailEnd type="none" w="sm" len="sm"/>
          </a:ln>
        </p:spPr>
      </p:pic>
      <p:sp>
        <p:nvSpPr>
          <p:cNvPr id="91" name="Google Shape;91;p16"/>
          <p:cNvSpPr txBox="1"/>
          <p:nvPr/>
        </p:nvSpPr>
        <p:spPr>
          <a:xfrm>
            <a:off x="568050" y="2175094"/>
            <a:ext cx="3653400" cy="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rgbClr val="FFFFFF"/>
                </a:solidFill>
                <a:latin typeface="Montserrat ExtraBold"/>
                <a:ea typeface="Montserrat ExtraBold"/>
                <a:cs typeface="Montserrat ExtraBold"/>
                <a:sym typeface="Montserrat ExtraBold"/>
              </a:rPr>
              <a:t>Спасибо</a:t>
            </a:r>
            <a:endParaRPr sz="2000">
              <a:solidFill>
                <a:srgbClr val="FFFFFF"/>
              </a:solidFill>
              <a:latin typeface="Montserrat ExtraBold"/>
              <a:ea typeface="Montserrat ExtraBold"/>
              <a:cs typeface="Montserrat ExtraBold"/>
              <a:sym typeface="Montserrat ExtraBold"/>
            </a:endParaRPr>
          </a:p>
          <a:p>
            <a:pPr marL="0" lvl="0" indent="0" algn="l" rtl="0">
              <a:spcBef>
                <a:spcPts val="0"/>
              </a:spcBef>
              <a:spcAft>
                <a:spcPts val="0"/>
              </a:spcAft>
              <a:buNone/>
            </a:pPr>
            <a:r>
              <a:rPr lang="en-US" sz="2000">
                <a:solidFill>
                  <a:srgbClr val="FFFFFF"/>
                </a:solidFill>
                <a:latin typeface="Montserrat ExtraBold"/>
                <a:ea typeface="Montserrat ExtraBold"/>
                <a:cs typeface="Montserrat ExtraBold"/>
                <a:sym typeface="Montserrat ExtraBold"/>
              </a:rPr>
              <a:t>за внимание!</a:t>
            </a:r>
            <a:endParaRPr sz="2000">
              <a:solidFill>
                <a:srgbClr val="FFFFFF"/>
              </a:solidFill>
              <a:latin typeface="Montserrat ExtraBold"/>
              <a:ea typeface="Montserrat ExtraBold"/>
              <a:cs typeface="Montserrat ExtraBold"/>
              <a:sym typeface="Montserrat ExtraBold"/>
            </a:endParaRPr>
          </a:p>
        </p:txBody>
      </p:sp>
      <p:pic>
        <p:nvPicPr>
          <p:cNvPr id="92" name="Google Shape;92;p16"/>
          <p:cNvPicPr preferRelativeResize="0"/>
          <p:nvPr/>
        </p:nvPicPr>
        <p:blipFill rotWithShape="1">
          <a:blip r:embed="rId4"/>
          <a:srcRect t="268" b="268"/>
          <a:stretch>
            <a:fillRect/>
          </a:stretch>
        </p:blipFill>
        <p:spPr>
          <a:xfrm>
            <a:off x="6779600" y="2199728"/>
            <a:ext cx="1365550" cy="447000"/>
          </a:xfrm>
          <a:prstGeom prst="rect">
            <a:avLst/>
          </a:prstGeom>
          <a:noFill/>
          <a:ln>
            <a:noFill/>
          </a:ln>
        </p:spPr>
      </p:pic>
      <p:sp>
        <p:nvSpPr>
          <p:cNvPr id="93" name="Google Shape;93;p16"/>
          <p:cNvSpPr txBox="1"/>
          <p:nvPr/>
        </p:nvSpPr>
        <p:spPr>
          <a:xfrm>
            <a:off x="6551000" y="2617345"/>
            <a:ext cx="1858500" cy="5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a:solidFill>
                  <a:srgbClr val="131235"/>
                </a:solidFill>
                <a:latin typeface="Montserrat SemiBold"/>
                <a:ea typeface="Montserrat SemiBold"/>
                <a:cs typeface="Montserrat SemiBold"/>
                <a:sym typeface="Montserrat SemiBold"/>
              </a:rPr>
              <a:t>www.belhard.academy</a:t>
            </a:r>
            <a:endParaRPr sz="900">
              <a:solidFill>
                <a:srgbClr val="131235"/>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Современные подходы и модели:</a:t>
            </a:r>
          </a:p>
          <a:p>
            <a:pPr lvl="8">
              <a:lnSpc>
                <a:spcPct val="150000"/>
              </a:lnSpc>
              <a:buClr>
                <a:schemeClr val="dk1"/>
              </a:buClr>
              <a:buSzPts val="1300"/>
            </a:pPr>
            <a:endParaRPr lang="ru-RU" altLang="en-US" sz="1300" b="1"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BERT (</a:t>
            </a:r>
            <a:r>
              <a:rPr lang="ru-RU" altLang="en-US" sz="1300" b="1" dirty="0" err="1">
                <a:solidFill>
                  <a:schemeClr val="dk1"/>
                </a:solidFill>
                <a:latin typeface="+mn-lt"/>
                <a:ea typeface="Montserrat Medium"/>
                <a:cs typeface="Arial" panose="02080604020202020204" pitchFamily="34" charset="0"/>
                <a:sym typeface="Montserrat Medium"/>
              </a:rPr>
              <a:t>Bidirectional</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Encoder</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Representations</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from</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Transformers</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используется для понимания контекста слов в обоих направлениях.</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GPT (</a:t>
            </a:r>
            <a:r>
              <a:rPr lang="ru-RU" altLang="en-US" sz="1300" b="1" dirty="0" err="1">
                <a:solidFill>
                  <a:schemeClr val="dk1"/>
                </a:solidFill>
                <a:latin typeface="+mn-lt"/>
                <a:ea typeface="Montserrat Medium"/>
                <a:cs typeface="Arial" panose="02080604020202020204" pitchFamily="34" charset="0"/>
                <a:sym typeface="Montserrat Medium"/>
              </a:rPr>
              <a:t>Generative</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Pre-trained</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Transformer</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модель для генерации текста и выполнения различных языковых задач.</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err="1">
                <a:solidFill>
                  <a:schemeClr val="dk1"/>
                </a:solidFill>
                <a:latin typeface="+mn-lt"/>
                <a:ea typeface="Montserrat Medium"/>
                <a:cs typeface="Arial" panose="02080604020202020204" pitchFamily="34" charset="0"/>
                <a:sym typeface="Montserrat Medium"/>
              </a:rPr>
              <a:t>Энкодер</a:t>
            </a:r>
            <a:r>
              <a:rPr lang="ru-RU" altLang="en-US" sz="1300" b="1" dirty="0">
                <a:solidFill>
                  <a:schemeClr val="dk1"/>
                </a:solidFill>
                <a:latin typeface="+mn-lt"/>
                <a:ea typeface="Montserrat Medium"/>
                <a:cs typeface="Arial" panose="02080604020202020204" pitchFamily="34" charset="0"/>
                <a:sym typeface="Montserrat Medium"/>
              </a:rPr>
              <a:t>-декодер архитектуры: </a:t>
            </a:r>
            <a:r>
              <a:rPr lang="ru-RU" altLang="en-US" sz="1300" dirty="0">
                <a:solidFill>
                  <a:schemeClr val="dk1"/>
                </a:solidFill>
                <a:latin typeface="+mn-lt"/>
                <a:ea typeface="Montserrat Medium"/>
                <a:cs typeface="Arial" panose="02080604020202020204" pitchFamily="34" charset="0"/>
                <a:sym typeface="Montserrat Medium"/>
              </a:rPr>
              <a:t>применяются в задачах машинного перевода и </a:t>
            </a:r>
            <a:r>
              <a:rPr lang="ru-RU" altLang="en-US" sz="1300" dirty="0" err="1">
                <a:solidFill>
                  <a:schemeClr val="dk1"/>
                </a:solidFill>
                <a:latin typeface="+mn-lt"/>
                <a:ea typeface="Montserrat Medium"/>
                <a:cs typeface="Arial" panose="02080604020202020204" pitchFamily="34" charset="0"/>
                <a:sym typeface="Montserrat Medium"/>
              </a:rPr>
              <a:t>суммаризации</a:t>
            </a:r>
            <a:r>
              <a:rPr lang="ru-RU" altLang="en-US" sz="1300" dirty="0">
                <a:solidFill>
                  <a:schemeClr val="dk1"/>
                </a:solidFill>
                <a:latin typeface="+mn-lt"/>
                <a:ea typeface="Montserrat Medium"/>
                <a:cs typeface="Arial" panose="02080604020202020204" pitchFamily="34" charset="0"/>
                <a:sym typeface="Montserrat Medium"/>
              </a:rPr>
              <a:t> текста.</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Многоязычные</a:t>
            </a:r>
            <a:r>
              <a:rPr lang="ru-RU" altLang="en-US" sz="1300" dirty="0">
                <a:solidFill>
                  <a:schemeClr val="dk1"/>
                </a:solidFill>
                <a:latin typeface="+mn-lt"/>
                <a:ea typeface="Montserrat Medium"/>
                <a:cs typeface="Arial" panose="02080604020202020204" pitchFamily="34" charset="0"/>
                <a:sym typeface="Montserrat Medium"/>
              </a:rPr>
              <a:t> </a:t>
            </a:r>
            <a:r>
              <a:rPr lang="ru-RU" altLang="en-US" sz="1300" b="1" dirty="0">
                <a:solidFill>
                  <a:schemeClr val="dk1"/>
                </a:solidFill>
                <a:latin typeface="+mn-lt"/>
                <a:ea typeface="Montserrat Medium"/>
                <a:cs typeface="Arial" panose="02080604020202020204" pitchFamily="34" charset="0"/>
                <a:sym typeface="Montserrat Medium"/>
              </a:rPr>
              <a:t>модели: </a:t>
            </a:r>
            <a:r>
              <a:rPr lang="ru-RU" altLang="en-US" sz="1300" dirty="0">
                <a:solidFill>
                  <a:schemeClr val="dk1"/>
                </a:solidFill>
                <a:latin typeface="+mn-lt"/>
                <a:ea typeface="Montserrat Medium"/>
                <a:cs typeface="Arial" panose="02080604020202020204" pitchFamily="34" charset="0"/>
                <a:sym typeface="Montserrat Medium"/>
              </a:rPr>
              <a:t>способны работать с несколькими языками одновременно, такие как </a:t>
            </a:r>
            <a:r>
              <a:rPr lang="ru-RU" altLang="en-US" sz="1300" dirty="0" err="1">
                <a:solidFill>
                  <a:schemeClr val="dk1"/>
                </a:solidFill>
                <a:latin typeface="+mn-lt"/>
                <a:ea typeface="Montserrat Medium"/>
                <a:cs typeface="Arial" panose="02080604020202020204" pitchFamily="34" charset="0"/>
                <a:sym typeface="Montserrat Medium"/>
              </a:rPr>
              <a:t>mBERT</a:t>
            </a:r>
            <a:r>
              <a:rPr lang="ru-RU" altLang="en-US" sz="1300" dirty="0">
                <a:solidFill>
                  <a:schemeClr val="dk1"/>
                </a:solidFill>
                <a:latin typeface="+mn-lt"/>
                <a:ea typeface="Montserrat Medium"/>
                <a:cs typeface="Arial" panose="02080604020202020204" pitchFamily="34" charset="0"/>
                <a:sym typeface="Montserrat Medium"/>
              </a:rPr>
              <a:t> и XLM.</a:t>
            </a:r>
          </a:p>
        </p:txBody>
      </p:sp>
    </p:spTree>
    <p:extLst>
      <p:ext uri="{BB962C8B-B14F-4D97-AF65-F5344CB8AC3E}">
        <p14:creationId xmlns:p14="http://schemas.microsoft.com/office/powerpoint/2010/main" val="335841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Методы представления текста:</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err="1">
                <a:solidFill>
                  <a:schemeClr val="dk1"/>
                </a:solidFill>
                <a:latin typeface="+mn-lt"/>
                <a:ea typeface="Montserrat Medium"/>
                <a:cs typeface="Arial" panose="02080604020202020204" pitchFamily="34" charset="0"/>
                <a:sym typeface="Montserrat Medium"/>
              </a:rPr>
              <a:t>Bag</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of</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Words</a:t>
            </a:r>
            <a:r>
              <a:rPr lang="ru-RU" altLang="en-US" sz="1300" b="1" dirty="0">
                <a:solidFill>
                  <a:schemeClr val="dk1"/>
                </a:solidFill>
                <a:latin typeface="+mn-lt"/>
                <a:ea typeface="Montserrat Medium"/>
                <a:cs typeface="Arial" panose="02080604020202020204" pitchFamily="34" charset="0"/>
                <a:sym typeface="Montserrat Medium"/>
              </a:rPr>
              <a:t> (мешок слов): </a:t>
            </a:r>
            <a:r>
              <a:rPr lang="ru-RU" altLang="en-US" sz="1300" dirty="0">
                <a:solidFill>
                  <a:schemeClr val="dk1"/>
                </a:solidFill>
                <a:latin typeface="+mn-lt"/>
                <a:ea typeface="Montserrat Medium"/>
                <a:cs typeface="Arial" panose="02080604020202020204" pitchFamily="34" charset="0"/>
                <a:sym typeface="Montserrat Medium"/>
              </a:rPr>
              <a:t>простое представление текста как набора слов без учета порядка.</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TF-IDF (</a:t>
            </a:r>
            <a:r>
              <a:rPr lang="ru-RU" altLang="en-US" sz="1300" b="1" dirty="0" err="1">
                <a:solidFill>
                  <a:schemeClr val="dk1"/>
                </a:solidFill>
                <a:latin typeface="+mn-lt"/>
                <a:ea typeface="Montserrat Medium"/>
                <a:cs typeface="Arial" panose="02080604020202020204" pitchFamily="34" charset="0"/>
                <a:sym typeface="Montserrat Medium"/>
              </a:rPr>
              <a:t>Term</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Frequency-Inverse</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Document</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Frequency</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взвешенное представление слов, учитывающее их частоту и редкость.</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err="1">
                <a:solidFill>
                  <a:schemeClr val="dk1"/>
                </a:solidFill>
                <a:latin typeface="+mn-lt"/>
                <a:ea typeface="Montserrat Medium"/>
                <a:cs typeface="Arial" panose="02080604020202020204" pitchFamily="34" charset="0"/>
                <a:sym typeface="Montserrat Medium"/>
              </a:rPr>
              <a:t>Word</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Embeddings</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векторные представления слов, такие как Word2Vec, </a:t>
            </a:r>
            <a:r>
              <a:rPr lang="ru-RU" altLang="en-US" sz="1300" dirty="0" err="1">
                <a:solidFill>
                  <a:schemeClr val="dk1"/>
                </a:solidFill>
                <a:latin typeface="+mn-lt"/>
                <a:ea typeface="Montserrat Medium"/>
                <a:cs typeface="Arial" panose="02080604020202020204" pitchFamily="34" charset="0"/>
                <a:sym typeface="Montserrat Medium"/>
              </a:rPr>
              <a:t>GloVe</a:t>
            </a:r>
            <a:r>
              <a:rPr lang="ru-RU" altLang="en-US" sz="1300" dirty="0">
                <a:solidFill>
                  <a:schemeClr val="dk1"/>
                </a:solidFill>
                <a:latin typeface="+mn-lt"/>
                <a:ea typeface="Montserrat Medium"/>
                <a:cs typeface="Arial" panose="02080604020202020204" pitchFamily="34" charset="0"/>
                <a:sym typeface="Montserrat Medium"/>
              </a:rPr>
              <a:t> и </a:t>
            </a:r>
            <a:r>
              <a:rPr lang="ru-RU" altLang="en-US" sz="1300" dirty="0" err="1">
                <a:solidFill>
                  <a:schemeClr val="dk1"/>
                </a:solidFill>
                <a:latin typeface="+mn-lt"/>
                <a:ea typeface="Montserrat Medium"/>
                <a:cs typeface="Arial" panose="02080604020202020204" pitchFamily="34" charset="0"/>
                <a:sym typeface="Montserrat Medium"/>
              </a:rPr>
              <a:t>FastText</a:t>
            </a:r>
            <a:r>
              <a:rPr lang="ru-RU" altLang="en-US" sz="1300" dirty="0">
                <a:solidFill>
                  <a:schemeClr val="dk1"/>
                </a:solidFill>
                <a:latin typeface="+mn-lt"/>
                <a:ea typeface="Montserrat Medium"/>
                <a:cs typeface="Arial" panose="02080604020202020204" pitchFamily="34" charset="0"/>
                <a:sym typeface="Montserrat Medium"/>
              </a:rPr>
              <a:t>, которые захватывают семантические отношения между словами.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Контекстуальные </a:t>
            </a:r>
            <a:r>
              <a:rPr lang="ru-RU" altLang="en-US" sz="1300" b="1" dirty="0" err="1">
                <a:solidFill>
                  <a:schemeClr val="dk1"/>
                </a:solidFill>
                <a:latin typeface="+mn-lt"/>
                <a:ea typeface="Montserrat Medium"/>
                <a:cs typeface="Arial" panose="02080604020202020204" pitchFamily="34" charset="0"/>
                <a:sym typeface="Montserrat Medium"/>
              </a:rPr>
              <a:t>эмбеддинги</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такие как </a:t>
            </a:r>
            <a:r>
              <a:rPr lang="ru-RU" altLang="en-US" sz="1300" dirty="0" err="1">
                <a:solidFill>
                  <a:schemeClr val="dk1"/>
                </a:solidFill>
                <a:latin typeface="+mn-lt"/>
                <a:ea typeface="Montserrat Medium"/>
                <a:cs typeface="Arial" panose="02080604020202020204" pitchFamily="34" charset="0"/>
                <a:sym typeface="Montserrat Medium"/>
              </a:rPr>
              <a:t>ELMo</a:t>
            </a:r>
            <a:r>
              <a:rPr lang="ru-RU" altLang="en-US" sz="1300" dirty="0">
                <a:solidFill>
                  <a:schemeClr val="dk1"/>
                </a:solidFill>
                <a:latin typeface="+mn-lt"/>
                <a:ea typeface="Montserrat Medium"/>
                <a:cs typeface="Arial" panose="02080604020202020204" pitchFamily="34" charset="0"/>
                <a:sym typeface="Montserrat Medium"/>
              </a:rPr>
              <a:t> и современные </a:t>
            </a:r>
            <a:r>
              <a:rPr lang="ru-RU" altLang="en-US" sz="1300" dirty="0" err="1">
                <a:solidFill>
                  <a:schemeClr val="dk1"/>
                </a:solidFill>
                <a:latin typeface="+mn-lt"/>
                <a:ea typeface="Montserrat Medium"/>
                <a:cs typeface="Arial" panose="02080604020202020204" pitchFamily="34" charset="0"/>
                <a:sym typeface="Montserrat Medium"/>
              </a:rPr>
              <a:t>трансформерные</a:t>
            </a:r>
            <a:r>
              <a:rPr lang="ru-RU" altLang="en-US" sz="1300" dirty="0">
                <a:solidFill>
                  <a:schemeClr val="dk1"/>
                </a:solidFill>
                <a:latin typeface="+mn-lt"/>
                <a:ea typeface="Montserrat Medium"/>
                <a:cs typeface="Arial" panose="02080604020202020204" pitchFamily="34" charset="0"/>
                <a:sym typeface="Montserrat Medium"/>
              </a:rPr>
              <a:t> модели, которые учитывают контекст использования слова.</a:t>
            </a:r>
          </a:p>
        </p:txBody>
      </p:sp>
    </p:spTree>
    <p:extLst>
      <p:ext uri="{BB962C8B-B14F-4D97-AF65-F5344CB8AC3E}">
        <p14:creationId xmlns:p14="http://schemas.microsoft.com/office/powerpoint/2010/main" val="163018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8">
              <a:lnSpc>
                <a:spcPct val="150000"/>
              </a:lnSpc>
            </a:pPr>
            <a:r>
              <a:rPr sz="2000" dirty="0">
                <a:solidFill>
                  <a:srgbClr val="3725E4"/>
                </a:solidFill>
                <a:latin typeface="+mn-lt"/>
                <a:ea typeface="Montserrat"/>
                <a:cs typeface="+mn-ea"/>
                <a:sym typeface="Montserrat"/>
              </a:rPr>
              <a:t>NLP: алгоритмы и подходы</a:t>
            </a:r>
            <a:r>
              <a:rPr lang="ru-RU" sz="2000" dirty="0">
                <a:solidFill>
                  <a:srgbClr val="3725E4"/>
                </a:solidFill>
                <a:latin typeface="+mn-lt"/>
                <a:ea typeface="Montserrat"/>
                <a:cs typeface="+mn-ea"/>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Методы обработки семантики: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Анализ тональности (</a:t>
            </a:r>
            <a:r>
              <a:rPr lang="ru-RU" altLang="en-US" sz="1300" b="1" dirty="0" err="1">
                <a:solidFill>
                  <a:schemeClr val="dk1"/>
                </a:solidFill>
                <a:latin typeface="+mn-lt"/>
                <a:ea typeface="Montserrat Medium"/>
                <a:cs typeface="Arial" panose="02080604020202020204" pitchFamily="34" charset="0"/>
                <a:sym typeface="Montserrat Medium"/>
              </a:rPr>
              <a:t>Sentiment</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Analysis</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определение эмоциональной окраски текста.</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Распознавание именованных сущностей (NER): </a:t>
            </a:r>
            <a:r>
              <a:rPr lang="ru-RU" altLang="en-US" sz="1300" dirty="0">
                <a:solidFill>
                  <a:schemeClr val="dk1"/>
                </a:solidFill>
                <a:latin typeface="+mn-lt"/>
                <a:ea typeface="Montserrat Medium"/>
                <a:cs typeface="Arial" panose="02080604020202020204" pitchFamily="34" charset="0"/>
                <a:sym typeface="Montserrat Medium"/>
              </a:rPr>
              <a:t>выделение имен, мест, организаций и других сущностей в тексте.</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Тематика моделирования: </a:t>
            </a:r>
            <a:r>
              <a:rPr lang="ru-RU" altLang="en-US" sz="1300" dirty="0">
                <a:solidFill>
                  <a:schemeClr val="dk1"/>
                </a:solidFill>
                <a:latin typeface="+mn-lt"/>
                <a:ea typeface="Montserrat Medium"/>
                <a:cs typeface="Arial" panose="02080604020202020204" pitchFamily="34" charset="0"/>
                <a:sym typeface="Montserrat Medium"/>
              </a:rPr>
              <a:t>определение скрытых тематик в большом корпусе текстов, например, с помощью LDA (</a:t>
            </a:r>
            <a:r>
              <a:rPr lang="ru-RU" altLang="en-US" sz="1300" dirty="0" err="1">
                <a:solidFill>
                  <a:schemeClr val="dk1"/>
                </a:solidFill>
                <a:latin typeface="+mn-lt"/>
                <a:ea typeface="Montserrat Medium"/>
                <a:cs typeface="Arial" panose="02080604020202020204" pitchFamily="34" charset="0"/>
                <a:sym typeface="Montserrat Medium"/>
              </a:rPr>
              <a:t>Latent</a:t>
            </a:r>
            <a:r>
              <a:rPr lang="ru-RU" altLang="en-US" sz="1300" dirty="0">
                <a:solidFill>
                  <a:schemeClr val="dk1"/>
                </a:solidFill>
                <a:latin typeface="+mn-lt"/>
                <a:ea typeface="Montserrat Medium"/>
                <a:cs typeface="Arial" panose="02080604020202020204" pitchFamily="34" charset="0"/>
                <a:sym typeface="Montserrat Medium"/>
              </a:rPr>
              <a:t> </a:t>
            </a:r>
            <a:r>
              <a:rPr lang="ru-RU" altLang="en-US" sz="1300" dirty="0" err="1">
                <a:solidFill>
                  <a:schemeClr val="dk1"/>
                </a:solidFill>
                <a:latin typeface="+mn-lt"/>
                <a:ea typeface="Montserrat Medium"/>
                <a:cs typeface="Arial" panose="02080604020202020204" pitchFamily="34" charset="0"/>
                <a:sym typeface="Montserrat Medium"/>
              </a:rPr>
              <a:t>Dirichlet</a:t>
            </a:r>
            <a:r>
              <a:rPr lang="ru-RU" altLang="en-US" sz="1300" dirty="0">
                <a:solidFill>
                  <a:schemeClr val="dk1"/>
                </a:solidFill>
                <a:latin typeface="+mn-lt"/>
                <a:ea typeface="Montserrat Medium"/>
                <a:cs typeface="Arial" panose="02080604020202020204" pitchFamily="34" charset="0"/>
                <a:sym typeface="Montserrat Medium"/>
              </a:rPr>
              <a:t> </a:t>
            </a:r>
            <a:r>
              <a:rPr lang="ru-RU" altLang="en-US" sz="1300" dirty="0" err="1">
                <a:solidFill>
                  <a:schemeClr val="dk1"/>
                </a:solidFill>
                <a:latin typeface="+mn-lt"/>
                <a:ea typeface="Montserrat Medium"/>
                <a:cs typeface="Arial" panose="02080604020202020204" pitchFamily="34" charset="0"/>
                <a:sym typeface="Montserrat Medium"/>
              </a:rPr>
              <a:t>Allocation</a:t>
            </a:r>
            <a:r>
              <a:rPr lang="ru-RU" altLang="en-US" sz="1300" dirty="0">
                <a:solidFill>
                  <a:schemeClr val="dk1"/>
                </a:solidFill>
                <a:latin typeface="+mn-lt"/>
                <a:ea typeface="Montserrat Medium"/>
                <a:cs typeface="Arial" panose="02080604020202020204" pitchFamily="34" charset="0"/>
                <a:sym typeface="Montserrat Medium"/>
              </a:rPr>
              <a:t>).</a:t>
            </a:r>
          </a:p>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Методы обработки синтаксиса и семантики: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err="1">
                <a:solidFill>
                  <a:schemeClr val="dk1"/>
                </a:solidFill>
                <a:latin typeface="+mn-lt"/>
                <a:ea typeface="Montserrat Medium"/>
                <a:cs typeface="Arial" panose="02080604020202020204" pitchFamily="34" charset="0"/>
                <a:sym typeface="Montserrat Medium"/>
              </a:rPr>
              <a:t>Зависимостный</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b="1" dirty="0" err="1">
                <a:solidFill>
                  <a:schemeClr val="dk1"/>
                </a:solidFill>
                <a:latin typeface="+mn-lt"/>
                <a:ea typeface="Montserrat Medium"/>
                <a:cs typeface="Arial" panose="02080604020202020204" pitchFamily="34" charset="0"/>
                <a:sym typeface="Montserrat Medium"/>
              </a:rPr>
              <a:t>парсинг</a:t>
            </a:r>
            <a:r>
              <a:rPr lang="ru-RU" altLang="en-US" sz="1300" b="1" dirty="0">
                <a:solidFill>
                  <a:schemeClr val="dk1"/>
                </a:solidFill>
                <a:latin typeface="+mn-lt"/>
                <a:ea typeface="Montserrat Medium"/>
                <a:cs typeface="Arial" panose="02080604020202020204" pitchFamily="34" charset="0"/>
                <a:sym typeface="Montserrat Medium"/>
              </a:rPr>
              <a:t>: </a:t>
            </a:r>
            <a:r>
              <a:rPr lang="ru-RU" altLang="en-US" sz="1300" dirty="0">
                <a:solidFill>
                  <a:schemeClr val="dk1"/>
                </a:solidFill>
                <a:latin typeface="+mn-lt"/>
                <a:ea typeface="Montserrat Medium"/>
                <a:cs typeface="Arial" panose="02080604020202020204" pitchFamily="34" charset="0"/>
                <a:sym typeface="Montserrat Medium"/>
              </a:rPr>
              <a:t>анализ зависимостей между словами в предложении.</a:t>
            </a:r>
          </a:p>
          <a:p>
            <a:pPr lvl="8">
              <a:lnSpc>
                <a:spcPct val="150000"/>
              </a:lnSpc>
              <a:buClr>
                <a:schemeClr val="dk1"/>
              </a:buClr>
              <a:buSzPts val="1300"/>
            </a:pPr>
            <a:r>
              <a:rPr lang="ru-BY" sz="1300" b="1" dirty="0">
                <a:solidFill>
                  <a:srgbClr val="3725E4"/>
                </a:solidFill>
                <a:ea typeface="Montserrat"/>
                <a:cs typeface="+mn-ea"/>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Семантические сети и графы знаний: </a:t>
            </a:r>
            <a:r>
              <a:rPr lang="ru-RU" altLang="en-US" sz="1300" dirty="0">
                <a:solidFill>
                  <a:schemeClr val="dk1"/>
                </a:solidFill>
                <a:latin typeface="+mn-lt"/>
                <a:ea typeface="Montserrat Medium"/>
                <a:cs typeface="Arial" panose="02080604020202020204" pitchFamily="34" charset="0"/>
                <a:sym typeface="Montserrat Medium"/>
              </a:rPr>
              <a:t>представление и использование знаний для понимания смысла текста.</a:t>
            </a:r>
          </a:p>
        </p:txBody>
      </p:sp>
    </p:spTree>
    <p:extLst>
      <p:ext uri="{BB962C8B-B14F-4D97-AF65-F5344CB8AC3E}">
        <p14:creationId xmlns:p14="http://schemas.microsoft.com/office/powerpoint/2010/main" val="15114994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4134</Words>
  <Application>Microsoft Office PowerPoint</Application>
  <PresentationFormat>Экран (16:9)</PresentationFormat>
  <Paragraphs>417</Paragraphs>
  <Slides>61</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61</vt:i4>
      </vt:variant>
    </vt:vector>
  </HeadingPairs>
  <TitlesOfParts>
    <vt:vector size="67" baseType="lpstr">
      <vt:lpstr>Montserrat ExtraBold</vt:lpstr>
      <vt:lpstr>Montserrat</vt:lpstr>
      <vt:lpstr>Arial</vt:lpstr>
      <vt:lpstr>Montserrat SemiBold</vt:lpstr>
      <vt:lpstr>Montserrat Medium</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Tatsyana Patalitsyna</cp:lastModifiedBy>
  <cp:revision>1452</cp:revision>
  <dcterms:created xsi:type="dcterms:W3CDTF">2024-02-20T14:29:18Z</dcterms:created>
  <dcterms:modified xsi:type="dcterms:W3CDTF">2024-11-14T18:35:18Z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1033-11.1.0.11708</vt:lpwstr>
  </property>
</Properties>
</file>