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Canva Sans" panose="020B0604020202020204" charset="0"/>
      <p:regular r:id="rId11"/>
    </p:embeddedFont>
    <p:embeddedFont>
      <p:font typeface="Canva Sans Bold" panose="020B0604020202020204" charset="0"/>
      <p:regular r:id="rId12"/>
    </p:embeddedFont>
    <p:embeddedFont>
      <p:font typeface="IBM Plex Serif" panose="02060503050406000203" pitchFamily="18" charset="-18"/>
      <p:regular r:id="rId13"/>
    </p:embeddedFont>
    <p:embeddedFont>
      <p:font typeface="Montserrat" panose="00000500000000000000" pitchFamily="2" charset="-18"/>
      <p:regular r:id="rId14"/>
    </p:embeddedFont>
    <p:embeddedFont>
      <p:font typeface="Montserrat Italics" panose="020B0604020202020204" charset="-18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77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ildfire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jagranjosh.com/general-knowledge/list-of-largest-wildfires-in-history-1736422705-1" TargetMode="External"/><Relationship Id="rId4" Type="http://schemas.openxmlformats.org/officeDocument/2006/relationships/hyperlink" Target="https://chatgpt.com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662490" y="3002528"/>
            <a:ext cx="10963021" cy="1600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000"/>
              </a:lnSpc>
            </a:pPr>
            <a:r>
              <a:rPr lang="en-US" sz="12000" spc="-480">
                <a:solidFill>
                  <a:srgbClr val="36211B"/>
                </a:solidFill>
                <a:latin typeface="Montserrat"/>
                <a:ea typeface="Montserrat"/>
                <a:cs typeface="Montserrat"/>
                <a:sym typeface="Montserrat"/>
              </a:rPr>
              <a:t>WILDFIRES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662490" y="6268984"/>
            <a:ext cx="10963021" cy="613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i="1" spc="-144">
                <a:solidFill>
                  <a:srgbClr val="36211B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Vit Vajnar I2.C</a:t>
            </a:r>
          </a:p>
        </p:txBody>
      </p:sp>
      <p:sp>
        <p:nvSpPr>
          <p:cNvPr id="4" name="Freeform 4"/>
          <p:cNvSpPr/>
          <p:nvPr/>
        </p:nvSpPr>
        <p:spPr>
          <a:xfrm>
            <a:off x="0" y="9910777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531929" b="-1102351"/>
            </a:stretch>
          </a:blipFill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531929" b="-1102351"/>
            </a:stretch>
          </a:blipFill>
        </p:spPr>
        <p:txBody>
          <a:bodyPr/>
          <a:lstStyle/>
          <a:p>
            <a:endParaRPr lang="cs-CZ"/>
          </a:p>
        </p:txBody>
      </p:sp>
      <p:sp>
        <p:nvSpPr>
          <p:cNvPr id="3" name="Freeform 3"/>
          <p:cNvSpPr/>
          <p:nvPr/>
        </p:nvSpPr>
        <p:spPr>
          <a:xfrm>
            <a:off x="9969973" y="3188894"/>
            <a:ext cx="8737248" cy="5481918"/>
          </a:xfrm>
          <a:custGeom>
            <a:avLst/>
            <a:gdLst/>
            <a:ahLst/>
            <a:cxnLst/>
            <a:rect l="l" t="t" r="r" b="b"/>
            <a:pathLst>
              <a:path w="8737248" h="5481918">
                <a:moveTo>
                  <a:pt x="0" y="0"/>
                </a:moveTo>
                <a:lnTo>
                  <a:pt x="8737248" y="0"/>
                </a:lnTo>
                <a:lnTo>
                  <a:pt x="8737248" y="5481918"/>
                </a:lnTo>
                <a:lnTo>
                  <a:pt x="0" y="548191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cs-CZ"/>
          </a:p>
        </p:txBody>
      </p:sp>
      <p:sp>
        <p:nvSpPr>
          <p:cNvPr id="4" name="TextBox 4"/>
          <p:cNvSpPr txBox="1"/>
          <p:nvPr/>
        </p:nvSpPr>
        <p:spPr>
          <a:xfrm>
            <a:off x="1028700" y="1224552"/>
            <a:ext cx="3386052" cy="58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19"/>
              </a:lnSpc>
            </a:pPr>
            <a:r>
              <a:rPr lang="en-US" sz="3900" b="1" spc="-65" dirty="0">
                <a:solidFill>
                  <a:srgbClr val="36211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Introduction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2579611"/>
            <a:ext cx="10963021" cy="1094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959"/>
              </a:lnSpc>
            </a:pPr>
            <a:r>
              <a:rPr lang="en-US" sz="6399" i="1" spc="-255">
                <a:solidFill>
                  <a:srgbClr val="36211B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Wildfires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19090" y="5095875"/>
            <a:ext cx="8833880" cy="19231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8" lvl="1" indent="-302259" algn="l">
              <a:lnSpc>
                <a:spcPts val="3891"/>
              </a:lnSpc>
              <a:buFont typeface="Arial"/>
              <a:buChar char="•"/>
            </a:pPr>
            <a:r>
              <a:rPr lang="en-US" sz="2799" spc="-55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Wildfires are uncontrolled fires that spread quickly through vegetation</a:t>
            </a:r>
          </a:p>
          <a:p>
            <a:pPr marL="604518" lvl="1" indent="-302259" algn="l">
              <a:lnSpc>
                <a:spcPts val="3891"/>
              </a:lnSpc>
              <a:buFont typeface="Arial"/>
              <a:buChar char="•"/>
            </a:pPr>
            <a:r>
              <a:rPr lang="en-US" sz="2799" spc="-55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They can occur naturally or be caused by humans</a:t>
            </a:r>
          </a:p>
          <a:p>
            <a:pPr algn="l">
              <a:lnSpc>
                <a:spcPts val="3891"/>
              </a:lnSpc>
            </a:pPr>
            <a:endParaRPr lang="en-US" sz="2799" spc="-55">
              <a:solidFill>
                <a:srgbClr val="36211B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531929" b="-1102351"/>
            </a:stretch>
          </a:blipFill>
        </p:spPr>
        <p:txBody>
          <a:bodyPr/>
          <a:lstStyle/>
          <a:p>
            <a:endParaRPr lang="cs-CZ"/>
          </a:p>
        </p:txBody>
      </p:sp>
      <p:sp>
        <p:nvSpPr>
          <p:cNvPr id="3" name="Freeform 3"/>
          <p:cNvSpPr/>
          <p:nvPr/>
        </p:nvSpPr>
        <p:spPr>
          <a:xfrm>
            <a:off x="8857110" y="2505102"/>
            <a:ext cx="9430890" cy="6356958"/>
          </a:xfrm>
          <a:custGeom>
            <a:avLst/>
            <a:gdLst/>
            <a:ahLst/>
            <a:cxnLst/>
            <a:rect l="l" t="t" r="r" b="b"/>
            <a:pathLst>
              <a:path w="9430890" h="6356958">
                <a:moveTo>
                  <a:pt x="0" y="0"/>
                </a:moveTo>
                <a:lnTo>
                  <a:pt x="9430890" y="0"/>
                </a:lnTo>
                <a:lnTo>
                  <a:pt x="9430890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9832"/>
            </a:stretch>
          </a:blipFill>
        </p:spPr>
        <p:txBody>
          <a:bodyPr/>
          <a:lstStyle/>
          <a:p>
            <a:endParaRPr lang="cs-CZ"/>
          </a:p>
        </p:txBody>
      </p:sp>
      <p:sp>
        <p:nvSpPr>
          <p:cNvPr id="4" name="TextBox 4"/>
          <p:cNvSpPr txBox="1"/>
          <p:nvPr/>
        </p:nvSpPr>
        <p:spPr>
          <a:xfrm>
            <a:off x="1028700" y="3992554"/>
            <a:ext cx="9518524" cy="2952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 spc="-59" dirty="0">
                <a:solidFill>
                  <a:srgbClr val="36211B"/>
                </a:solidFill>
                <a:latin typeface="Montserrat"/>
                <a:ea typeface="Montserrat"/>
                <a:cs typeface="Montserrat"/>
                <a:sym typeface="Montserrat"/>
              </a:rPr>
              <a:t>Natural Causes </a:t>
            </a:r>
          </a:p>
          <a:p>
            <a:pPr marL="561339" lvl="1" indent="-280669" algn="l">
              <a:lnSpc>
                <a:spcPts val="3639"/>
              </a:lnSpc>
              <a:buFont typeface="Arial"/>
              <a:buChar char="•"/>
            </a:pPr>
            <a:r>
              <a:rPr lang="en-US" sz="2599" spc="-51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Lightning strikes</a:t>
            </a:r>
          </a:p>
          <a:p>
            <a:pPr marL="561339" lvl="1" indent="-280669" algn="l">
              <a:lnSpc>
                <a:spcPts val="3639"/>
              </a:lnSpc>
              <a:buFont typeface="Arial"/>
              <a:buChar char="•"/>
            </a:pPr>
            <a:r>
              <a:rPr lang="en-US" sz="2599" spc="-51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Volcanic activity</a:t>
            </a:r>
          </a:p>
          <a:p>
            <a:pPr marL="561339" lvl="1" indent="-280669" algn="l">
              <a:lnSpc>
                <a:spcPts val="3639"/>
              </a:lnSpc>
              <a:buFont typeface="Arial"/>
              <a:buChar char="•"/>
            </a:pPr>
            <a:r>
              <a:rPr lang="cs-CZ" sz="2599" spc="-51" dirty="0" err="1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High</a:t>
            </a:r>
            <a:r>
              <a:rPr lang="cs-CZ" sz="2599" spc="-51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cs-CZ" sz="2599" spc="-51" dirty="0" err="1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temperatures</a:t>
            </a:r>
            <a:endParaRPr lang="en-US" sz="2599" spc="-51" dirty="0">
              <a:solidFill>
                <a:srgbClr val="36211B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199"/>
              </a:lnSpc>
            </a:pPr>
            <a:endParaRPr lang="en-US" sz="2599" spc="-51" dirty="0">
              <a:solidFill>
                <a:srgbClr val="36211B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199"/>
              </a:lnSpc>
            </a:pPr>
            <a:endParaRPr lang="en-US" sz="2599" spc="-51" dirty="0">
              <a:solidFill>
                <a:srgbClr val="36211B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28700" y="2832735"/>
            <a:ext cx="8136383" cy="448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39" lvl="1" indent="-280669" algn="l">
              <a:lnSpc>
                <a:spcPts val="3639"/>
              </a:lnSpc>
              <a:buFont typeface="Arial"/>
              <a:buChar char="•"/>
            </a:pPr>
            <a:r>
              <a:rPr lang="en-US" sz="2599" spc="-51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They are divided into two groups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5160864" y="8862060"/>
            <a:ext cx="2098436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-48">
                <a:solidFill>
                  <a:srgbClr val="E8E6E3"/>
                </a:solidFill>
                <a:latin typeface="Canva Sans"/>
                <a:ea typeface="Canva Sans"/>
                <a:cs typeface="Canva Sans"/>
                <a:sym typeface="Canva Sans"/>
              </a:rPr>
              <a:t>4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1693957"/>
            <a:ext cx="5615367" cy="662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59"/>
              </a:lnSpc>
            </a:pPr>
            <a:r>
              <a:rPr lang="en-US" sz="3899" spc="-155">
                <a:solidFill>
                  <a:srgbClr val="36211B"/>
                </a:solidFill>
                <a:latin typeface="Montserrat"/>
                <a:ea typeface="Montserrat"/>
                <a:cs typeface="Montserrat"/>
                <a:sym typeface="Montserrat"/>
              </a:rPr>
              <a:t>Causes of Wildfires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6633846"/>
            <a:ext cx="9518524" cy="3371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 spc="-59">
                <a:solidFill>
                  <a:srgbClr val="36211B"/>
                </a:solidFill>
                <a:latin typeface="Montserrat"/>
                <a:ea typeface="Montserrat"/>
                <a:cs typeface="Montserrat"/>
                <a:sym typeface="Montserrat"/>
              </a:rPr>
              <a:t>Human Causes </a:t>
            </a:r>
          </a:p>
          <a:p>
            <a:pPr marL="561339" lvl="1" indent="-280669" algn="l">
              <a:lnSpc>
                <a:spcPts val="3639"/>
              </a:lnSpc>
              <a:buFont typeface="Arial"/>
              <a:buChar char="•"/>
            </a:pPr>
            <a:r>
              <a:rPr lang="en-US" sz="2599" spc="-51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Campfires</a:t>
            </a:r>
          </a:p>
          <a:p>
            <a:pPr marL="561339" lvl="1" indent="-280669" algn="l">
              <a:lnSpc>
                <a:spcPts val="3639"/>
              </a:lnSpc>
              <a:buFont typeface="Arial"/>
              <a:buChar char="•"/>
            </a:pPr>
            <a:r>
              <a:rPr lang="en-US" sz="2599" spc="-51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Discarded cigarettes</a:t>
            </a:r>
          </a:p>
          <a:p>
            <a:pPr marL="561339" lvl="1" indent="-280669" algn="l">
              <a:lnSpc>
                <a:spcPts val="3639"/>
              </a:lnSpc>
              <a:buFont typeface="Arial"/>
              <a:buChar char="•"/>
            </a:pPr>
            <a:r>
              <a:rPr lang="en-US" sz="2599" spc="-51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Sparks from machinery</a:t>
            </a:r>
          </a:p>
          <a:p>
            <a:pPr marL="561339" lvl="1" indent="-280669" algn="l">
              <a:lnSpc>
                <a:spcPts val="3639"/>
              </a:lnSpc>
              <a:buFont typeface="Arial"/>
              <a:buChar char="•"/>
            </a:pPr>
            <a:r>
              <a:rPr lang="en-US" sz="2599" spc="-51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Arson</a:t>
            </a:r>
          </a:p>
          <a:p>
            <a:pPr algn="l">
              <a:lnSpc>
                <a:spcPts val="4199"/>
              </a:lnSpc>
            </a:pPr>
            <a:endParaRPr lang="en-US" sz="2599" spc="-51">
              <a:solidFill>
                <a:srgbClr val="36211B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199"/>
              </a:lnSpc>
            </a:pPr>
            <a:endParaRPr lang="en-US" sz="2599" spc="-51">
              <a:solidFill>
                <a:srgbClr val="36211B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531929" b="-1102351"/>
            </a:stretch>
          </a:blipFill>
        </p:spPr>
        <p:txBody>
          <a:bodyPr/>
          <a:lstStyle/>
          <a:p>
            <a:endParaRPr lang="cs-CZ"/>
          </a:p>
        </p:txBody>
      </p:sp>
      <p:sp>
        <p:nvSpPr>
          <p:cNvPr id="3" name="TextBox 3"/>
          <p:cNvSpPr txBox="1"/>
          <p:nvPr/>
        </p:nvSpPr>
        <p:spPr>
          <a:xfrm>
            <a:off x="1028700" y="1289394"/>
            <a:ext cx="5097420" cy="6629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59"/>
              </a:lnSpc>
            </a:pPr>
            <a:r>
              <a:rPr lang="en-US" sz="3899" b="1" spc="-77" dirty="0">
                <a:solidFill>
                  <a:srgbClr val="36211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Impact of Wildfires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3931294"/>
            <a:ext cx="4477275" cy="1251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spc="-144">
                <a:solidFill>
                  <a:srgbClr val="36211B"/>
                </a:solidFill>
                <a:latin typeface="Montserrat"/>
                <a:ea typeface="Montserrat"/>
                <a:cs typeface="Montserrat"/>
                <a:sym typeface="Montserrat"/>
              </a:rPr>
              <a:t>Environmental damage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5861059"/>
            <a:ext cx="4477275" cy="815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spc="-48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Destruction of ecosystems, loss of wildlife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926445" y="3931294"/>
            <a:ext cx="4477275" cy="613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spc="-144">
                <a:solidFill>
                  <a:srgbClr val="36211B"/>
                </a:solidFill>
                <a:latin typeface="Montserrat"/>
                <a:ea typeface="Montserrat"/>
                <a:cs typeface="Montserrat"/>
                <a:sym typeface="Montserrat"/>
              </a:rPr>
              <a:t>Human impact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926445" y="5861059"/>
            <a:ext cx="4477275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spc="-48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Property damage, injuries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782025" y="3931294"/>
            <a:ext cx="4477275" cy="613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spc="-144">
                <a:solidFill>
                  <a:srgbClr val="36211B"/>
                </a:solidFill>
                <a:latin typeface="Montserrat"/>
                <a:ea typeface="Montserrat"/>
                <a:cs typeface="Montserrat"/>
                <a:sym typeface="Montserrat"/>
              </a:rPr>
              <a:t>Air pollution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782025" y="5621029"/>
            <a:ext cx="4477275" cy="815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spc="-48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Smoke can travel for miles, affecting air quality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3206755"/>
            <a:ext cx="398364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spc="-96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1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926445" y="3206755"/>
            <a:ext cx="398364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spc="-96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2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782025" y="3206755"/>
            <a:ext cx="398364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spc="-96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531929" b="-1102351"/>
            </a:stretch>
          </a:blipFill>
        </p:spPr>
        <p:txBody>
          <a:bodyPr/>
          <a:lstStyle/>
          <a:p>
            <a:endParaRPr lang="cs-CZ"/>
          </a:p>
        </p:txBody>
      </p:sp>
      <p:sp>
        <p:nvSpPr>
          <p:cNvPr id="3" name="Freeform 3"/>
          <p:cNvSpPr/>
          <p:nvPr/>
        </p:nvSpPr>
        <p:spPr>
          <a:xfrm>
            <a:off x="9179257" y="2171700"/>
            <a:ext cx="11301259" cy="6356958"/>
          </a:xfrm>
          <a:custGeom>
            <a:avLst/>
            <a:gdLst/>
            <a:ahLst/>
            <a:cxnLst/>
            <a:rect l="l" t="t" r="r" b="b"/>
            <a:pathLst>
              <a:path w="11301259" h="6356958">
                <a:moveTo>
                  <a:pt x="0" y="0"/>
                </a:moveTo>
                <a:lnTo>
                  <a:pt x="11301259" y="0"/>
                </a:lnTo>
                <a:lnTo>
                  <a:pt x="11301259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cs-CZ"/>
          </a:p>
        </p:txBody>
      </p:sp>
      <p:sp>
        <p:nvSpPr>
          <p:cNvPr id="4" name="TextBox 4"/>
          <p:cNvSpPr txBox="1"/>
          <p:nvPr/>
        </p:nvSpPr>
        <p:spPr>
          <a:xfrm>
            <a:off x="1028700" y="1210314"/>
            <a:ext cx="7127897" cy="6629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59"/>
              </a:lnSpc>
            </a:pPr>
            <a:r>
              <a:rPr lang="en-US" sz="3899" b="1" spc="-77" dirty="0">
                <a:solidFill>
                  <a:srgbClr val="36211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Prevention and management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5160864" y="8862060"/>
            <a:ext cx="2098436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-48">
                <a:solidFill>
                  <a:srgbClr val="E8E6E3"/>
                </a:solidFill>
                <a:latin typeface="Canva Sans"/>
                <a:ea typeface="Canva Sans"/>
                <a:cs typeface="Canva Sans"/>
                <a:sym typeface="Canva Sans"/>
              </a:rPr>
              <a:t>8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3042590"/>
            <a:ext cx="7127897" cy="1908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39"/>
              </a:lnSpc>
            </a:pPr>
            <a:r>
              <a:rPr lang="en-US" sz="3099" spc="-61" dirty="0">
                <a:solidFill>
                  <a:srgbClr val="36211B"/>
                </a:solidFill>
                <a:latin typeface="Montserrat"/>
                <a:ea typeface="Montserrat"/>
                <a:cs typeface="Montserrat"/>
                <a:sym typeface="Montserrat"/>
              </a:rPr>
              <a:t>Prevention</a:t>
            </a:r>
          </a:p>
          <a:p>
            <a:pPr marL="561339" lvl="1" indent="-280669" algn="l">
              <a:lnSpc>
                <a:spcPts val="3639"/>
              </a:lnSpc>
              <a:buFont typeface="Arial"/>
              <a:buChar char="•"/>
            </a:pPr>
            <a:r>
              <a:rPr lang="en-US" sz="2599" spc="-51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creating firebreaks</a:t>
            </a:r>
          </a:p>
          <a:p>
            <a:pPr marL="561339" lvl="1" indent="-280669" algn="l">
              <a:lnSpc>
                <a:spcPts val="3639"/>
              </a:lnSpc>
              <a:buFont typeface="Arial"/>
              <a:buChar char="•"/>
            </a:pPr>
            <a:r>
              <a:rPr lang="en-US" sz="2599" spc="-51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controlling campfires</a:t>
            </a:r>
          </a:p>
          <a:p>
            <a:pPr marL="561339" lvl="1" indent="-280669" algn="l">
              <a:lnSpc>
                <a:spcPts val="3639"/>
              </a:lnSpc>
              <a:buFont typeface="Arial"/>
              <a:buChar char="•"/>
            </a:pPr>
            <a:r>
              <a:rPr lang="en-US" sz="2599" spc="-51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maintaining fire safety practices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6011554"/>
            <a:ext cx="7127897" cy="1908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39"/>
              </a:lnSpc>
            </a:pPr>
            <a:r>
              <a:rPr lang="en-US" sz="3099" spc="-61">
                <a:solidFill>
                  <a:srgbClr val="36211B"/>
                </a:solidFill>
                <a:latin typeface="Montserrat"/>
                <a:ea typeface="Montserrat"/>
                <a:cs typeface="Montserrat"/>
                <a:sym typeface="Montserrat"/>
              </a:rPr>
              <a:t>Management </a:t>
            </a:r>
          </a:p>
          <a:p>
            <a:pPr marL="561339" lvl="1" indent="-280669" algn="l">
              <a:lnSpc>
                <a:spcPts val="3639"/>
              </a:lnSpc>
              <a:buFont typeface="Arial"/>
              <a:buChar char="•"/>
            </a:pPr>
            <a:r>
              <a:rPr lang="en-US" sz="2599" spc="-51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Firefighters use controlled burns, air support, and ground teams to contain wildfires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531929" b="-1102351"/>
            </a:stretch>
          </a:blipFill>
        </p:spPr>
        <p:txBody>
          <a:bodyPr/>
          <a:lstStyle/>
          <a:p>
            <a:endParaRPr lang="cs-CZ"/>
          </a:p>
        </p:txBody>
      </p:sp>
      <p:sp>
        <p:nvSpPr>
          <p:cNvPr id="3" name="Freeform 3"/>
          <p:cNvSpPr/>
          <p:nvPr/>
        </p:nvSpPr>
        <p:spPr>
          <a:xfrm>
            <a:off x="9544430" y="3234777"/>
            <a:ext cx="8743570" cy="5825403"/>
          </a:xfrm>
          <a:custGeom>
            <a:avLst/>
            <a:gdLst/>
            <a:ahLst/>
            <a:cxnLst/>
            <a:rect l="l" t="t" r="r" b="b"/>
            <a:pathLst>
              <a:path w="8743570" h="5825403">
                <a:moveTo>
                  <a:pt x="0" y="0"/>
                </a:moveTo>
                <a:lnTo>
                  <a:pt x="8743570" y="0"/>
                </a:lnTo>
                <a:lnTo>
                  <a:pt x="8743570" y="5825404"/>
                </a:lnTo>
                <a:lnTo>
                  <a:pt x="0" y="582540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cs-CZ"/>
          </a:p>
        </p:txBody>
      </p:sp>
      <p:sp>
        <p:nvSpPr>
          <p:cNvPr id="4" name="TextBox 4"/>
          <p:cNvSpPr txBox="1"/>
          <p:nvPr/>
        </p:nvSpPr>
        <p:spPr>
          <a:xfrm>
            <a:off x="1028700" y="1210314"/>
            <a:ext cx="7127897" cy="6629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59"/>
              </a:lnSpc>
            </a:pPr>
            <a:r>
              <a:rPr lang="en-US" sz="3899" b="1" spc="-77" dirty="0">
                <a:solidFill>
                  <a:srgbClr val="36211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Advice for surviving wildfires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5160864" y="8862060"/>
            <a:ext cx="2098436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-48">
                <a:solidFill>
                  <a:srgbClr val="E8E6E3"/>
                </a:solidFill>
                <a:latin typeface="Canva Sans"/>
                <a:ea typeface="Canva Sans"/>
                <a:cs typeface="Canva Sans"/>
                <a:sym typeface="Canva Sans"/>
              </a:rPr>
              <a:t>8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3765238"/>
            <a:ext cx="8046958" cy="31825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2928" lvl="1" indent="-291464" algn="l">
              <a:lnSpc>
                <a:spcPts val="4184"/>
              </a:lnSpc>
              <a:buFont typeface="Arial"/>
              <a:buChar char="•"/>
            </a:pPr>
            <a:r>
              <a:rPr lang="en-US" sz="2699" spc="80" dirty="0">
                <a:solidFill>
                  <a:srgbClr val="36211B"/>
                </a:solidFill>
                <a:latin typeface="Montserrat"/>
                <a:ea typeface="Montserrat"/>
                <a:cs typeface="Montserrat"/>
                <a:sym typeface="Montserrat"/>
              </a:rPr>
              <a:t>Create a plan</a:t>
            </a:r>
          </a:p>
          <a:p>
            <a:pPr marL="582928" lvl="1" indent="-291464" algn="l">
              <a:lnSpc>
                <a:spcPts val="4184"/>
              </a:lnSpc>
              <a:buFont typeface="Arial"/>
              <a:buChar char="•"/>
            </a:pPr>
            <a:r>
              <a:rPr lang="en-US" sz="2699" spc="-53" dirty="0">
                <a:solidFill>
                  <a:srgbClr val="36211B"/>
                </a:solidFill>
                <a:latin typeface="Montserrat"/>
                <a:ea typeface="Montserrat"/>
                <a:cs typeface="Montserrat"/>
                <a:sym typeface="Montserrat"/>
              </a:rPr>
              <a:t>Avoid smoke</a:t>
            </a:r>
          </a:p>
          <a:p>
            <a:pPr marL="582928" lvl="1" indent="-291464" algn="l">
              <a:lnSpc>
                <a:spcPts val="4184"/>
              </a:lnSpc>
              <a:buFont typeface="Arial"/>
              <a:buChar char="•"/>
            </a:pPr>
            <a:r>
              <a:rPr lang="en-US" sz="2699" spc="-53" dirty="0">
                <a:solidFill>
                  <a:srgbClr val="36211B"/>
                </a:solidFill>
                <a:latin typeface="Montserrat"/>
                <a:ea typeface="Montserrat"/>
                <a:cs typeface="Montserrat"/>
                <a:sym typeface="Montserrat"/>
              </a:rPr>
              <a:t>Follow authorities' instructions</a:t>
            </a:r>
          </a:p>
          <a:p>
            <a:pPr marL="582928" lvl="1" indent="-291464" algn="l">
              <a:lnSpc>
                <a:spcPts val="4184"/>
              </a:lnSpc>
              <a:buFont typeface="Arial"/>
              <a:buChar char="•"/>
            </a:pPr>
            <a:r>
              <a:rPr lang="en-US" sz="2699" spc="-53" dirty="0">
                <a:solidFill>
                  <a:srgbClr val="36211B"/>
                </a:solidFill>
                <a:latin typeface="Montserrat"/>
                <a:ea typeface="Montserrat"/>
                <a:cs typeface="Montserrat"/>
                <a:sym typeface="Montserrat"/>
              </a:rPr>
              <a:t>Wear protective clothes</a:t>
            </a:r>
            <a:endParaRPr lang="cs-CZ" sz="2699" spc="-53" dirty="0">
              <a:solidFill>
                <a:srgbClr val="36211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582928" lvl="1" indent="-291464" algn="l">
              <a:lnSpc>
                <a:spcPts val="4184"/>
              </a:lnSpc>
              <a:buFont typeface="Arial"/>
              <a:buChar char="•"/>
            </a:pPr>
            <a:r>
              <a:rPr lang="cs-CZ" sz="2699" spc="-53" dirty="0" err="1">
                <a:solidFill>
                  <a:srgbClr val="36211B"/>
                </a:solidFill>
                <a:latin typeface="Montserrat"/>
                <a:ea typeface="Montserrat"/>
                <a:cs typeface="Montserrat"/>
                <a:sym typeface="Montserrat"/>
              </a:rPr>
              <a:t>Emergency</a:t>
            </a:r>
            <a:r>
              <a:rPr lang="cs-CZ" sz="2699" spc="-53" dirty="0">
                <a:solidFill>
                  <a:srgbClr val="36211B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cs-CZ" sz="2699" spc="-53" dirty="0" err="1">
                <a:solidFill>
                  <a:srgbClr val="36211B"/>
                </a:solidFill>
                <a:latin typeface="Montserrat"/>
                <a:ea typeface="Montserrat"/>
                <a:cs typeface="Montserrat"/>
                <a:sym typeface="Montserrat"/>
              </a:rPr>
              <a:t>kit</a:t>
            </a:r>
            <a:r>
              <a:rPr lang="cs-CZ" sz="2699" spc="-53" dirty="0">
                <a:solidFill>
                  <a:srgbClr val="36211B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lang="en-US" sz="2699" spc="-53" dirty="0">
              <a:solidFill>
                <a:srgbClr val="36211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l">
              <a:lnSpc>
                <a:spcPts val="4184"/>
              </a:lnSpc>
            </a:pPr>
            <a:endParaRPr lang="en-US" sz="2699" spc="-53" dirty="0">
              <a:solidFill>
                <a:srgbClr val="36211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531929" b="-1102351"/>
            </a:stretch>
          </a:blipFill>
        </p:spPr>
        <p:txBody>
          <a:bodyPr/>
          <a:lstStyle/>
          <a:p>
            <a:endParaRPr lang="cs-CZ"/>
          </a:p>
        </p:txBody>
      </p:sp>
      <p:sp>
        <p:nvSpPr>
          <p:cNvPr id="3" name="TextBox 3"/>
          <p:cNvSpPr txBox="1"/>
          <p:nvPr/>
        </p:nvSpPr>
        <p:spPr>
          <a:xfrm>
            <a:off x="1028700" y="1289394"/>
            <a:ext cx="5097420" cy="6629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59"/>
              </a:lnSpc>
            </a:pPr>
            <a:r>
              <a:rPr lang="en-US" sz="3899" b="1" spc="-77">
                <a:solidFill>
                  <a:srgbClr val="36211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Famous Wildfires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3931294"/>
            <a:ext cx="4477275" cy="1251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spc="-144">
                <a:solidFill>
                  <a:srgbClr val="36211B"/>
                </a:solidFill>
                <a:latin typeface="Montserrat"/>
                <a:ea typeface="Montserrat"/>
                <a:cs typeface="Montserrat"/>
                <a:sym typeface="Montserrat"/>
              </a:rPr>
              <a:t>2019-2020 Australian Bushfires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5525779"/>
            <a:ext cx="4477275" cy="34585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endParaRPr dirty="0"/>
          </a:p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 spc="-48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Burned around 17 millions </a:t>
            </a:r>
            <a:r>
              <a:rPr lang="cs-CZ" sz="2400" spc="-48" dirty="0" err="1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hectares</a:t>
            </a:r>
            <a:r>
              <a:rPr lang="cs-CZ" sz="2400" spc="-48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00" spc="-48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across Australia Destroyed thousands of homes, killed at least 33 people</a:t>
            </a:r>
          </a:p>
          <a:p>
            <a:pPr algn="l">
              <a:lnSpc>
                <a:spcPts val="3359"/>
              </a:lnSpc>
            </a:pPr>
            <a:endParaRPr lang="en-US" sz="2400" spc="-48" dirty="0">
              <a:solidFill>
                <a:srgbClr val="36211B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3359"/>
              </a:lnSpc>
            </a:pPr>
            <a:endParaRPr lang="en-US" sz="2400" spc="-48" dirty="0">
              <a:solidFill>
                <a:srgbClr val="36211B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926445" y="3931294"/>
            <a:ext cx="4477275" cy="1251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spc="-144">
                <a:solidFill>
                  <a:srgbClr val="36211B"/>
                </a:solidFill>
                <a:latin typeface="Montserrat"/>
                <a:ea typeface="Montserrat"/>
                <a:cs typeface="Montserrat"/>
                <a:sym typeface="Montserrat"/>
              </a:rPr>
              <a:t>2003 Siberian Taiga Wildfire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926445" y="5861059"/>
            <a:ext cx="4477275" cy="25865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 spc="-48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The largest wildfire in recorded history</a:t>
            </a:r>
          </a:p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 spc="-48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Burned over 22 </a:t>
            </a:r>
            <a:r>
              <a:rPr lang="en-US" sz="2400" spc="-48" dirty="0" err="1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milion</a:t>
            </a:r>
            <a:r>
              <a:rPr lang="cs-CZ" sz="2400" spc="-48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s</a:t>
            </a:r>
            <a:r>
              <a:rPr lang="en-US" sz="2400" spc="-48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00" spc="-48" dirty="0" err="1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hectar</a:t>
            </a:r>
            <a:r>
              <a:rPr lang="cs-CZ" sz="2400" spc="-48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es</a:t>
            </a:r>
            <a:r>
              <a:rPr lang="en-US" sz="2400" spc="-48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 of forest</a:t>
            </a:r>
          </a:p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 spc="-48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Happened cause of high temperatures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782025" y="3931294"/>
            <a:ext cx="4477275" cy="1251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spc="-144">
                <a:solidFill>
                  <a:srgbClr val="36211B"/>
                </a:solidFill>
                <a:latin typeface="Montserrat"/>
                <a:ea typeface="Montserrat"/>
                <a:cs typeface="Montserrat"/>
                <a:sym typeface="Montserrat"/>
              </a:rPr>
              <a:t>2019 Amazon Rainforest Fires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346680" y="5385933"/>
            <a:ext cx="5347965" cy="2910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endParaRPr/>
          </a:p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 spc="-48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The fires were mostly caused by illegal deforestation </a:t>
            </a:r>
          </a:p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 spc="-48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</a:rPr>
              <a:t>The Amazon makes 20% of the world’s oxygen, so the fires  harmed the environment </a:t>
            </a:r>
          </a:p>
          <a:p>
            <a:pPr algn="l">
              <a:lnSpc>
                <a:spcPts val="3359"/>
              </a:lnSpc>
            </a:pPr>
            <a:endParaRPr lang="en-US" sz="2400" spc="-48">
              <a:solidFill>
                <a:srgbClr val="36211B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28700" y="3206755"/>
            <a:ext cx="398364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spc="-96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1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926445" y="3206755"/>
            <a:ext cx="398364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spc="-96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2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782025" y="3206755"/>
            <a:ext cx="398364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spc="-96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531929" b="-1102351"/>
            </a:stretch>
          </a:blipFill>
        </p:spPr>
        <p:txBody>
          <a:bodyPr/>
          <a:lstStyle/>
          <a:p>
            <a:endParaRPr lang="cs-CZ"/>
          </a:p>
        </p:txBody>
      </p:sp>
      <p:sp>
        <p:nvSpPr>
          <p:cNvPr id="3" name="TextBox 3"/>
          <p:cNvSpPr txBox="1"/>
          <p:nvPr/>
        </p:nvSpPr>
        <p:spPr>
          <a:xfrm>
            <a:off x="1028700" y="1088831"/>
            <a:ext cx="2497501" cy="6647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19"/>
              </a:lnSpc>
            </a:pPr>
            <a:r>
              <a:rPr lang="en-US" sz="3799" spc="-151" dirty="0">
                <a:solidFill>
                  <a:srgbClr val="36211B"/>
                </a:solidFill>
                <a:latin typeface="Montserrat"/>
                <a:ea typeface="Montserrat"/>
                <a:cs typeface="Montserrat"/>
                <a:sym typeface="Montserrat"/>
              </a:rPr>
              <a:t>Resources</a:t>
            </a:r>
          </a:p>
          <a:p>
            <a:pPr algn="l">
              <a:lnSpc>
                <a:spcPts val="5319"/>
              </a:lnSpc>
            </a:pPr>
            <a:endParaRPr lang="en-US" sz="3799" spc="-151" dirty="0">
              <a:solidFill>
                <a:srgbClr val="36211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l">
              <a:lnSpc>
                <a:spcPts val="5319"/>
              </a:lnSpc>
            </a:pPr>
            <a:endParaRPr lang="en-US" sz="3799" spc="-151" dirty="0">
              <a:solidFill>
                <a:srgbClr val="36211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l">
              <a:lnSpc>
                <a:spcPts val="5319"/>
              </a:lnSpc>
            </a:pPr>
            <a:endParaRPr lang="en-US" sz="3799" spc="-151" dirty="0">
              <a:solidFill>
                <a:srgbClr val="36211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l">
              <a:lnSpc>
                <a:spcPts val="5319"/>
              </a:lnSpc>
            </a:pPr>
            <a:endParaRPr lang="en-US" sz="3799" spc="-151" dirty="0">
              <a:solidFill>
                <a:srgbClr val="36211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l">
              <a:lnSpc>
                <a:spcPts val="5319"/>
              </a:lnSpc>
            </a:pPr>
            <a:endParaRPr lang="en-US" sz="3799" spc="-151" dirty="0">
              <a:solidFill>
                <a:srgbClr val="36211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l">
              <a:lnSpc>
                <a:spcPts val="5319"/>
              </a:lnSpc>
            </a:pPr>
            <a:endParaRPr lang="en-US" sz="3799" spc="-151" dirty="0">
              <a:solidFill>
                <a:srgbClr val="36211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l">
              <a:lnSpc>
                <a:spcPts val="5319"/>
              </a:lnSpc>
            </a:pPr>
            <a:endParaRPr lang="en-US" sz="3799" spc="-151" dirty="0">
              <a:solidFill>
                <a:srgbClr val="36211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l">
              <a:lnSpc>
                <a:spcPts val="5319"/>
              </a:lnSpc>
            </a:pPr>
            <a:endParaRPr lang="en-US" sz="3799" spc="-151" dirty="0">
              <a:solidFill>
                <a:srgbClr val="36211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l">
              <a:lnSpc>
                <a:spcPts val="5319"/>
              </a:lnSpc>
            </a:pPr>
            <a:endParaRPr lang="en-US" sz="3799" spc="-151" dirty="0">
              <a:solidFill>
                <a:srgbClr val="36211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023778" y="3740591"/>
            <a:ext cx="14526071" cy="1817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39"/>
              </a:lnSpc>
            </a:pPr>
            <a:r>
              <a:rPr lang="cs-CZ" sz="2599" spc="-51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  <a:hlinkClick r:id="rId3"/>
              </a:rPr>
              <a:t>https://en.wikipedia.org/wiki/Wildfire</a:t>
            </a:r>
            <a:endParaRPr lang="cs-CZ" sz="2599" spc="-51" dirty="0">
              <a:solidFill>
                <a:srgbClr val="36211B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3639"/>
              </a:lnSpc>
            </a:pPr>
            <a:r>
              <a:rPr lang="en-US" sz="2599" spc="-51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  <a:hlinkClick r:id="rId4"/>
              </a:rPr>
              <a:t>https://chatgpt.com/</a:t>
            </a:r>
            <a:endParaRPr lang="en-US" sz="2599" spc="-51" dirty="0">
              <a:solidFill>
                <a:srgbClr val="36211B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3639"/>
              </a:lnSpc>
              <a:spcBef>
                <a:spcPct val="0"/>
              </a:spcBef>
            </a:pPr>
            <a:r>
              <a:rPr lang="en-US" sz="2599" spc="-51" dirty="0">
                <a:solidFill>
                  <a:srgbClr val="36211B"/>
                </a:solidFill>
                <a:latin typeface="Canva Sans"/>
                <a:ea typeface="Canva Sans"/>
                <a:cs typeface="Canva Sans"/>
                <a:sym typeface="Canva Sans"/>
                <a:hlinkClick r:id="rId5"/>
              </a:rPr>
              <a:t>https://www.jagranjosh.com/general-knowledge/list-of-largest-wildfires-in-history-1736422705-1</a:t>
            </a:r>
            <a:endParaRPr lang="en-US" sz="2599" spc="-51" dirty="0">
              <a:solidFill>
                <a:srgbClr val="36211B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862060"/>
            <a:ext cx="2547610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1" spc="-48">
                <a:solidFill>
                  <a:srgbClr val="36211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VIT VAJNAR I2.C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870204" y="4045453"/>
            <a:ext cx="12547592" cy="1600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000"/>
              </a:lnSpc>
            </a:pPr>
            <a:r>
              <a:rPr lang="en-US" sz="12000" spc="-480">
                <a:solidFill>
                  <a:srgbClr val="36211B"/>
                </a:solidFill>
                <a:latin typeface="Montserrat"/>
                <a:ea typeface="Montserrat"/>
                <a:cs typeface="Montserrat"/>
                <a:sym typeface="Montserrat"/>
              </a:rPr>
              <a:t>THANK YOU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662490" y="5856737"/>
            <a:ext cx="10963021" cy="613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i="1" spc="-144">
                <a:solidFill>
                  <a:srgbClr val="36211B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For Your Attention </a:t>
            </a:r>
          </a:p>
        </p:txBody>
      </p:sp>
      <p:sp>
        <p:nvSpPr>
          <p:cNvPr id="5" name="Freeform 5"/>
          <p:cNvSpPr/>
          <p:nvPr/>
        </p:nvSpPr>
        <p:spPr>
          <a:xfrm>
            <a:off x="0" y="9910777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531929" b="-1102351"/>
            </a:stretch>
          </a:blipFill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248</Words>
  <Application>Microsoft Office PowerPoint</Application>
  <PresentationFormat>Vlastní</PresentationFormat>
  <Paragraphs>72</Paragraphs>
  <Slides>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7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7" baseType="lpstr">
      <vt:lpstr>Arial</vt:lpstr>
      <vt:lpstr>Canva Sans</vt:lpstr>
      <vt:lpstr>Calibri</vt:lpstr>
      <vt:lpstr>Montserrat</vt:lpstr>
      <vt:lpstr>Canva Sans Bold</vt:lpstr>
      <vt:lpstr>Montserrat Italics</vt:lpstr>
      <vt:lpstr>IBM Plex Serif</vt:lpstr>
      <vt:lpstr>Office Theme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Wildfires</dc:title>
  <cp:lastModifiedBy>Vít Vajnar</cp:lastModifiedBy>
  <cp:revision>4</cp:revision>
  <dcterms:created xsi:type="dcterms:W3CDTF">2006-08-16T00:00:00Z</dcterms:created>
  <dcterms:modified xsi:type="dcterms:W3CDTF">2025-03-27T18:54:19Z</dcterms:modified>
  <dc:identifier>DAGi2QIOmXA</dc:identifier>
</cp:coreProperties>
</file>