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Alexandria Bold" charset="1" panose="00000000000000000000"/>
      <p:regular r:id="rId13"/>
    </p:embeddedFont>
    <p:embeddedFont>
      <p:font typeface="Garet" charset="1" panose="00000000000000000000"/>
      <p:regular r:id="rId14"/>
    </p:embeddedFont>
    <p:embeddedFont>
      <p:font typeface="Garet Bold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5400000">
            <a:off x="13890343" y="5516388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4840371" y="6758253"/>
                </a:moveTo>
                <a:lnTo>
                  <a:pt x="0" y="6758253"/>
                </a:lnTo>
                <a:lnTo>
                  <a:pt x="0" y="0"/>
                </a:lnTo>
                <a:lnTo>
                  <a:pt x="4840371" y="0"/>
                </a:lnTo>
                <a:lnTo>
                  <a:pt x="4840371" y="675825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212327">
            <a:off x="-1633813" y="4706943"/>
            <a:ext cx="7684967" cy="7684967"/>
          </a:xfrm>
          <a:custGeom>
            <a:avLst/>
            <a:gdLst/>
            <a:ahLst/>
            <a:cxnLst/>
            <a:rect r="r" b="b" t="t" l="l"/>
            <a:pathLst>
              <a:path h="7684967" w="7684967">
                <a:moveTo>
                  <a:pt x="7684968" y="0"/>
                </a:moveTo>
                <a:lnTo>
                  <a:pt x="0" y="0"/>
                </a:lnTo>
                <a:lnTo>
                  <a:pt x="0" y="7684968"/>
                </a:lnTo>
                <a:lnTo>
                  <a:pt x="7684968" y="7684968"/>
                </a:lnTo>
                <a:lnTo>
                  <a:pt x="76849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-2020970" y="4706943"/>
            <a:ext cx="7684967" cy="7684967"/>
          </a:xfrm>
          <a:custGeom>
            <a:avLst/>
            <a:gdLst/>
            <a:ahLst/>
            <a:cxnLst/>
            <a:rect r="r" b="b" t="t" l="l"/>
            <a:pathLst>
              <a:path h="7684967" w="7684967">
                <a:moveTo>
                  <a:pt x="7684968" y="0"/>
                </a:moveTo>
                <a:lnTo>
                  <a:pt x="0" y="0"/>
                </a:lnTo>
                <a:lnTo>
                  <a:pt x="0" y="7684968"/>
                </a:lnTo>
                <a:lnTo>
                  <a:pt x="7684968" y="7684968"/>
                </a:lnTo>
                <a:lnTo>
                  <a:pt x="768496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-176744">
            <a:off x="12281842" y="-3234705"/>
            <a:ext cx="6992792" cy="6992792"/>
          </a:xfrm>
          <a:custGeom>
            <a:avLst/>
            <a:gdLst/>
            <a:ahLst/>
            <a:cxnLst/>
            <a:rect r="r" b="b" t="t" l="l"/>
            <a:pathLst>
              <a:path h="6992792" w="6992792">
                <a:moveTo>
                  <a:pt x="0" y="6992792"/>
                </a:moveTo>
                <a:lnTo>
                  <a:pt x="6992792" y="6992792"/>
                </a:lnTo>
                <a:lnTo>
                  <a:pt x="6992792" y="0"/>
                </a:lnTo>
                <a:lnTo>
                  <a:pt x="0" y="0"/>
                </a:lnTo>
                <a:lnTo>
                  <a:pt x="0" y="699279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12348517" y="-3496396"/>
            <a:ext cx="6992792" cy="6992792"/>
          </a:xfrm>
          <a:custGeom>
            <a:avLst/>
            <a:gdLst/>
            <a:ahLst/>
            <a:cxnLst/>
            <a:rect r="r" b="b" t="t" l="l"/>
            <a:pathLst>
              <a:path h="6992792" w="6992792">
                <a:moveTo>
                  <a:pt x="0" y="6992792"/>
                </a:moveTo>
                <a:lnTo>
                  <a:pt x="6992792" y="6992792"/>
                </a:lnTo>
                <a:lnTo>
                  <a:pt x="6992792" y="0"/>
                </a:lnTo>
                <a:lnTo>
                  <a:pt x="0" y="0"/>
                </a:lnTo>
                <a:lnTo>
                  <a:pt x="0" y="699279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668325" y="3703311"/>
            <a:ext cx="12951349" cy="1974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07"/>
              </a:lnSpc>
            </a:pPr>
            <a:r>
              <a:rPr lang="en-US" b="true" sz="11505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MAX WEBBER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6792714" y="8190378"/>
            <a:ext cx="4702572" cy="705137"/>
            <a:chOff x="0" y="0"/>
            <a:chExt cx="1238538" cy="18571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38537" cy="185715"/>
            </a:xfrm>
            <a:custGeom>
              <a:avLst/>
              <a:gdLst/>
              <a:ahLst/>
              <a:cxnLst/>
              <a:rect r="r" b="b" t="t" l="l"/>
              <a:pathLst>
                <a:path h="185715" w="1238537">
                  <a:moveTo>
                    <a:pt x="92858" y="0"/>
                  </a:moveTo>
                  <a:lnTo>
                    <a:pt x="1145680" y="0"/>
                  </a:lnTo>
                  <a:cubicBezTo>
                    <a:pt x="1196964" y="0"/>
                    <a:pt x="1238537" y="41574"/>
                    <a:pt x="1238537" y="92858"/>
                  </a:cubicBezTo>
                  <a:lnTo>
                    <a:pt x="1238537" y="92858"/>
                  </a:lnTo>
                  <a:cubicBezTo>
                    <a:pt x="1238537" y="117485"/>
                    <a:pt x="1228754" y="141104"/>
                    <a:pt x="1211340" y="158518"/>
                  </a:cubicBezTo>
                  <a:cubicBezTo>
                    <a:pt x="1193926" y="175932"/>
                    <a:pt x="1170307" y="185715"/>
                    <a:pt x="1145680" y="185715"/>
                  </a:cubicBezTo>
                  <a:lnTo>
                    <a:pt x="92858" y="185715"/>
                  </a:lnTo>
                  <a:cubicBezTo>
                    <a:pt x="68230" y="185715"/>
                    <a:pt x="44612" y="175932"/>
                    <a:pt x="27197" y="158518"/>
                  </a:cubicBezTo>
                  <a:cubicBezTo>
                    <a:pt x="9783" y="141104"/>
                    <a:pt x="0" y="117485"/>
                    <a:pt x="0" y="92858"/>
                  </a:cubicBezTo>
                  <a:lnTo>
                    <a:pt x="0" y="92858"/>
                  </a:lnTo>
                  <a:cubicBezTo>
                    <a:pt x="0" y="68230"/>
                    <a:pt x="9783" y="44612"/>
                    <a:pt x="27197" y="27197"/>
                  </a:cubicBezTo>
                  <a:cubicBezTo>
                    <a:pt x="44612" y="9783"/>
                    <a:pt x="68230" y="0"/>
                    <a:pt x="92858" y="0"/>
                  </a:cubicBezTo>
                  <a:close/>
                </a:path>
              </a:pathLst>
            </a:custGeom>
            <a:solidFill>
              <a:srgbClr val="545454"/>
            </a:solidFill>
            <a:ln w="38100" cap="rnd">
              <a:solidFill>
                <a:srgbClr val="545454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238538" cy="223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97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6991338" y="8215208"/>
            <a:ext cx="4305324" cy="522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6"/>
              </a:lnSpc>
              <a:spcBef>
                <a:spcPct val="0"/>
              </a:spcBef>
            </a:pPr>
            <a:r>
              <a:rPr lang="en-US" sz="3068">
                <a:solidFill>
                  <a:srgbClr val="E9E9E9"/>
                </a:solidFill>
                <a:latin typeface="Garet"/>
                <a:ea typeface="Garet"/>
                <a:cs typeface="Garet"/>
                <a:sym typeface="Garet"/>
              </a:rPr>
              <a:t>Vít Vajnar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87284" y="4142656"/>
            <a:ext cx="11400286" cy="4050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5747" indent="-352873" lvl="1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Německý </a:t>
            </a:r>
            <a:r>
              <a:rPr lang="en-US" b="true" sz="3268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sociolog, ekonom a filozof</a:t>
            </a: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– žil v letech 1864–1920</a:t>
            </a:r>
          </a:p>
          <a:p>
            <a:pPr algn="l" marL="705747" indent="-352873" lvl="1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Zkoumal, jak lidé jednají ve společnosti a jak vznikají společenské řády a instituce</a:t>
            </a:r>
          </a:p>
          <a:p>
            <a:pPr algn="l" marL="705747" indent="-352873" lvl="1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Proslavil se teoriemi o byrokracii, moci a vlivu náboženství na rozvoj kapitalismu</a:t>
            </a:r>
          </a:p>
          <a:p>
            <a:pPr algn="l">
              <a:lnSpc>
                <a:spcPts val="4576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3387570" y="3041169"/>
            <a:ext cx="3647139" cy="5152308"/>
          </a:xfrm>
          <a:custGeom>
            <a:avLst/>
            <a:gdLst/>
            <a:ahLst/>
            <a:cxnLst/>
            <a:rect r="r" b="b" t="t" l="l"/>
            <a:pathLst>
              <a:path h="5152308" w="3647139">
                <a:moveTo>
                  <a:pt x="0" y="0"/>
                </a:moveTo>
                <a:lnTo>
                  <a:pt x="3647140" y="0"/>
                </a:lnTo>
                <a:lnTo>
                  <a:pt x="3647140" y="5152308"/>
                </a:lnTo>
                <a:lnTo>
                  <a:pt x="0" y="51523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516836" y="2268723"/>
            <a:ext cx="9205169" cy="139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48"/>
              </a:lnSpc>
            </a:pPr>
            <a:r>
              <a:rPr lang="en-US" sz="8177" b="true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MAX WEBBER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43857" y="4154305"/>
            <a:ext cx="11400286" cy="5087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9389" indent="-309695" lvl="1">
              <a:lnSpc>
                <a:spcPts val="4647"/>
              </a:lnSpc>
              <a:buFont typeface="Arial"/>
              <a:buChar char="•"/>
            </a:pPr>
            <a:r>
              <a:rPr lang="en-US" sz="28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Lidé se ve společnosti řídí rozumem a pravidly – dřív rozhodovaly tradice, dnes spíš logika a efektivita</a:t>
            </a:r>
          </a:p>
          <a:p>
            <a:pPr algn="l" marL="619389" indent="-309695" lvl="1">
              <a:lnSpc>
                <a:spcPts val="4647"/>
              </a:lnSpc>
              <a:buFont typeface="Arial"/>
              <a:buChar char="•"/>
            </a:pPr>
            <a:r>
              <a:rPr lang="en-US" sz="28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Existují tři druhy moci </a:t>
            </a:r>
          </a:p>
          <a:p>
            <a:pPr algn="l" marL="619389" indent="-309695" lvl="1">
              <a:lnSpc>
                <a:spcPts val="4647"/>
              </a:lnSpc>
              <a:buFont typeface="Arial"/>
              <a:buChar char="•"/>
            </a:pPr>
            <a:r>
              <a:rPr lang="en-US" sz="28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Byrokracie znamená systém, kde všechno funguje podle pravidel – je to pořádek, ale může být i moc složitý</a:t>
            </a:r>
          </a:p>
          <a:p>
            <a:pPr algn="l" marL="619389" indent="-309695" lvl="1">
              <a:lnSpc>
                <a:spcPts val="4647"/>
              </a:lnSpc>
              <a:buFont typeface="Arial"/>
              <a:buChar char="•"/>
            </a:pPr>
            <a:r>
              <a:rPr lang="en-US" sz="28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Sociologie má chápat, proč lidé něco dělají – nejen to měřit, ale rozumět jejich důvodům</a:t>
            </a:r>
          </a:p>
          <a:p>
            <a:pPr algn="l">
              <a:lnSpc>
                <a:spcPts val="4016"/>
              </a:lnSpc>
            </a:pPr>
          </a:p>
          <a:p>
            <a:pPr algn="l">
              <a:lnSpc>
                <a:spcPts val="4016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443857" y="2289123"/>
            <a:ext cx="10606180" cy="139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HLAVNÍ MYŠLENKY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574333">
            <a:off x="-598671" y="5192079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02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110986" y="1884691"/>
            <a:ext cx="9205169" cy="139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48"/>
              </a:lnSpc>
            </a:pPr>
            <a:r>
              <a:rPr lang="en-US" sz="8177" b="true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TYPY MOCI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477601" y="3670284"/>
            <a:ext cx="12396234" cy="5793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5747" indent="-352873" lvl="1">
              <a:lnSpc>
                <a:spcPts val="4576"/>
              </a:lnSpc>
              <a:buFont typeface="Arial"/>
              <a:buChar char="•"/>
            </a:pPr>
            <a:r>
              <a:rPr lang="en-US" b="true" sz="3268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Tradiční moc</a:t>
            </a: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– lidé poslouchají, protože „to tak bylo vždycky“</a:t>
            </a:r>
          </a:p>
          <a:p>
            <a:pPr algn="l" marL="705747" indent="-352873" lvl="1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Příklad: král, šlechtic, náčelník</a:t>
            </a:r>
          </a:p>
          <a:p>
            <a:pPr algn="l" marL="705747" indent="-352873" lvl="1">
              <a:lnSpc>
                <a:spcPts val="4576"/>
              </a:lnSpc>
              <a:buFont typeface="Arial"/>
              <a:buChar char="•"/>
            </a:pPr>
            <a:r>
              <a:rPr lang="en-US" b="true" sz="3268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Charismatická moc</a:t>
            </a: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– lidé poslouchají, protože věří v osobnost vůdce</a:t>
            </a:r>
          </a:p>
          <a:p>
            <a:pPr algn="l" marL="705747" indent="-352873" lvl="1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Příklad: náboženský nebo revoluční vůdce</a:t>
            </a:r>
          </a:p>
          <a:p>
            <a:pPr algn="l" marL="705747" indent="-352873" lvl="1">
              <a:lnSpc>
                <a:spcPts val="4576"/>
              </a:lnSpc>
              <a:buFont typeface="Arial"/>
              <a:buChar char="•"/>
            </a:pPr>
            <a:r>
              <a:rPr lang="en-US" b="true" sz="3268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Zákonná moc</a:t>
            </a: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– lidé poslouchají, protože respektují zákony a pravidla</a:t>
            </a:r>
          </a:p>
          <a:p>
            <a:pPr algn="l" marL="705747" indent="-352873" lvl="1">
              <a:lnSpc>
                <a:spcPts val="4576"/>
              </a:lnSpc>
              <a:spcBef>
                <a:spcPct val="0"/>
              </a:spcBef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Příklad: prezident, policie, úřady</a:t>
            </a:r>
          </a:p>
          <a:p>
            <a:pPr algn="l">
              <a:lnSpc>
                <a:spcPts val="4576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25569" y="2021451"/>
            <a:ext cx="9205169" cy="139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48"/>
              </a:lnSpc>
            </a:pPr>
            <a:r>
              <a:rPr lang="en-US" sz="8177" b="true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BYROKRACIE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625569" y="3989467"/>
            <a:ext cx="13892140" cy="4631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6"/>
              </a:lnSpc>
            </a:pPr>
            <a:r>
              <a:rPr lang="en-US" sz="3268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Hlavní myšlenka:</a:t>
            </a:r>
          </a:p>
          <a:p>
            <a:pPr algn="l">
              <a:lnSpc>
                <a:spcPts val="4576"/>
              </a:lnSpc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Nejefektivnější způsob organizace společnosti je podle pravidel</a:t>
            </a:r>
          </a:p>
          <a:p>
            <a:pPr algn="l">
              <a:lnSpc>
                <a:spcPts val="4576"/>
              </a:lnSpc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Charakteristiky byrokracie:</a:t>
            </a:r>
          </a:p>
          <a:p>
            <a:pPr algn="l" marL="705747" indent="-352873" lvl="1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Pravidla a postupy jsou jasně stanovené</a:t>
            </a:r>
          </a:p>
          <a:p>
            <a:pPr algn="l" marL="705747" indent="-352873" lvl="1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Každý má přesně určenou roli</a:t>
            </a:r>
          </a:p>
          <a:p>
            <a:pPr algn="l" marL="705747" indent="-352873" lvl="1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Rozhoduje se podle odbornosti, ne podle osobních sympatií</a:t>
            </a:r>
          </a:p>
          <a:p>
            <a:pPr algn="l" marL="705747" indent="-352873" lvl="1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Hierarchie – nadřízený a podřízený</a:t>
            </a:r>
          </a:p>
          <a:p>
            <a:pPr algn="l">
              <a:lnSpc>
                <a:spcPts val="4576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6214256" y="9019603"/>
            <a:ext cx="1271574" cy="803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04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03468" y="1759782"/>
            <a:ext cx="11481064" cy="2203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86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ODKAZ MAXE WEBERA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353275" y="3892457"/>
            <a:ext cx="14906025" cy="5212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6"/>
              </a:lnSpc>
            </a:pPr>
          </a:p>
          <a:p>
            <a:pPr algn="l" marL="705747" indent="-352873" lvl="1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Jeho myšlenky se používají dodnes při studiu organizací a státu</a:t>
            </a:r>
          </a:p>
          <a:p>
            <a:pPr algn="l">
              <a:lnSpc>
                <a:spcPts val="4576"/>
              </a:lnSpc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</a:t>
            </a:r>
            <a:r>
              <a:rPr lang="en-US" sz="3268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Hlavní přínosy:</a:t>
            </a:r>
          </a:p>
          <a:p>
            <a:pPr algn="l" marL="705747" indent="-352873" lvl="1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Byrokracie – porozumění efektivnímu řízení institucí</a:t>
            </a:r>
          </a:p>
          <a:p>
            <a:pPr algn="l" marL="705747" indent="-352873" lvl="1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Typy autority – vysvětlení, proč lidé uznávají moc</a:t>
            </a:r>
          </a:p>
          <a:p>
            <a:pPr algn="l">
              <a:lnSpc>
                <a:spcPts val="4576"/>
              </a:lnSpc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 </a:t>
            </a:r>
            <a:r>
              <a:rPr lang="en-US" sz="3268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Zajímavost:</a:t>
            </a:r>
          </a:p>
          <a:p>
            <a:pPr algn="l" marL="705747" indent="-352873" lvl="1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Weberovy koncepty pomáhají analyzovat i současné firmy, státní úřady nebo korporace</a:t>
            </a:r>
          </a:p>
          <a:p>
            <a:pPr algn="l">
              <a:lnSpc>
                <a:spcPts val="4576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6214256" y="9019603"/>
            <a:ext cx="1271574" cy="803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05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16003" y="1831415"/>
            <a:ext cx="5941593" cy="1708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08"/>
              </a:lnSpc>
            </a:pPr>
            <a:r>
              <a:rPr lang="en-US" b="true" sz="10005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ZDROJE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6214256" y="9019603"/>
            <a:ext cx="1271574" cy="803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06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42794" y="4475210"/>
            <a:ext cx="10853410" cy="3413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0366" indent="-350183" lvl="1">
              <a:lnSpc>
                <a:spcPts val="4541"/>
              </a:lnSpc>
              <a:buFont typeface="Arial"/>
              <a:buChar char="•"/>
            </a:pPr>
            <a:r>
              <a:rPr lang="en-US" sz="324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https://cs.wikipedia.org/wiki/Max_Weber</a:t>
            </a:r>
          </a:p>
          <a:p>
            <a:pPr algn="l" marL="700366" indent="-350183" lvl="1">
              <a:lnSpc>
                <a:spcPts val="4541"/>
              </a:lnSpc>
              <a:buFont typeface="Arial"/>
              <a:buChar char="•"/>
            </a:pPr>
            <a:r>
              <a:rPr lang="en-US" sz="324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https://www.uni-erfurt.de/en/max-weber-kolleg/kolleg/profile/translate-to-english-max-weber</a:t>
            </a:r>
          </a:p>
          <a:p>
            <a:pPr algn="l" marL="700366" indent="-350183" lvl="1">
              <a:lnSpc>
                <a:spcPts val="4541"/>
              </a:lnSpc>
              <a:buFont typeface="Arial"/>
              <a:buChar char="•"/>
            </a:pPr>
            <a:r>
              <a:rPr lang="en-US" sz="324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https://youtu.be/XX-KhT7d4vs?si=R4hv7_HNjk5BLuKu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DAG1IbNUY8g</dc:identifier>
  <dcterms:modified xsi:type="dcterms:W3CDTF">2011-08-01T06:04:30Z</dcterms:modified>
  <cp:revision>1</cp:revision>
  <dc:title>Max Webber</dc:title>
</cp:coreProperties>
</file>