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EABE06C1-245A-4370-856A-E61A477298E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hyperlink" Target="https://www.r-bloggers.com/a-brief-tour-of-the-trees-and-forests/" TargetMode="External"/><Relationship Id="rId2" Type="http://schemas.openxmlformats.org/officeDocument/2006/relationships/hyperlink" Target="https://www.r-bloggers.com/why-do-decision-trees-work/" TargetMode="External"/><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hyperlink" Target="https://www.r-bloggers.com/machine-learning-in-r-for-beginners/" TargetMode="External"/><Relationship Id="rId2" Type="http://schemas.openxmlformats.org/officeDocument/2006/relationships/hyperlink" Target="https://www.r-bloggers.com/using-knn-classifier-to-predict-whether-the-price-of-stock-will-increase/" TargetMode="External"/><Relationship Id="rId3"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hyperlink" Target="https://www.r-bloggers.com/in-depth-introduction-to-machine-learning-in-15-hours-of-expert-videos/" TargetMode="External"/><Relationship Id="rId2" Type="http://schemas.openxmlformats.org/officeDocument/2006/relationships/hyperlink" Target="https://www.r-bloggers.com/the-geometry-of-classifiers/" TargetMode="External"/><Relationship Id="rId3"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hyperlink" Target="http://clopinet.com/isabelle/Projects/NIPS2003/#challenge" TargetMode="External"/><Relationship Id="rId2" Type="http://schemas.openxmlformats.org/officeDocument/2006/relationships/hyperlink" Target="https://competitions.codalab.org/competitions/6131" TargetMode="External"/><Relationship Id="rId3" Type="http://schemas.openxmlformats.org/officeDocument/2006/relationships/hyperlink" Target="https://competitions.codalab.org/competitions/3931#results" TargetMode="External"/><Relationship Id="rId4" Type="http://schemas.openxmlformats.org/officeDocument/2006/relationships/hyperlink" Target="http://www.agnostic.inf.ethz.ch/results.php" TargetMode="External"/><Relationship Id="rId5" Type="http://schemas.openxmlformats.org/officeDocument/2006/relationships/hyperlink" Target="http://chalearnlap.cvc.uab.es/" TargetMode="External"/><Relationship Id="rId6"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Week 2 (Instructor EP)</a:t>
            </a:r>
            <a:endParaRPr b="0" lang="en-US" sz="4400" spc="-1" strike="noStrike">
              <a:latin typeface="Arial"/>
            </a:endParaRPr>
          </a:p>
        </p:txBody>
      </p:sp>
      <p:sp>
        <p:nvSpPr>
          <p:cNvPr id="42" name="TextShape 2"/>
          <p:cNvSpPr txBox="1"/>
          <p:nvPr/>
        </p:nvSpPr>
        <p:spPr>
          <a:xfrm>
            <a:off x="504000" y="1326600"/>
            <a:ext cx="9071640" cy="3288240"/>
          </a:xfrm>
          <a:prstGeom prst="rect">
            <a:avLst/>
          </a:prstGeom>
          <a:noFill/>
          <a:ln>
            <a:noFill/>
          </a:ln>
        </p:spPr>
        <p:txBody>
          <a:bodyPr lIns="0" rIns="0" tIns="0" bIns="0" anchor="ctr">
            <a:spAutoFit/>
          </a:bodyPr>
          <a:p>
            <a:pPr algn="ctr"/>
            <a:r>
              <a:rPr b="0" lang="en-US" sz="2600" spc="-1" strike="noStrike">
                <a:latin typeface="Arial"/>
              </a:rPr>
              <a:t>Bayes rule and Naive Bayes classifier (T)</a:t>
            </a:r>
            <a:endParaRPr b="0" lang="en-US" sz="2600" spc="-1" strike="noStrike">
              <a:latin typeface="Arial"/>
            </a:endParaRPr>
          </a:p>
          <a:p>
            <a:pPr algn="ctr"/>
            <a:r>
              <a:rPr b="0" lang="en-US" sz="2600" spc="-1" strike="noStrike">
                <a:latin typeface="Arial"/>
              </a:rPr>
              <a:t>Linear and quadratic discriminant analysis (lda, qda) (T) </a:t>
            </a:r>
            <a:endParaRPr b="0" lang="en-US" sz="2600" spc="-1" strike="noStrike">
              <a:latin typeface="Arial"/>
            </a:endParaRPr>
          </a:p>
          <a:p>
            <a:pPr algn="ctr"/>
            <a:r>
              <a:rPr b="0" lang="en-US" sz="2600" spc="-1" strike="noStrike">
                <a:latin typeface="Arial"/>
              </a:rPr>
              <a:t>Nearest neighbor classifier (T)</a:t>
            </a:r>
            <a:endParaRPr b="0" lang="en-US" sz="2600" spc="-1" strike="noStrike">
              <a:latin typeface="Arial"/>
            </a:endParaRPr>
          </a:p>
          <a:p>
            <a:pPr algn="ctr"/>
            <a:r>
              <a:rPr b="0" lang="en-US" sz="2600" spc="-1" strike="noStrike">
                <a:latin typeface="Arial"/>
              </a:rPr>
              <a:t>Classification and regression tree (T)</a:t>
            </a:r>
            <a:endParaRPr b="0" lang="en-US" sz="2600" spc="-1" strike="noStrike">
              <a:latin typeface="Arial"/>
            </a:endParaRPr>
          </a:p>
          <a:p>
            <a:pPr algn="ctr"/>
            <a:r>
              <a:rPr b="0" lang="en-US" sz="2600" spc="-1" strike="noStrike">
                <a:latin typeface="Arial"/>
              </a:rPr>
              <a:t>Support vector machines (W)</a:t>
            </a:r>
            <a:endParaRPr b="0" lang="en-US" sz="2600" spc="-1" strike="noStrike">
              <a:latin typeface="Arial"/>
            </a:endParaRPr>
          </a:p>
          <a:p>
            <a:pPr algn="ctr"/>
            <a:r>
              <a:rPr b="0" lang="en-US" sz="2600" spc="-1" strike="noStrike">
                <a:latin typeface="Arial"/>
              </a:rPr>
              <a:t>Classifier independent learning, (W) </a:t>
            </a:r>
            <a:endParaRPr b="0" lang="en-US" sz="2600" spc="-1" strike="noStrike">
              <a:latin typeface="Arial"/>
            </a:endParaRPr>
          </a:p>
          <a:p>
            <a:pPr algn="ctr"/>
            <a:r>
              <a:rPr b="0" lang="en-US" sz="2600" spc="-1" strike="noStrike">
                <a:latin typeface="Arial"/>
              </a:rPr>
              <a:t>validation, model complexity one more time (W)</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4388400"/>
          </a:xfrm>
          <a:prstGeom prst="rect">
            <a:avLst/>
          </a:prstGeom>
          <a:noFill/>
          <a:ln>
            <a:noFill/>
          </a:ln>
        </p:spPr>
        <p:txBody>
          <a:bodyPr lIns="0" rIns="0" tIns="0" bIns="0" anchor="ctr">
            <a:spAutoFit/>
          </a:bodyPr>
          <a:p>
            <a:pPr algn="ctr"/>
            <a:r>
              <a:rPr b="0" lang="en-US" sz="3200" spc="-1" strike="noStrike">
                <a:latin typeface="Arial"/>
              </a:rPr>
              <a:t>Why to?</a:t>
            </a:r>
            <a:endParaRPr b="0" lang="en-US" sz="3200" spc="-1" strike="noStrike">
              <a:latin typeface="Arial"/>
            </a:endParaRPr>
          </a:p>
          <a:p>
            <a:pPr algn="ctr"/>
            <a:r>
              <a:rPr b="0" lang="en-US" sz="3200" spc="-1" strike="noStrike">
                <a:latin typeface="Arial"/>
              </a:rPr>
              <a:t>to grasp some fundamental theoretical concepts underlying practical tools based on David Hand’s</a:t>
            </a:r>
            <a:endParaRPr b="0" lang="en-US" sz="3200" spc="-1" strike="noStrike">
              <a:latin typeface="Arial"/>
            </a:endParaRPr>
          </a:p>
          <a:p>
            <a:pPr algn="ctr"/>
            <a:r>
              <a:rPr b="0" lang="en-US" sz="3200" spc="-1" strike="noStrike">
                <a:latin typeface="Arial"/>
              </a:rPr>
              <a:t>Principles of data mining (2001)</a:t>
            </a:r>
            <a:endParaRPr b="0" lang="en-US" sz="3200" spc="-1" strike="noStrike">
              <a:latin typeface="Arial"/>
            </a:endParaRPr>
          </a:p>
          <a:p>
            <a:pPr algn="ctr"/>
            <a:r>
              <a:rPr b="0" lang="en-US" sz="3200" spc="-1" strike="noStrike">
                <a:latin typeface="Arial"/>
              </a:rPr>
              <a:t>How to?  </a:t>
            </a:r>
            <a:endParaRPr b="0" lang="en-US" sz="3200" spc="-1" strike="noStrike">
              <a:latin typeface="Arial"/>
            </a:endParaRPr>
          </a:p>
          <a:p>
            <a:pPr algn="ctr"/>
            <a:r>
              <a:rPr b="0" lang="en-US" sz="3200" spc="-1" strike="noStrike">
                <a:latin typeface="Arial"/>
              </a:rPr>
              <a:t>practical recipes from </a:t>
            </a:r>
            <a:endParaRPr b="0" lang="en-US" sz="3200" spc="-1" strike="noStrike">
              <a:latin typeface="Arial"/>
            </a:endParaRPr>
          </a:p>
          <a:p>
            <a:pPr algn="ctr"/>
            <a:r>
              <a:rPr b="0" lang="en-US" sz="3200" spc="-1" strike="noStrike">
                <a:latin typeface="Arial"/>
              </a:rPr>
              <a:t>R-bloggers https://www.r-bloggers.com/</a:t>
            </a:r>
            <a:endParaRPr b="0" lang="en-US" sz="3200" spc="-1" strike="noStrike">
              <a:latin typeface="Arial"/>
            </a:endParaRPr>
          </a:p>
          <a:p>
            <a:pPr algn="ctr"/>
            <a:r>
              <a:rPr b="0" lang="en-US" sz="2000" spc="-1" strike="noStrike">
                <a:latin typeface="Arial"/>
              </a:rPr>
              <a:t>A</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596880"/>
          </a:xfrm>
          <a:prstGeom prst="rect">
            <a:avLst/>
          </a:prstGeom>
          <a:noFill/>
          <a:ln>
            <a:noFill/>
          </a:ln>
        </p:spPr>
        <p:txBody>
          <a:bodyPr lIns="0" rIns="0" tIns="0" bIns="0" anchor="ctr">
            <a:spAutoFit/>
          </a:bodyPr>
          <a:p>
            <a:pPr algn="ctr"/>
            <a:r>
              <a:rPr b="0" lang="en-US" sz="3600" spc="-1" strike="noStrike">
                <a:latin typeface="Arial"/>
              </a:rPr>
              <a:t>Concepts</a:t>
            </a:r>
            <a:endParaRPr b="0" lang="en-US" sz="3600" spc="-1" strike="noStrike">
              <a:latin typeface="Arial"/>
            </a:endParaRPr>
          </a:p>
        </p:txBody>
      </p:sp>
      <p:pic>
        <p:nvPicPr>
          <p:cNvPr id="61" name="" descr=""/>
          <p:cNvPicPr/>
          <p:nvPr/>
        </p:nvPicPr>
        <p:blipFill>
          <a:blip r:embed="rId1"/>
          <a:stretch/>
        </p:blipFill>
        <p:spPr>
          <a:xfrm>
            <a:off x="1354680" y="1371600"/>
            <a:ext cx="7406280" cy="4068720"/>
          </a:xfrm>
          <a:prstGeom prst="rect">
            <a:avLst/>
          </a:prstGeom>
          <a:ln>
            <a:noFill/>
          </a:ln>
        </p:spPr>
      </p:pic>
      <p:sp>
        <p:nvSpPr>
          <p:cNvPr id="62" name="TextShape 2"/>
          <p:cNvSpPr txBox="1"/>
          <p:nvPr/>
        </p:nvSpPr>
        <p:spPr>
          <a:xfrm>
            <a:off x="365760" y="1025280"/>
            <a:ext cx="4766400" cy="346320"/>
          </a:xfrm>
          <a:prstGeom prst="rect">
            <a:avLst/>
          </a:prstGeom>
          <a:noFill/>
          <a:ln>
            <a:noFill/>
          </a:ln>
        </p:spPr>
        <p:txBody>
          <a:bodyPr lIns="90000" rIns="90000" tIns="45000" bIns="45000">
            <a:spAutoFit/>
          </a:bodyPr>
          <a:p>
            <a:r>
              <a:rPr b="0" lang="en-US" sz="1800" spc="-1" strike="noStrike">
                <a:latin typeface="Arial"/>
              </a:rPr>
              <a:t>David Hand. Principles of data mining. P 197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 descr=""/>
          <p:cNvPicPr/>
          <p:nvPr/>
        </p:nvPicPr>
        <p:blipFill>
          <a:blip r:embed="rId1"/>
          <a:stretch/>
        </p:blipFill>
        <p:spPr>
          <a:xfrm>
            <a:off x="1286280" y="816480"/>
            <a:ext cx="7543440" cy="406872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 descr=""/>
          <p:cNvPicPr/>
          <p:nvPr/>
        </p:nvPicPr>
        <p:blipFill>
          <a:blip r:embed="rId1"/>
          <a:stretch/>
        </p:blipFill>
        <p:spPr>
          <a:xfrm>
            <a:off x="1371600" y="1188720"/>
            <a:ext cx="7581600" cy="4053600"/>
          </a:xfrm>
          <a:prstGeom prst="rect">
            <a:avLst/>
          </a:prstGeom>
          <a:ln>
            <a:noFill/>
          </a:ln>
        </p:spPr>
      </p:pic>
      <p:sp>
        <p:nvSpPr>
          <p:cNvPr id="6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Bayes rule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Probabilistic learning</a:t>
            </a:r>
            <a:br/>
            <a:r>
              <a:rPr b="0" lang="en-US" sz="3200" spc="-1" strike="noStrike">
                <a:latin typeface="Arial"/>
              </a:rPr>
              <a:t>Bayes rule</a:t>
            </a:r>
            <a:endParaRPr b="0" lang="en-US" sz="3200" spc="-1" strike="noStrike">
              <a:latin typeface="Arial"/>
            </a:endParaRPr>
          </a:p>
        </p:txBody>
      </p:sp>
      <p:sp>
        <p:nvSpPr>
          <p:cNvPr id="6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https://www.r-bloggers.com/understanding-naive-bayes-classifier-using-r/</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Shape 1"/>
          <p:cNvSpPr txBox="1"/>
          <p:nvPr/>
        </p:nvSpPr>
        <p:spPr>
          <a:xfrm>
            <a:off x="274320" y="15480"/>
            <a:ext cx="9601200" cy="1367640"/>
          </a:xfrm>
          <a:prstGeom prst="rect">
            <a:avLst/>
          </a:prstGeom>
          <a:noFill/>
          <a:ln>
            <a:noFill/>
          </a:ln>
        </p:spPr>
        <p:txBody>
          <a:bodyPr lIns="0" rIns="0" tIns="0" bIns="0" anchor="ctr">
            <a:spAutoFit/>
          </a:bodyPr>
          <a:p>
            <a:pPr algn="ctr"/>
            <a:r>
              <a:rPr b="0" lang="en-US" sz="3200" spc="-1" strike="noStrike">
                <a:latin typeface="Arial"/>
              </a:rPr>
              <a:t>This is a very important summary for understanding how to perceive discriminant functions</a:t>
            </a:r>
            <a:endParaRPr b="0" lang="en-US" sz="3200" spc="-1" strike="noStrike">
              <a:latin typeface="Arial"/>
            </a:endParaRPr>
          </a:p>
        </p:txBody>
      </p:sp>
      <p:pic>
        <p:nvPicPr>
          <p:cNvPr id="69" name="" descr=""/>
          <p:cNvPicPr/>
          <p:nvPr/>
        </p:nvPicPr>
        <p:blipFill>
          <a:blip r:embed="rId1"/>
          <a:stretch/>
        </p:blipFill>
        <p:spPr>
          <a:xfrm>
            <a:off x="937440" y="1120320"/>
            <a:ext cx="8298000" cy="4274640"/>
          </a:xfrm>
          <a:prstGeom prst="rect">
            <a:avLst/>
          </a:prstGeom>
          <a:ln>
            <a:noFill/>
          </a:ln>
        </p:spPr>
      </p:pic>
      <p:sp>
        <p:nvSpPr>
          <p:cNvPr id="70" name="TextShape 2"/>
          <p:cNvSpPr txBox="1"/>
          <p:nvPr/>
        </p:nvSpPr>
        <p:spPr>
          <a:xfrm>
            <a:off x="8961120" y="914400"/>
            <a:ext cx="1017360" cy="858240"/>
          </a:xfrm>
          <a:prstGeom prst="rect">
            <a:avLst/>
          </a:prstGeom>
          <a:noFill/>
          <a:ln>
            <a:noFill/>
          </a:ln>
        </p:spPr>
        <p:txBody>
          <a:bodyPr lIns="90000" rIns="90000" tIns="45000" bIns="45000">
            <a:spAutoFit/>
          </a:bodyPr>
          <a:p>
            <a:r>
              <a:rPr b="0" lang="en-US" sz="1800" spc="-1" strike="noStrike">
                <a:latin typeface="Arial"/>
              </a:rPr>
              <a:t>D.Hand </a:t>
            </a:r>
            <a:endParaRPr b="0" lang="en-US" sz="1800" spc="-1" strike="noStrike">
              <a:latin typeface="Arial"/>
            </a:endParaRPr>
          </a:p>
          <a:p>
            <a:endParaRPr b="0" lang="en-US" sz="1800" spc="-1" strike="noStrike">
              <a:latin typeface="Arial"/>
            </a:endParaRPr>
          </a:p>
          <a:p>
            <a:r>
              <a:rPr b="0" lang="en-US" sz="1800" spc="-1" strike="noStrike">
                <a:latin typeface="Arial"/>
              </a:rPr>
              <a:t>P 201</a:t>
            </a:r>
            <a:endParaRPr b="0" lang="en-US" sz="1800" spc="-1" strike="noStrike">
              <a:latin typeface="Arial"/>
            </a:endParaRPr>
          </a:p>
        </p:txBody>
      </p:sp>
      <p:sp>
        <p:nvSpPr>
          <p:cNvPr id="71" name="TextShape 3"/>
          <p:cNvSpPr txBox="1"/>
          <p:nvPr/>
        </p:nvSpPr>
        <p:spPr>
          <a:xfrm>
            <a:off x="8686800" y="4480560"/>
            <a:ext cx="1554480" cy="1114200"/>
          </a:xfrm>
          <a:prstGeom prst="rect">
            <a:avLst/>
          </a:prstGeom>
          <a:noFill/>
          <a:ln>
            <a:noFill/>
          </a:ln>
        </p:spPr>
        <p:txBody>
          <a:bodyPr lIns="90000" rIns="90000" tIns="45000" bIns="45000">
            <a:spAutoFit/>
          </a:bodyPr>
          <a:p>
            <a:r>
              <a:rPr b="0" lang="en-US" sz="1800" spc="-1" strike="noStrike">
                <a:latin typeface="Arial"/>
              </a:rPr>
              <a:t>Lets try</a:t>
            </a:r>
            <a:endParaRPr b="0" lang="en-US" sz="1800" spc="-1" strike="noStrike">
              <a:latin typeface="Arial"/>
            </a:endParaRPr>
          </a:p>
          <a:p>
            <a:r>
              <a:rPr b="0" lang="en-US" sz="1800" spc="-1" strike="noStrike">
                <a:latin typeface="Arial"/>
              </a:rPr>
              <a:t>Figure 10.2</a:t>
            </a:r>
            <a:endParaRPr b="0" lang="en-US" sz="1800" spc="-1" strike="noStrike">
              <a:latin typeface="Arial"/>
            </a:endParaRPr>
          </a:p>
          <a:p>
            <a:r>
              <a:rPr b="0" lang="en-US" sz="1800" spc="-1" strike="noStrike">
                <a:latin typeface="Arial"/>
              </a:rPr>
              <a:t>Principle on Iris DS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This is essence of what linear discriminat is (1)</a:t>
            </a:r>
            <a:endParaRPr b="0" lang="en-US" sz="3200" spc="-1" strike="noStrike">
              <a:latin typeface="Arial"/>
            </a:endParaRPr>
          </a:p>
        </p:txBody>
      </p:sp>
      <p:pic>
        <p:nvPicPr>
          <p:cNvPr id="73" name="" descr=""/>
          <p:cNvPicPr/>
          <p:nvPr/>
        </p:nvPicPr>
        <p:blipFill>
          <a:blip r:embed="rId1"/>
          <a:stretch/>
        </p:blipFill>
        <p:spPr>
          <a:xfrm>
            <a:off x="1384560" y="1324440"/>
            <a:ext cx="7452000" cy="412956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(2) How to compute weights in LD and to classify</a:t>
            </a:r>
            <a:endParaRPr b="0" lang="en-US" sz="3200" spc="-1" strike="noStrike">
              <a:latin typeface="Arial"/>
            </a:endParaRPr>
          </a:p>
        </p:txBody>
      </p:sp>
      <p:pic>
        <p:nvPicPr>
          <p:cNvPr id="75" name="" descr=""/>
          <p:cNvPicPr/>
          <p:nvPr/>
        </p:nvPicPr>
        <p:blipFill>
          <a:blip r:embed="rId1"/>
          <a:stretch/>
        </p:blipFill>
        <p:spPr>
          <a:xfrm>
            <a:off x="1327320" y="1667520"/>
            <a:ext cx="7566480" cy="344376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226080"/>
            <a:ext cx="9071640" cy="688320"/>
          </a:xfrm>
          <a:prstGeom prst="rect">
            <a:avLst/>
          </a:prstGeom>
          <a:noFill/>
          <a:ln>
            <a:noFill/>
          </a:ln>
        </p:spPr>
        <p:txBody>
          <a:bodyPr lIns="0" rIns="0" tIns="0" bIns="0" anchor="ctr">
            <a:spAutoFit/>
          </a:bodyPr>
          <a:p>
            <a:pPr algn="ctr"/>
            <a:r>
              <a:rPr b="0" lang="en-US" sz="3200" spc="-1" strike="noStrike">
                <a:latin typeface="Arial"/>
              </a:rPr>
              <a:t>Linear discriminant analysis</a:t>
            </a:r>
            <a:endParaRPr b="0" lang="en-US" sz="3200" spc="-1" strike="noStrike">
              <a:latin typeface="Arial"/>
            </a:endParaRPr>
          </a:p>
        </p:txBody>
      </p:sp>
      <p:sp>
        <p:nvSpPr>
          <p:cNvPr id="77" name="TextShape 2"/>
          <p:cNvSpPr txBox="1"/>
          <p:nvPr/>
        </p:nvSpPr>
        <p:spPr>
          <a:xfrm>
            <a:off x="504000" y="1326600"/>
            <a:ext cx="8822880" cy="21481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https://www.r-bloggers.com/discriminant-analysis-statistics-all-the-way/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https://www.r-bloggers.com/computing-and-visualizing-lda-in-r/</a:t>
            </a:r>
            <a:endParaRPr b="0" lang="en-US" sz="3200" spc="-1" strike="noStrike">
              <a:latin typeface="Arial"/>
            </a:endParaRPr>
          </a:p>
        </p:txBody>
      </p:sp>
      <p:sp>
        <p:nvSpPr>
          <p:cNvPr id="78" name="TextShape 3"/>
          <p:cNvSpPr txBox="1"/>
          <p:nvPr/>
        </p:nvSpPr>
        <p:spPr>
          <a:xfrm>
            <a:off x="438120" y="3474720"/>
            <a:ext cx="9071640" cy="640080"/>
          </a:xfrm>
          <a:prstGeom prst="rect">
            <a:avLst/>
          </a:prstGeom>
          <a:noFill/>
          <a:ln>
            <a:noFill/>
          </a:ln>
        </p:spPr>
        <p:txBody>
          <a:bodyPr lIns="0" rIns="0" tIns="0" bIns="0" anchor="ctr">
            <a:spAutoFit/>
          </a:bodyPr>
          <a:p>
            <a:pPr algn="ctr"/>
            <a:r>
              <a:rPr b="0" lang="en-US" sz="3200" spc="-1" strike="noStrike">
                <a:latin typeface="Arial"/>
              </a:rPr>
              <a:t>Quadratic discriminant analysis</a:t>
            </a:r>
            <a:endParaRPr b="0" lang="en-US" sz="3200" spc="-1" strike="noStrike">
              <a:latin typeface="Arial"/>
            </a:endParaRPr>
          </a:p>
        </p:txBody>
      </p:sp>
      <p:sp>
        <p:nvSpPr>
          <p:cNvPr id="79" name="TextShape 4"/>
          <p:cNvSpPr txBox="1"/>
          <p:nvPr/>
        </p:nvSpPr>
        <p:spPr>
          <a:xfrm>
            <a:off x="621000" y="4269240"/>
            <a:ext cx="9071640" cy="9428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https://www.r-bloggers.com/quadratic-discriminant-analysis-of-two-groups/</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Classification trees</a:t>
            </a:r>
            <a:endParaRPr b="0" lang="en-US" sz="3200" spc="-1" strike="noStrike">
              <a:latin typeface="Arial"/>
            </a:endParaRPr>
          </a:p>
        </p:txBody>
      </p:sp>
      <p:pic>
        <p:nvPicPr>
          <p:cNvPr id="81" name="" descr=""/>
          <p:cNvPicPr/>
          <p:nvPr/>
        </p:nvPicPr>
        <p:blipFill>
          <a:blip r:embed="rId1"/>
          <a:stretch/>
        </p:blipFill>
        <p:spPr>
          <a:xfrm>
            <a:off x="1308960" y="1249920"/>
            <a:ext cx="7497720" cy="414504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Different names for similar data analysis areas, lets define how we understand them</a:t>
            </a:r>
            <a:endParaRPr b="0" lang="en-US" sz="32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fontScale="66000"/>
          </a:bodyPr>
          <a:p>
            <a:pPr marL="432000" indent="-324000">
              <a:spcBef>
                <a:spcPts val="1417"/>
              </a:spcBef>
              <a:buClr>
                <a:srgbClr val="000000"/>
              </a:buClr>
              <a:buSzPct val="45000"/>
              <a:buFont typeface="Wingdings" charset="2"/>
              <a:buChar char=""/>
            </a:pPr>
            <a:r>
              <a:rPr b="0" lang="en-US" sz="3200" spc="-1" strike="noStrike">
                <a:latin typeface="Arial"/>
              </a:rPr>
              <a:t>Data mining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Machine learning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Pattern recognition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Artificial intelligence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Business intelligence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Statistical learning theory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Deep learning</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Classification and regression trees (CART)</a:t>
            </a:r>
            <a:br/>
            <a:r>
              <a:rPr b="0" lang="en-US" sz="3200" spc="-1" strike="noStrike">
                <a:latin typeface="Arial"/>
              </a:rPr>
              <a:t>also sometimes called Decision trees</a:t>
            </a:r>
            <a:endParaRPr b="0" lang="en-US" sz="3200" spc="-1" strike="noStrike">
              <a:latin typeface="Arial"/>
            </a:endParaRPr>
          </a:p>
        </p:txBody>
      </p:sp>
      <p:sp>
        <p:nvSpPr>
          <p:cNvPr id="8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hlinkClick r:id="rId1"/>
              </a:rPr>
              <a:t>https://www.r-bloggers.com/a-brief-tour-of-the-trees-and-forests/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https://www.r-bloggers.com/how-to-identify-risky-bank-loans-using-c-50-decision-trees/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https://www.r-bloggers.com/classification-tree-models/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2"/>
              </a:rPr>
              <a:t>https://www.r-bloggers.com/why-do-decision-trees-work/</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K-NN method</a:t>
            </a:r>
            <a:endParaRPr b="0" lang="en-US" sz="4400" spc="-1" strike="noStrike">
              <a:latin typeface="Arial"/>
            </a:endParaRPr>
          </a:p>
        </p:txBody>
      </p:sp>
      <p:pic>
        <p:nvPicPr>
          <p:cNvPr id="85" name="" descr=""/>
          <p:cNvPicPr/>
          <p:nvPr/>
        </p:nvPicPr>
        <p:blipFill>
          <a:blip r:embed="rId1"/>
          <a:stretch/>
        </p:blipFill>
        <p:spPr>
          <a:xfrm>
            <a:off x="1280160" y="1227240"/>
            <a:ext cx="7337880" cy="389340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K nearest neighbors classifier</a:t>
            </a:r>
            <a:endParaRPr b="0" lang="en-US" sz="4400" spc="-1" strike="noStrike">
              <a:latin typeface="Arial"/>
            </a:endParaRPr>
          </a:p>
        </p:txBody>
      </p:sp>
      <p:sp>
        <p:nvSpPr>
          <p:cNvPr id="8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hlinkClick r:id="rId1"/>
              </a:rPr>
              <a:t>https://www.r-bloggers.com/machine-learning-in-r-for-beginners/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2"/>
              </a:rPr>
              <a:t>https://www.r-bloggers.com/using-knn-classifier-to-predict-whether-the-price-of-stock-will-increase/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Summary</a:t>
            </a:r>
            <a:endParaRPr b="0" lang="en-US" sz="4400" spc="-1" strike="noStrike">
              <a:latin typeface="Arial"/>
            </a:endParaRPr>
          </a:p>
        </p:txBody>
      </p:sp>
      <p:sp>
        <p:nvSpPr>
          <p:cNvPr id="89" name="TextShape 2"/>
          <p:cNvSpPr txBox="1"/>
          <p:nvPr/>
        </p:nvSpPr>
        <p:spPr>
          <a:xfrm>
            <a:off x="504000" y="1326600"/>
            <a:ext cx="9071640" cy="3288240"/>
          </a:xfrm>
          <a:prstGeom prst="rect">
            <a:avLst/>
          </a:prstGeom>
          <a:noFill/>
          <a:ln>
            <a:noFill/>
          </a:ln>
        </p:spPr>
        <p:txBody>
          <a:bodyPr lIns="0" rIns="0" tIns="0" bIns="0">
            <a:normAutofit fontScale="19000"/>
          </a:bodyPr>
          <a:p>
            <a:pPr marL="432000" indent="-324000">
              <a:spcBef>
                <a:spcPts val="1417"/>
              </a:spcBef>
              <a:buClr>
                <a:srgbClr val="000000"/>
              </a:buClr>
              <a:buSzPct val="45000"/>
              <a:buFont typeface="Wingdings" charset="2"/>
              <a:buChar char=""/>
            </a:pPr>
            <a:r>
              <a:rPr b="0" lang="en-US" sz="3200" spc="-1" strike="noStrike">
                <a:latin typeface="Arial"/>
              </a:rPr>
              <a:t>Naive Bayes classifier is based on Bayes theorem  and requires prior probabilities of the classes and class conditional probability distributions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Linear/quadratic discriminant estimates/searches the weight vector that maximizes within class to between class variance ratio and  ensures the best separation of projected feature vectors between classes. It turns out that the most optimal estimate is difference between estimates of class means multiplied by inverse covariance matrix.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Classification tree classifiers are conceptually different – they search for the best splits on the classes based on the feature values and create classification rule systems.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K nearest neighbor classifiers are the simplest, but very powerful tools, because these cassifiers are capable of realising very complex decision boundaries. </a:t>
            </a:r>
            <a:endParaRPr b="0" lang="en-US" sz="3200" spc="-1" strike="noStrike">
              <a:latin typeface="Arial"/>
            </a:endParaRPr>
          </a:p>
        </p:txBody>
      </p:sp>
      <p:sp>
        <p:nvSpPr>
          <p:cNvPr id="90" name="TextShape 3"/>
          <p:cNvSpPr txBox="1"/>
          <p:nvPr/>
        </p:nvSpPr>
        <p:spPr>
          <a:xfrm>
            <a:off x="2103120" y="4754880"/>
            <a:ext cx="7105680" cy="602280"/>
          </a:xfrm>
          <a:prstGeom prst="rect">
            <a:avLst/>
          </a:prstGeom>
          <a:noFill/>
          <a:ln>
            <a:noFill/>
          </a:ln>
        </p:spPr>
        <p:txBody>
          <a:bodyPr lIns="90000" rIns="90000" tIns="45000" bIns="45000">
            <a:spAutoFit/>
          </a:bodyPr>
          <a:p>
            <a:r>
              <a:rPr b="0" lang="en-US" sz="1800" spc="-1" strike="noStrike">
                <a:solidFill>
                  <a:srgbClr val="c9211e"/>
                </a:solidFill>
                <a:latin typeface="Arial"/>
              </a:rPr>
              <a:t>Everything works if classes are well separated (some feature values </a:t>
            </a:r>
            <a:endParaRPr b="0" lang="en-US" sz="1800" spc="-1" strike="noStrike">
              <a:solidFill>
                <a:srgbClr val="c9211e"/>
              </a:solidFill>
              <a:latin typeface="Arial"/>
            </a:endParaRPr>
          </a:p>
          <a:p>
            <a:r>
              <a:rPr b="0" lang="en-US" sz="1800" spc="-1" strike="noStrike">
                <a:solidFill>
                  <a:srgbClr val="c9211e"/>
                </a:solidFill>
                <a:latin typeface="Arial"/>
              </a:rPr>
              <a:t>or some combinations of features do not overlap) </a:t>
            </a:r>
            <a:endParaRPr b="0" lang="en-US" sz="1800" spc="-1" strike="noStrike">
              <a:solidFill>
                <a:srgbClr val="c9211e"/>
              </a:solidFill>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226080"/>
            <a:ext cx="9071640" cy="946440"/>
          </a:xfrm>
          <a:prstGeom prst="rect">
            <a:avLst/>
          </a:prstGeom>
          <a:noFill/>
          <a:ln>
            <a:noFill/>
          </a:ln>
        </p:spPr>
        <p:txBody>
          <a:bodyPr lIns="0" rIns="0" tIns="0" bIns="0" anchor="ctr">
            <a:spAutoFit/>
          </a:bodyPr>
          <a:p>
            <a:pPr algn="ctr"/>
            <a:r>
              <a:rPr b="1" lang="en-US" sz="3200" spc="-1" strike="noStrike" u="sng">
                <a:solidFill>
                  <a:srgbClr val="ff0000"/>
                </a:solidFill>
                <a:uFillTx/>
                <a:latin typeface="Arial"/>
              </a:rPr>
              <a:t>Recommended literature in depth</a:t>
            </a:r>
            <a:r>
              <a:rPr b="0" lang="en-US" sz="4400" spc="-1" strike="noStrike">
                <a:latin typeface="Arial"/>
              </a:rPr>
              <a:t> </a:t>
            </a:r>
            <a:endParaRPr b="0" lang="en-US" sz="4400" spc="-1" strike="noStrike">
              <a:latin typeface="Arial"/>
            </a:endParaRPr>
          </a:p>
        </p:txBody>
      </p:sp>
      <p:sp>
        <p:nvSpPr>
          <p:cNvPr id="92"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hlinkClick r:id="rId1"/>
              </a:rPr>
              <a:t>https://www.r-bloggers.com/in-depth-introduction-to-machine-learning-in-15-hours-of-expert-videos/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2"/>
              </a:rPr>
              <a:t>https://www.r-bloggers.com/the-geometry-of-classifiers/</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Course Dataset </a:t>
            </a:r>
            <a:r>
              <a:rPr b="0" lang="en-US" sz="3200" spc="-1" strike="noStrike">
                <a:solidFill>
                  <a:srgbClr val="5b277d"/>
                </a:solidFill>
                <a:latin typeface="Arial"/>
              </a:rPr>
              <a:t>Mice Protein Expression</a:t>
            </a:r>
            <a:br/>
            <a:r>
              <a:rPr b="0" lang="en-US" sz="3200" spc="-1" strike="noStrike">
                <a:latin typeface="Arial"/>
              </a:rPr>
              <a:t>in Kaggle and UCI ML datasets </a:t>
            </a:r>
            <a:endParaRPr b="0" lang="en-US" sz="3200" spc="-1" strike="noStrike">
              <a:latin typeface="Arial"/>
            </a:endParaRPr>
          </a:p>
        </p:txBody>
      </p:sp>
      <p:pic>
        <p:nvPicPr>
          <p:cNvPr id="94" name="" descr=""/>
          <p:cNvPicPr/>
          <p:nvPr/>
        </p:nvPicPr>
        <p:blipFill>
          <a:blip r:embed="rId1">
            <a:alphaModFix amt="99000"/>
          </a:blip>
          <a:stretch/>
        </p:blipFill>
        <p:spPr>
          <a:xfrm>
            <a:off x="1299240" y="1326600"/>
            <a:ext cx="2835720" cy="3288240"/>
          </a:xfrm>
          <a:prstGeom prst="rect">
            <a:avLst/>
          </a:prstGeom>
          <a:ln>
            <a:solidFill>
              <a:srgbClr val="ffffa6"/>
            </a:solidFill>
            <a:custDash/>
          </a:ln>
        </p:spPr>
      </p:pic>
      <p:pic>
        <p:nvPicPr>
          <p:cNvPr id="95" name="" descr=""/>
          <p:cNvPicPr/>
          <p:nvPr/>
        </p:nvPicPr>
        <p:blipFill>
          <a:blip r:embed="rId2"/>
          <a:stretch/>
        </p:blipFill>
        <p:spPr>
          <a:xfrm>
            <a:off x="5152320" y="1977480"/>
            <a:ext cx="4426920" cy="1986120"/>
          </a:xfrm>
          <a:prstGeom prst="rect">
            <a:avLst/>
          </a:prstGeom>
          <a:ln>
            <a:noFill/>
          </a:ln>
        </p:spPr>
      </p:pic>
      <p:sp>
        <p:nvSpPr>
          <p:cNvPr id="96" name="Line 2"/>
          <p:cNvSpPr/>
          <p:nvPr/>
        </p:nvSpPr>
        <p:spPr>
          <a:xfrm>
            <a:off x="1097280" y="3657600"/>
            <a:ext cx="3037680" cy="0"/>
          </a:xfrm>
          <a:prstGeom prst="line">
            <a:avLst/>
          </a:prstGeom>
          <a:ln w="57240">
            <a:solidFill>
              <a:srgbClr val="ffff00"/>
            </a:solidFill>
            <a:round/>
          </a:ln>
        </p:spPr>
        <p:style>
          <a:lnRef idx="0"/>
          <a:fillRef idx="0"/>
          <a:effectRef idx="0"/>
          <a:fontRef idx="minor"/>
        </p:style>
      </p:sp>
      <p:sp>
        <p:nvSpPr>
          <p:cNvPr id="97" name="TextShape 3"/>
          <p:cNvSpPr txBox="1"/>
          <p:nvPr/>
        </p:nvSpPr>
        <p:spPr>
          <a:xfrm>
            <a:off x="1097280" y="4774320"/>
            <a:ext cx="7715520" cy="346320"/>
          </a:xfrm>
          <a:prstGeom prst="rect">
            <a:avLst/>
          </a:prstGeom>
          <a:noFill/>
          <a:ln>
            <a:noFill/>
          </a:ln>
        </p:spPr>
        <p:txBody>
          <a:bodyPr lIns="90000" rIns="90000" tIns="45000" bIns="45000">
            <a:spAutoFit/>
          </a:bodyPr>
          <a:p>
            <a:r>
              <a:rPr b="0" lang="en-US" sz="1800" spc="-1" strike="noStrike">
                <a:latin typeface="Arial"/>
              </a:rPr>
              <a:t>Download https://archive.ics.uci.edu/ml/datasets/Mice+Protein+Expression</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Dataset paper</a:t>
            </a:r>
            <a:endParaRPr b="0" lang="en-US" sz="4400" spc="-1" strike="noStrike">
              <a:latin typeface="Arial"/>
            </a:endParaRPr>
          </a:p>
        </p:txBody>
      </p:sp>
      <p:pic>
        <p:nvPicPr>
          <p:cNvPr id="99" name="" descr=""/>
          <p:cNvPicPr/>
          <p:nvPr/>
        </p:nvPicPr>
        <p:blipFill>
          <a:blip r:embed="rId1"/>
          <a:stretch/>
        </p:blipFill>
        <p:spPr>
          <a:xfrm>
            <a:off x="1330920" y="1326600"/>
            <a:ext cx="7417080" cy="3288240"/>
          </a:xfrm>
          <a:prstGeom prst="rect">
            <a:avLst/>
          </a:prstGeom>
          <a:ln>
            <a:noFill/>
          </a:ln>
        </p:spPr>
      </p:pic>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2200" spc="-1" strike="noStrike">
                <a:latin typeface="Arial"/>
              </a:rPr>
              <a:t>  </a:t>
            </a:r>
            <a:r>
              <a:rPr b="0" lang="en-US" sz="2200" spc="-1" strike="noStrike">
                <a:latin typeface="Arial"/>
              </a:rPr>
              <a:t>Recognizing patterns. </a:t>
            </a:r>
            <a:br/>
            <a:r>
              <a:rPr b="0" lang="en-US" sz="2200" spc="-1" strike="noStrike">
                <a:latin typeface="Arial"/>
              </a:rPr>
              <a:t>Conceptually this task comes down to </a:t>
            </a:r>
            <a:br/>
            <a:r>
              <a:rPr b="0" lang="en-US" sz="2200" spc="-1" strike="noStrike">
                <a:latin typeface="Arial"/>
              </a:rPr>
              <a:t> Find N differences between M datasets</a:t>
            </a:r>
            <a:endParaRPr b="0" lang="en-US" sz="2200" spc="-1" strike="noStrike">
              <a:latin typeface="Arial"/>
            </a:endParaRPr>
          </a:p>
        </p:txBody>
      </p:sp>
      <p:pic>
        <p:nvPicPr>
          <p:cNvPr id="46" name="" descr=""/>
          <p:cNvPicPr/>
          <p:nvPr/>
        </p:nvPicPr>
        <p:blipFill>
          <a:blip r:embed="rId1"/>
          <a:stretch/>
        </p:blipFill>
        <p:spPr>
          <a:xfrm>
            <a:off x="1645920" y="1172520"/>
            <a:ext cx="6877440" cy="448596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7933680" y="591840"/>
            <a:ext cx="1484640" cy="3522960"/>
          </a:xfrm>
          <a:prstGeom prst="rect">
            <a:avLst/>
          </a:prstGeom>
          <a:noFill/>
          <a:ln>
            <a:noFill/>
          </a:ln>
        </p:spPr>
        <p:txBody>
          <a:bodyPr lIns="0" rIns="0" tIns="0" bIns="0" anchor="ctr">
            <a:spAutoFit/>
          </a:bodyPr>
          <a:p>
            <a:pPr algn="ctr"/>
            <a:r>
              <a:rPr b="0" lang="en-US" sz="2800" spc="-1" strike="noStrike">
                <a:latin typeface="Arial"/>
              </a:rPr>
              <a:t>Is this a more difficult problem ? </a:t>
            </a:r>
            <a:endParaRPr b="0" lang="en-US" sz="2800" spc="-1" strike="noStrike">
              <a:latin typeface="Arial"/>
            </a:endParaRPr>
          </a:p>
        </p:txBody>
      </p:sp>
      <p:pic>
        <p:nvPicPr>
          <p:cNvPr id="48" name="" descr=""/>
          <p:cNvPicPr/>
          <p:nvPr/>
        </p:nvPicPr>
        <p:blipFill>
          <a:blip r:embed="rId1"/>
          <a:stretch/>
        </p:blipFill>
        <p:spPr>
          <a:xfrm>
            <a:off x="2772360" y="31680"/>
            <a:ext cx="4571640" cy="563832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Tasks that we can formalize and categorize</a:t>
            </a:r>
            <a:endParaRPr b="0" lang="en-US" sz="3200" spc="-1" strike="noStrike">
              <a:latin typeface="Arial"/>
            </a:endParaRPr>
          </a:p>
        </p:txBody>
      </p:sp>
      <p:sp>
        <p:nvSpPr>
          <p:cNvPr id="50" name="TextShape 2"/>
          <p:cNvSpPr txBox="1"/>
          <p:nvPr/>
        </p:nvSpPr>
        <p:spPr>
          <a:xfrm>
            <a:off x="504000" y="1326600"/>
            <a:ext cx="9071640" cy="3288240"/>
          </a:xfrm>
          <a:prstGeom prst="rect">
            <a:avLst/>
          </a:prstGeom>
          <a:noFill/>
          <a:ln>
            <a:noFill/>
          </a:ln>
        </p:spPr>
        <p:txBody>
          <a:bodyPr lIns="0" rIns="0" tIns="0" bIns="0">
            <a:normAutofit fontScale="79000"/>
          </a:bodyPr>
          <a:p>
            <a:pPr marL="432000" indent="-324000">
              <a:spcBef>
                <a:spcPts val="1417"/>
              </a:spcBef>
              <a:buClr>
                <a:srgbClr val="000000"/>
              </a:buClr>
              <a:buSzPct val="45000"/>
              <a:buFont typeface="Wingdings" charset="2"/>
              <a:buChar char=""/>
            </a:pPr>
            <a:r>
              <a:rPr b="0" lang="en-US" sz="3200" spc="-1" strike="noStrike">
                <a:solidFill>
                  <a:srgbClr val="8d1d75"/>
                </a:solidFill>
                <a:latin typeface="Arial"/>
              </a:rPr>
              <a:t>Supervised learning – has a teacher</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solidFill>
                  <a:srgbClr val="8d1d75"/>
                </a:solidFill>
                <a:latin typeface="Arial"/>
              </a:rPr>
              <a:t>Classification, regression, clustering</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solidFill>
                  <a:srgbClr val="127622"/>
                </a:solidFill>
                <a:latin typeface="Arial"/>
              </a:rPr>
              <a:t>Unsupervised learning – no teacher</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solidFill>
                  <a:srgbClr val="127622"/>
                </a:solidFill>
                <a:latin typeface="Arial"/>
              </a:rPr>
              <a:t>Clustering, dimensionality reduction, deep learning</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solidFill>
                  <a:srgbClr val="be480a"/>
                </a:solidFill>
                <a:latin typeface="Arial"/>
              </a:rPr>
              <a:t>Reinforcement learning – learn from nonspecific feedback</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solidFill>
                  <a:srgbClr val="be480a"/>
                </a:solidFill>
                <a:latin typeface="Arial"/>
              </a:rPr>
              <a:t>Case based reasoning, transduction, deep learning</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Representation </a:t>
            </a:r>
            <a:endParaRPr b="0" lang="en-US" sz="4400" spc="-1" strike="noStrike">
              <a:latin typeface="Arial"/>
            </a:endParaRPr>
          </a:p>
        </p:txBody>
      </p:sp>
      <p:sp>
        <p:nvSpPr>
          <p:cNvPr id="52" name="TextShape 2"/>
          <p:cNvSpPr txBox="1"/>
          <p:nvPr/>
        </p:nvSpPr>
        <p:spPr>
          <a:xfrm>
            <a:off x="504000" y="1326600"/>
            <a:ext cx="9071640" cy="3288240"/>
          </a:xfrm>
          <a:prstGeom prst="rect">
            <a:avLst/>
          </a:prstGeom>
          <a:noFill/>
          <a:ln>
            <a:noFill/>
          </a:ln>
        </p:spPr>
        <p:txBody>
          <a:bodyPr lIns="0" rIns="0" tIns="0" bIns="0">
            <a:normAutofit fontScale="42000"/>
          </a:bodyPr>
          <a:p>
            <a:pPr marL="432000" indent="-324000">
              <a:spcBef>
                <a:spcPts val="1417"/>
              </a:spcBef>
              <a:buClr>
                <a:srgbClr val="000000"/>
              </a:buClr>
              <a:buSzPct val="45000"/>
              <a:buFont typeface="Wingdings" charset="2"/>
              <a:buChar char=""/>
            </a:pPr>
            <a:r>
              <a:rPr b="0" lang="en-US" sz="3200" spc="-1" strike="noStrike">
                <a:latin typeface="Arial"/>
              </a:rPr>
              <a:t>Feature space froom 1D to 2D to mD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Decision regions and boundaries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Generalization performance : the algorithm that we build learns from data ( in a supervised or unsupervised or semi-supervised way) and is able to generalize well on novel patterns.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What matters most – good features to represent the nature of the data that we wish to analyze/ to mine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Training set, test set, validation set, evaluation criteria</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latin typeface="Arial"/>
              </a:rPr>
              <a:t>Let’s say we have data. What is next? Is there a question? What question we can ask to start with? </a:t>
            </a:r>
            <a:endParaRPr b="0" lang="en-US" sz="3200" spc="-1" strike="noStrike">
              <a:latin typeface="Arial"/>
            </a:endParaRPr>
          </a:p>
        </p:txBody>
      </p:sp>
      <p:sp>
        <p:nvSpPr>
          <p:cNvPr id="54" name="TextShape 2"/>
          <p:cNvSpPr txBox="1"/>
          <p:nvPr/>
        </p:nvSpPr>
        <p:spPr>
          <a:xfrm>
            <a:off x="504000" y="1554480"/>
            <a:ext cx="9071640" cy="3288240"/>
          </a:xfrm>
          <a:prstGeom prst="rect">
            <a:avLst/>
          </a:prstGeom>
          <a:noFill/>
          <a:ln>
            <a:noFill/>
          </a:ln>
        </p:spPr>
        <p:txBody>
          <a:bodyPr lIns="0" rIns="0" tIns="0" bIns="0">
            <a:normAutofit fontScale="88000"/>
          </a:bodyPr>
          <a:p>
            <a:pPr marL="432000" indent="-324000">
              <a:spcBef>
                <a:spcPts val="1417"/>
              </a:spcBef>
              <a:buClr>
                <a:srgbClr val="000000"/>
              </a:buClr>
              <a:buSzPct val="45000"/>
              <a:buFont typeface="Wingdings" charset="2"/>
              <a:buChar char=""/>
            </a:pPr>
            <a:r>
              <a:rPr b="0" lang="en-US" sz="3200" spc="-1" strike="noStrike">
                <a:latin typeface="Arial"/>
              </a:rPr>
              <a:t>Datasets in R </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library(datasets)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ls(package:datasets)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data(iris)</a:t>
            </a:r>
            <a:endParaRPr b="0" lang="en-US" sz="24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data(cars) ..</a:t>
            </a:r>
            <a:endParaRPr b="0" lang="en-US" sz="24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Stop here. What can we say about this Iris dataset? What question we may ask?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3200" spc="-1" strike="noStrike">
                <a:solidFill>
                  <a:srgbClr val="813709"/>
                </a:solidFill>
                <a:latin typeface="Arial"/>
              </a:rPr>
              <a:t>Data resources.</a:t>
            </a:r>
            <a:r>
              <a:rPr b="0" lang="en-US" sz="3200" spc="-1" strike="noStrike">
                <a:latin typeface="Arial"/>
              </a:rPr>
              <a:t> </a:t>
            </a:r>
            <a:r>
              <a:rPr b="0" lang="en-US" sz="3200" spc="-1" strike="noStrike">
                <a:solidFill>
                  <a:srgbClr val="127622"/>
                </a:solidFill>
                <a:latin typeface="Arial"/>
              </a:rPr>
              <a:t>Competitions, challenges and post challenge participation</a:t>
            </a:r>
            <a:endParaRPr b="0" lang="en-US" sz="3200" spc="-1" strike="noStrike">
              <a:latin typeface="Arial"/>
            </a:endParaRPr>
          </a:p>
        </p:txBody>
      </p:sp>
      <p:sp>
        <p:nvSpPr>
          <p:cNvPr id="56" name="TextShape 2"/>
          <p:cNvSpPr txBox="1"/>
          <p:nvPr/>
        </p:nvSpPr>
        <p:spPr>
          <a:xfrm>
            <a:off x="504000" y="1326600"/>
            <a:ext cx="9071640" cy="3288240"/>
          </a:xfrm>
          <a:prstGeom prst="rect">
            <a:avLst/>
          </a:prstGeom>
          <a:noFill/>
          <a:ln>
            <a:noFill/>
          </a:ln>
        </p:spPr>
        <p:txBody>
          <a:bodyPr lIns="0" rIns="0" tIns="0" bIns="0">
            <a:normAutofit fontScale="70000"/>
          </a:bodyPr>
          <a:p>
            <a:pPr marL="432000" indent="-324000">
              <a:spcBef>
                <a:spcPts val="1417"/>
              </a:spcBef>
              <a:buClr>
                <a:srgbClr val="000000"/>
              </a:buClr>
              <a:buSzPct val="45000"/>
              <a:buFont typeface="Wingdings" charset="2"/>
              <a:buChar char=""/>
            </a:pPr>
            <a:r>
              <a:rPr b="0" lang="en-US" sz="3200" spc="-1" strike="noStrike">
                <a:latin typeface="Arial"/>
                <a:hlinkClick r:id="rId1"/>
              </a:rPr>
              <a:t>http://clopinet.com/isabelle/Projects/NIPS2003/#challenge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2"/>
              </a:rPr>
              <a:t>https://competitions.codalab.org/competitions/6131</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3"/>
              </a:rPr>
              <a:t>https://competitions.codalab.org/competitions/3931#results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4"/>
              </a:rPr>
              <a:t>http://www.agnostic.inf.ethz.ch/results.php</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5"/>
              </a:rPr>
              <a:t>http://chalearnlap.cvc.uab.es/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https://www.kdnuggets.com/competitions/index.html</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Shape 1"/>
          <p:cNvSpPr txBox="1"/>
          <p:nvPr/>
        </p:nvSpPr>
        <p:spPr>
          <a:xfrm>
            <a:off x="504000" y="535320"/>
            <a:ext cx="9071640" cy="946440"/>
          </a:xfrm>
          <a:prstGeom prst="rect">
            <a:avLst/>
          </a:prstGeom>
          <a:noFill/>
          <a:ln>
            <a:noFill/>
          </a:ln>
        </p:spPr>
        <p:txBody>
          <a:bodyPr lIns="0" rIns="0" tIns="0" bIns="0" anchor="ctr">
            <a:spAutoFit/>
          </a:bodyPr>
          <a:p>
            <a:pPr algn="ctr"/>
            <a:r>
              <a:rPr b="0" lang="en-US" sz="3200" spc="-1" strike="noStrike">
                <a:latin typeface="Arial"/>
              </a:rPr>
              <a:t>Datasets and repositories to learn data mining, machine learning </a:t>
            </a:r>
            <a:endParaRPr b="0" lang="en-US" sz="3200" spc="-1" strike="noStrike">
              <a:latin typeface="Arial"/>
            </a:endParaRPr>
          </a:p>
        </p:txBody>
      </p:sp>
      <p:sp>
        <p:nvSpPr>
          <p:cNvPr id="58" name="TextShape 2"/>
          <p:cNvSpPr txBox="1"/>
          <p:nvPr/>
        </p:nvSpPr>
        <p:spPr>
          <a:xfrm>
            <a:off x="529560" y="219456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Kaggle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UCI Machine learning datasets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KDnuggets portal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Chalearn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else?  </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1199</TotalTime>
  <Application>LibreOffice/6.1.5.2$Windows_X86_64 LibreOffice_project/90f8dcf33c87b3705e78202e3df5142b201bd805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en-US</dc:language>
  <cp:lastModifiedBy/>
  <dcterms:modified xsi:type="dcterms:W3CDTF">2019-11-19T03:12:35Z</dcterms:modified>
  <cp:revision>64</cp:revision>
  <dc:subject/>
  <dc:title/>
</cp:coreProperties>
</file>