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4"/>
  </p:notesMasterIdLst>
  <p:sldIdLst>
    <p:sldId id="367" r:id="rId5"/>
    <p:sldId id="460" r:id="rId6"/>
    <p:sldId id="549" r:id="rId7"/>
    <p:sldId id="521" r:id="rId8"/>
    <p:sldId id="57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524" r:id="rId19"/>
    <p:sldId id="576" r:id="rId20"/>
    <p:sldId id="552" r:id="rId21"/>
    <p:sldId id="577" r:id="rId22"/>
    <p:sldId id="560" r:id="rId23"/>
    <p:sldId id="578" r:id="rId24"/>
    <p:sldId id="579" r:id="rId25"/>
    <p:sldId id="595" r:id="rId26"/>
    <p:sldId id="565" r:id="rId27"/>
    <p:sldId id="606" r:id="rId28"/>
    <p:sldId id="582" r:id="rId29"/>
    <p:sldId id="583" r:id="rId30"/>
    <p:sldId id="570" r:id="rId31"/>
    <p:sldId id="584" r:id="rId32"/>
    <p:sldId id="573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66"/>
    <a:srgbClr val="00CC00"/>
    <a:srgbClr val="0000CC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39" autoAdjust="0"/>
  </p:normalViewPr>
  <p:slideViewPr>
    <p:cSldViewPr>
      <p:cViewPr>
        <p:scale>
          <a:sx n="100" d="100"/>
          <a:sy n="100" d="100"/>
        </p:scale>
        <p:origin x="-306" y="-72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</c:dPt>
          <c:dPt>
            <c:idx val="1"/>
            <c:bubble3D val="0"/>
            <c:explosion val="20"/>
          </c:dPt>
          <c:dPt>
            <c:idx val="2"/>
            <c:bubble3D val="0"/>
            <c:explosion val="11"/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800512"/>
        <c:axId val="154802048"/>
      </c:lineChart>
      <c:catAx>
        <c:axId val="15480051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154802048"/>
        <c:crosses val="autoZero"/>
        <c:auto val="1"/>
        <c:lblAlgn val="ctr"/>
        <c:lblOffset val="100"/>
        <c:noMultiLvlLbl val="0"/>
      </c:catAx>
      <c:valAx>
        <c:axId val="15480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5480051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829952"/>
        <c:axId val="154831488"/>
      </c:lineChart>
      <c:catAx>
        <c:axId val="15482995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154831488"/>
        <c:crosses val="autoZero"/>
        <c:auto val="1"/>
        <c:lblAlgn val="ctr"/>
        <c:lblOffset val="100"/>
        <c:noMultiLvlLbl val="0"/>
      </c:catAx>
      <c:valAx>
        <c:axId val="15483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5482995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LATEX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Swap:</a:t>
            </a:r>
            <a:r>
              <a:rPr lang="en-US" baseline="0" dirty="0" smtClean="0"/>
              <a:t> market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 normal text, size with LATEX</a:t>
            </a:r>
            <a:r>
              <a:rPr lang="en-US" baseline="0" dirty="0" smtClean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.xml"/><Relationship Id="rId7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2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7.png"/><Relationship Id="rId3" Type="http://schemas.openxmlformats.org/officeDocument/2006/relationships/tags" Target="../tags/tag15.xml"/><Relationship Id="rId21" Type="http://schemas.openxmlformats.org/officeDocument/2006/relationships/image" Target="../media/image30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6.png"/><Relationship Id="rId2" Type="http://schemas.openxmlformats.org/officeDocument/2006/relationships/tags" Target="../tags/tag14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4.png"/><Relationship Id="rId10" Type="http://schemas.openxmlformats.org/officeDocument/2006/relationships/tags" Target="../tags/tag22.xml"/><Relationship Id="rId19" Type="http://schemas.openxmlformats.org/officeDocument/2006/relationships/image" Target="../media/image28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33.png"/><Relationship Id="rId3" Type="http://schemas.openxmlformats.org/officeDocument/2006/relationships/tags" Target="../tags/tag26.xml"/><Relationship Id="rId21" Type="http://schemas.openxmlformats.org/officeDocument/2006/relationships/image" Target="../media/image36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2.png"/><Relationship Id="rId2" Type="http://schemas.openxmlformats.org/officeDocument/2006/relationships/tags" Target="../tags/tag25.xml"/><Relationship Id="rId16" Type="http://schemas.openxmlformats.org/officeDocument/2006/relationships/image" Target="../media/image26.png"/><Relationship Id="rId20" Type="http://schemas.openxmlformats.org/officeDocument/2006/relationships/image" Target="../media/image35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39.png"/><Relationship Id="rId5" Type="http://schemas.openxmlformats.org/officeDocument/2006/relationships/tags" Target="../tags/tag28.xml"/><Relationship Id="rId15" Type="http://schemas.openxmlformats.org/officeDocument/2006/relationships/image" Target="../media/image25.png"/><Relationship Id="rId23" Type="http://schemas.openxmlformats.org/officeDocument/2006/relationships/image" Target="../media/image38.png"/><Relationship Id="rId10" Type="http://schemas.openxmlformats.org/officeDocument/2006/relationships/tags" Target="../tags/tag33.xml"/><Relationship Id="rId19" Type="http://schemas.openxmlformats.org/officeDocument/2006/relationships/image" Target="../media/image34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4.png"/><Relationship Id="rId2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40.png"/><Relationship Id="rId3" Type="http://schemas.openxmlformats.org/officeDocument/2006/relationships/tags" Target="../tags/tag37.xml"/><Relationship Id="rId21" Type="http://schemas.openxmlformats.org/officeDocument/2006/relationships/image" Target="../media/image29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6.png"/><Relationship Id="rId2" Type="http://schemas.openxmlformats.org/officeDocument/2006/relationships/tags" Target="../tags/tag36.xml"/><Relationship Id="rId16" Type="http://schemas.openxmlformats.org/officeDocument/2006/relationships/image" Target="../media/image25.png"/><Relationship Id="rId20" Type="http://schemas.openxmlformats.org/officeDocument/2006/relationships/image" Target="../media/image41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44.png"/><Relationship Id="rId5" Type="http://schemas.openxmlformats.org/officeDocument/2006/relationships/tags" Target="../tags/tag39.xml"/><Relationship Id="rId15" Type="http://schemas.openxmlformats.org/officeDocument/2006/relationships/image" Target="../media/image24.png"/><Relationship Id="rId23" Type="http://schemas.openxmlformats.org/officeDocument/2006/relationships/image" Target="../media/image43.png"/><Relationship Id="rId10" Type="http://schemas.openxmlformats.org/officeDocument/2006/relationships/tags" Target="../tags/tag44.xml"/><Relationship Id="rId19" Type="http://schemas.openxmlformats.org/officeDocument/2006/relationships/image" Target="../media/image28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3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40.png"/><Relationship Id="rId3" Type="http://schemas.openxmlformats.org/officeDocument/2006/relationships/tags" Target="../tags/tag48.xml"/><Relationship Id="rId21" Type="http://schemas.openxmlformats.org/officeDocument/2006/relationships/image" Target="../media/image29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6.png"/><Relationship Id="rId2" Type="http://schemas.openxmlformats.org/officeDocument/2006/relationships/tags" Target="../tags/tag47.xml"/><Relationship Id="rId16" Type="http://schemas.openxmlformats.org/officeDocument/2006/relationships/image" Target="../media/image25.png"/><Relationship Id="rId20" Type="http://schemas.openxmlformats.org/officeDocument/2006/relationships/image" Target="../media/image41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24.png"/><Relationship Id="rId10" Type="http://schemas.openxmlformats.org/officeDocument/2006/relationships/tags" Target="../tags/tag55.xml"/><Relationship Id="rId19" Type="http://schemas.openxmlformats.org/officeDocument/2006/relationships/image" Target="../media/image28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3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9.xml"/><Relationship Id="rId7" Type="http://schemas.openxmlformats.org/officeDocument/2006/relationships/image" Target="../media/image3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60.xml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6.xml"/><Relationship Id="rId7" Type="http://schemas.openxmlformats.org/officeDocument/2006/relationships/image" Target="../media/image48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67.xml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Training set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(drop             convention)</a:t>
            </a:r>
            <a:endParaRPr lang="en-US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44387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index (from 1 to </a:t>
            </a:r>
            <a:r>
              <a:rPr lang="en-US" sz="2400" dirty="0" smtClean="0"/>
              <a:t>    ) </a:t>
            </a:r>
            <a:r>
              <a:rPr lang="en-US" sz="2400" dirty="0"/>
              <a:t>of cluster centroid </a:t>
            </a:r>
          </a:p>
          <a:p>
            <a:r>
              <a:rPr lang="en-US" sz="2400" dirty="0" smtClean="0"/>
              <a:t>		    closest </a:t>
            </a:r>
            <a:r>
              <a:rPr lang="en-US" sz="2400" dirty="0"/>
              <a:t>to </a:t>
            </a:r>
            <a:endParaRPr lang="en-US" sz="36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average (mean) of points assigned to </a:t>
            </a:r>
            <a:r>
              <a:rPr lang="en-US" sz="2400" dirty="0" smtClean="0"/>
              <a:t>cluster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918659" y="2467467"/>
                <a:ext cx="2275238" cy="491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b="1" smtClean="0">
                              <a:solidFill>
                                <a:srgbClr val="0000FF"/>
                              </a:solidFill>
                            </a:rPr>
                          </m:ctrlPr>
                        </m:limLowPr>
                        <m:e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  <m:t>𝒎𝒊𝒏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  <m:t>𝒌</m:t>
                          </m:r>
                        </m:lim>
                      </m:limLow>
                      <m:r>
                        <a:rPr lang="zh-CN" altLang="en-US" b="1">
                          <a:solidFill>
                            <a:srgbClr val="0000FF"/>
                          </a:solidFill>
                        </a:rPr>
                        <m:t>=||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b="1">
                          <a:solidFill>
                            <a:srgbClr val="0000FF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  <m:t>𝒖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  <m:t>𝒌</m:t>
                          </m:r>
                        </m:sub>
                      </m:sSub>
                      <m:r>
                        <a:rPr lang="zh-CN" altLang="en-US" b="1">
                          <a:solidFill>
                            <a:srgbClr val="0000FF"/>
                          </a:solidFill>
                        </a:rPr>
                        <m:t>|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</m:ctrlPr>
                        </m:sSupPr>
                        <m:e>
                          <m:r>
                            <a:rPr lang="zh-CN" altLang="en-US" b="1">
                              <a:solidFill>
                                <a:srgbClr val="0000FF"/>
                              </a:solidFill>
                            </a:rPr>
                            <m:t>|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59" y="2467467"/>
                <a:ext cx="2275238" cy="491994"/>
              </a:xfrm>
              <a:prstGeom prst="rect">
                <a:avLst/>
              </a:prstGeom>
              <a:blipFill rotWithShape="1">
                <a:blip r:embed="rId2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/>
          <p:cNvSpPr/>
          <p:nvPr/>
        </p:nvSpPr>
        <p:spPr>
          <a:xfrm>
            <a:off x="1295400" y="1930251"/>
            <a:ext cx="76200" cy="783213"/>
          </a:xfrm>
          <a:prstGeom prst="leftBrac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25" y="187544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Cluster assignment step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1295400" y="3060497"/>
            <a:ext cx="76200" cy="783213"/>
          </a:xfrm>
          <a:prstGeom prst="leftBrac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" y="2973373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Move centroids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step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1143000" y="1835204"/>
            <a:ext cx="1020870" cy="92384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781932" y="1826464"/>
            <a:ext cx="1020870" cy="923842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877252" y="3064979"/>
            <a:ext cx="1020870" cy="923842"/>
          </a:xfrm>
          <a:prstGeom prst="ellipse">
            <a:avLst/>
          </a:prstGeom>
          <a:noFill/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37885" y="4079299"/>
            <a:ext cx="219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separable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1884" y="708343"/>
            <a:ext cx="165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S,M,L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05474" y="2965884"/>
            <a:ext cx="1309727" cy="941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396751">
            <a:off x="5712350" y="1990739"/>
            <a:ext cx="1751561" cy="11186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1712084">
            <a:off x="6748108" y="1351833"/>
            <a:ext cx="1601395" cy="1005435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24600" y="354444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65514" y="301706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110549" y="2417781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L</a:t>
            </a:r>
            <a:endParaRPr lang="zh-CN" alt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6" grpId="0"/>
      <p:bldP spid="7" grpId="0" animBg="1"/>
      <p:bldP spid="73" grpId="0" animBg="1"/>
      <p:bldP spid="74" grpId="0" animBg="1"/>
      <p:bldP spid="8" grpId="0"/>
      <p:bldP spid="75" grpId="0"/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0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 smtClean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 smtClean="0"/>
              <a:t>= cluster centroid     (              )</a:t>
            </a:r>
          </a:p>
          <a:p>
            <a:pPr marL="630238" lvl="1" indent="-173038"/>
            <a:r>
              <a:rPr lang="en-US" sz="2200" dirty="0" smtClean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Optimization objective:</a:t>
            </a:r>
          </a:p>
          <a:p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354191" y="2152404"/>
                <a:ext cx="3327256" cy="419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solidFill>
                                <a:srgbClr val="0000FF"/>
                              </a:solidFill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>
                          <a:solidFill>
                            <a:srgbClr val="0000FF"/>
                          </a:solidFill>
                        </a:rPr>
                        <m:t>→5</m:t>
                      </m:r>
                      <m: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zh-CN" altLang="en-US">
                          <a:solidFill>
                            <a:srgbClr val="0000FF"/>
                          </a:solidFill>
                        </a:rPr>
                        <m:t>=5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</a:rPr>
                                <m:t>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zh-CN" altLang="en-US">
                          <a:solidFill>
                            <a:srgbClr val="0000FF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00FF"/>
                              </a:solidFill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91" y="2152404"/>
                <a:ext cx="3327256" cy="419346"/>
              </a:xfrm>
              <a:prstGeom prst="rect">
                <a:avLst/>
              </a:prstGeom>
              <a:blipFill rotWithShape="1">
                <a:blip r:embed="rId2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						   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640845" y="1608625"/>
            <a:ext cx="1596820" cy="1426315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00" y="2266950"/>
            <a:ext cx="6858000" cy="1143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73622" y="3509923"/>
            <a:ext cx="7717977" cy="73822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15567" y="1726907"/>
            <a:ext cx="30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Cluster assignment step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094" y="4372155"/>
            <a:ext cx="387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Move centroids step</a:t>
            </a:r>
            <a:endParaRPr lang="zh-CN" altLang="en-US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695825" y="1427631"/>
                <a:ext cx="4215000" cy="741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solidFill>
                                <a:srgbClr val="0000FF"/>
                              </a:solidFill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</a:rPr>
                              <m:t>𝑀𝑖𝑛𝑖𝑚𝑖𝑧𝑒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solidFill>
                                      <a:srgbClr val="0000FF"/>
                                    </a:solidFill>
                                  </a:rPr>
                                  <m:t>...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</a:rPr>
                              <m:t>𝑤</m:t>
                            </m:r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</a:rPr>
                              <m:t>.</m:t>
                            </m:r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</a:rPr>
                              <m:t>𝑟</m:t>
                            </m:r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</a:rPr>
                              <m:t>.</m:t>
                            </m:r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solidFill>
                                          <a:srgbClr val="0000FF"/>
                                        </a:solidFill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solidFill>
                                          <a:srgbClr val="0000FF"/>
                                        </a:solidFill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</a:rPr>
                              <m:t>,...,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  <m:t>h𝑜𝑙𝑑𝑖𝑛𝑔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rgbClr val="0000FF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solidFill>
                                      <a:srgbClr val="0000FF"/>
                                    </a:solidFill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FF"/>
                                        </a:solidFill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</a:rPr>
                                  <m:t>𝑓𝑖𝑥𝑒𝑑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5" y="1427631"/>
                <a:ext cx="4215000" cy="74187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437906" y="4375011"/>
                <a:ext cx="3388171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CC00"/>
                          </a:solidFill>
                        </a:rPr>
                        <m:t>𝑀𝑖𝑛𝑖𝑚𝑖𝑧𝑒</m:t>
                      </m:r>
                      <m:r>
                        <a:rPr lang="en-US" altLang="zh-CN" b="0" i="1" smtClean="0">
                          <a:solidFill>
                            <a:srgbClr val="00CC00"/>
                          </a:solidFill>
                          <a:latin typeface="Cambria Math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CC00"/>
                          </a:solidFill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rgbClr val="00CC00"/>
                              </a:solidFill>
                            </a:rPr>
                            <m:t>...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CC00"/>
                          </a:solidFill>
                          <a:latin typeface="Cambria Math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CC00"/>
                          </a:solidFill>
                        </a:rPr>
                        <m:t>𝑤</m:t>
                      </m:r>
                      <m:r>
                        <a:rPr lang="zh-CN" altLang="en-US">
                          <a:solidFill>
                            <a:srgbClr val="00CC00"/>
                          </a:solidFill>
                        </a:rPr>
                        <m:t>.</m:t>
                      </m:r>
                      <m:r>
                        <a:rPr lang="zh-CN" altLang="en-US" i="1">
                          <a:solidFill>
                            <a:srgbClr val="00CC00"/>
                          </a:solidFill>
                        </a:rPr>
                        <m:t>𝑟</m:t>
                      </m:r>
                      <m:r>
                        <a:rPr lang="zh-CN" altLang="en-US">
                          <a:solidFill>
                            <a:srgbClr val="00CC00"/>
                          </a:solidFill>
                        </a:rPr>
                        <m:t>.</m:t>
                      </m:r>
                      <m:r>
                        <a:rPr lang="zh-CN" altLang="en-US" i="1">
                          <a:solidFill>
                            <a:srgbClr val="00CC00"/>
                          </a:solidFill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0CC00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00CC00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rgbClr val="00CC00"/>
                          </a:solidFill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CC00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CC00"/>
                              </a:solidFill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CC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06" y="4375011"/>
                <a:ext cx="3388171" cy="394339"/>
              </a:xfrm>
              <a:prstGeom prst="rect">
                <a:avLst/>
              </a:prstGeom>
              <a:blipFill rotWithShape="1">
                <a:blip r:embed="rId2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/>
      <p:bldP spid="24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4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09902" y="1360808"/>
            <a:ext cx="7819698" cy="72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have  </a:t>
            </a:r>
          </a:p>
          <a:p>
            <a:endParaRPr lang="en-US" sz="2800" dirty="0"/>
          </a:p>
          <a:p>
            <a:r>
              <a:rPr lang="en-US" sz="2800" dirty="0" smtClean="0"/>
              <a:t>Randomly pick     training </a:t>
            </a:r>
          </a:p>
          <a:p>
            <a:r>
              <a:rPr lang="en-US" sz="2800" dirty="0" smtClean="0"/>
              <a:t>examples.</a:t>
            </a:r>
          </a:p>
          <a:p>
            <a:endParaRPr lang="en-US" sz="2800" dirty="0"/>
          </a:p>
          <a:p>
            <a:r>
              <a:rPr lang="en-US" sz="2800" dirty="0" smtClean="0"/>
              <a:t>Set                     equal to these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971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Example: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K=2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867400" y="1215838"/>
            <a:ext cx="213362" cy="1502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330438" y="821257"/>
            <a:ext cx="213362" cy="1502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089444" y="1284416"/>
            <a:ext cx="135033" cy="267147"/>
            <a:chOff x="4911534" y="971550"/>
            <a:chExt cx="270066" cy="323166"/>
          </a:xfrm>
        </p:grpSpPr>
        <p:cxnSp>
          <p:nvCxnSpPr>
            <p:cNvPr id="9" name="直接连接符 8"/>
            <p:cNvCxnSpPr>
              <a:endCxn id="5" idx="3"/>
            </p:cNvCxnSpPr>
            <p:nvPr/>
          </p:nvCxnSpPr>
          <p:spPr>
            <a:xfrm>
              <a:off x="4953000" y="971550"/>
              <a:ext cx="228600" cy="323166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4911534" y="971550"/>
              <a:ext cx="270066" cy="30761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7499142" y="914782"/>
            <a:ext cx="135033" cy="267147"/>
            <a:chOff x="4911534" y="971550"/>
            <a:chExt cx="270066" cy="323166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4953000" y="971550"/>
              <a:ext cx="228600" cy="3231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4911534" y="971550"/>
              <a:ext cx="270066" cy="3076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箭头连接符 65"/>
          <p:cNvCxnSpPr/>
          <p:nvPr/>
        </p:nvCxnSpPr>
        <p:spPr>
          <a:xfrm>
            <a:off x="5858718" y="3487379"/>
            <a:ext cx="213362" cy="1502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6749195" y="4035945"/>
            <a:ext cx="223105" cy="1516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080762" y="3555957"/>
            <a:ext cx="135033" cy="267147"/>
            <a:chOff x="4911534" y="971550"/>
            <a:chExt cx="270066" cy="323166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4953000" y="971550"/>
              <a:ext cx="228600" cy="323166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911534" y="971550"/>
              <a:ext cx="270066" cy="30761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6614162" y="3873893"/>
            <a:ext cx="135033" cy="267147"/>
            <a:chOff x="4911534" y="971550"/>
            <a:chExt cx="270066" cy="323166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4953000" y="971550"/>
              <a:ext cx="228600" cy="3231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4911534" y="971550"/>
              <a:ext cx="270066" cy="3076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81647" y="3563022"/>
            <a:ext cx="2436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But…..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Unlucky random initialization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</a:t>
            </a:r>
            <a:r>
              <a:rPr lang="en-US" sz="2400" dirty="0" smtClean="0">
                <a:latin typeface="+mj-lt"/>
                <a:cs typeface="Courier New" pitchFamily="49" charset="0"/>
              </a:rPr>
              <a:t>or i = 1 to 100 {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Compute cost function (distortion)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6290" y="2190750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is the right value of K?</a:t>
            </a:r>
            <a:endParaRPr lang="en-US" sz="22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2819400" y="1276350"/>
            <a:ext cx="1676400" cy="25908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006535" y="1356562"/>
            <a:ext cx="16764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19400" y="1200150"/>
            <a:ext cx="1600200" cy="13716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04271" y="2581162"/>
            <a:ext cx="1600200" cy="1371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159543" y="1365975"/>
            <a:ext cx="1600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950993" y="2796340"/>
            <a:ext cx="1600200" cy="1070810"/>
          </a:xfrm>
          <a:prstGeom prst="ellipse">
            <a:avLst/>
          </a:prstGeom>
          <a:noFill/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4" grpId="0" animBg="1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Elbow method:</a:t>
            </a:r>
            <a:endParaRPr lang="en-US" sz="2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167206" y="21145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48206" y="2602231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981200" y="31051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362200" y="32575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843606" y="32575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24606" y="32575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605606" y="32575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062806" y="3257550"/>
            <a:ext cx="51994" cy="4571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10" idx="6"/>
            <a:endCxn id="19" idx="0"/>
          </p:cNvCxnSpPr>
          <p:nvPr/>
        </p:nvCxnSpPr>
        <p:spPr>
          <a:xfrm>
            <a:off x="1219200" y="2137410"/>
            <a:ext cx="355003" cy="46482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0" idx="0"/>
          </p:cNvCxnSpPr>
          <p:nvPr/>
        </p:nvCxnSpPr>
        <p:spPr>
          <a:xfrm>
            <a:off x="1611071" y="2657475"/>
            <a:ext cx="396126" cy="44767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5"/>
            <a:endCxn id="21" idx="4"/>
          </p:cNvCxnSpPr>
          <p:nvPr/>
        </p:nvCxnSpPr>
        <p:spPr>
          <a:xfrm>
            <a:off x="2025580" y="3144174"/>
            <a:ext cx="362617" cy="15909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4"/>
          </p:cNvCxnSpPr>
          <p:nvPr/>
        </p:nvCxnSpPr>
        <p:spPr>
          <a:xfrm>
            <a:off x="2388197" y="3294726"/>
            <a:ext cx="481406" cy="854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2" idx="4"/>
            <a:endCxn id="23" idx="4"/>
          </p:cNvCxnSpPr>
          <p:nvPr/>
        </p:nvCxnSpPr>
        <p:spPr>
          <a:xfrm>
            <a:off x="2869603" y="3303269"/>
            <a:ext cx="381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4"/>
            <a:endCxn id="24" idx="4"/>
          </p:cNvCxnSpPr>
          <p:nvPr/>
        </p:nvCxnSpPr>
        <p:spPr>
          <a:xfrm>
            <a:off x="3250603" y="3303269"/>
            <a:ext cx="381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4" idx="5"/>
            <a:endCxn id="25" idx="3"/>
          </p:cNvCxnSpPr>
          <p:nvPr/>
        </p:nvCxnSpPr>
        <p:spPr>
          <a:xfrm>
            <a:off x="3649986" y="3296574"/>
            <a:ext cx="420434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 rot="2091332" flipH="1">
            <a:off x="2107870" y="2765324"/>
            <a:ext cx="116225" cy="253119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74540" y="2288144"/>
            <a:ext cx="120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elbow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5562600" y="2114550"/>
            <a:ext cx="2790825" cy="1144313"/>
          </a:xfrm>
          <a:custGeom>
            <a:avLst/>
            <a:gdLst>
              <a:gd name="connsiteX0" fmla="*/ 0 w 2790825"/>
              <a:gd name="connsiteY0" fmla="*/ 0 h 1144313"/>
              <a:gd name="connsiteX1" fmla="*/ 1123950 w 2790825"/>
              <a:gd name="connsiteY1" fmla="*/ 981075 h 1144313"/>
              <a:gd name="connsiteX2" fmla="*/ 2790825 w 2790825"/>
              <a:gd name="connsiteY2" fmla="*/ 1133475 h 114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1144313">
                <a:moveTo>
                  <a:pt x="0" y="0"/>
                </a:moveTo>
                <a:cubicBezTo>
                  <a:pt x="329406" y="396081"/>
                  <a:pt x="658813" y="792163"/>
                  <a:pt x="1123950" y="981075"/>
                </a:cubicBezTo>
                <a:cubicBezTo>
                  <a:pt x="1589087" y="1169987"/>
                  <a:pt x="2189956" y="1151731"/>
                  <a:pt x="2790825" y="1133475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990603" y="1428750"/>
            <a:ext cx="201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There is no clear elbow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9" grpId="0" animBg="1"/>
      <p:bldP spid="50" grpId="0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 smtClean="0"/>
              <a:t>E.g.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椭圆 78"/>
          <p:cNvSpPr/>
          <p:nvPr/>
        </p:nvSpPr>
        <p:spPr>
          <a:xfrm rot="1442131">
            <a:off x="1519725" y="3723591"/>
            <a:ext cx="1134644" cy="941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rot="1396751">
            <a:off x="1930453" y="2790642"/>
            <a:ext cx="1751561" cy="111840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1712084">
            <a:off x="3079705" y="2380247"/>
            <a:ext cx="1078755" cy="72609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575378" y="426828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516292" y="374090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38600" y="310515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L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259" y="1736862"/>
            <a:ext cx="175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K=S,M,L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3907" y="1658385"/>
            <a:ext cx="175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K=XS,S,M,L,XL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 rot="1442131">
            <a:off x="5101772" y="3939505"/>
            <a:ext cx="838738" cy="534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396751">
            <a:off x="5319377" y="3513713"/>
            <a:ext cx="1294768" cy="57832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712084">
            <a:off x="6734060" y="2441179"/>
            <a:ext cx="1153379" cy="4124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865937">
            <a:off x="5612212" y="3067070"/>
            <a:ext cx="1618555" cy="585338"/>
          </a:xfrm>
          <a:prstGeom prst="ellipse">
            <a:avLst/>
          </a:prstGeom>
          <a:noFill/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712084">
            <a:off x="6228211" y="2656362"/>
            <a:ext cx="1161648" cy="529904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867400" y="4248150"/>
            <a:ext cx="40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351427" y="302146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L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477000" y="401955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86600" y="356235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93366"/>
                </a:solidFill>
              </a:rPr>
              <a:t>M</a:t>
            </a:r>
            <a:endParaRPr lang="zh-CN" altLang="en-US" dirty="0">
              <a:solidFill>
                <a:srgbClr val="993366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820025" y="284124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XL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/>
      <p:bldP spid="83" grpId="0"/>
      <p:bldP spid="84" grpId="0"/>
      <p:bldP spid="4" grpId="0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4" grpId="0"/>
      <p:bldP spid="95" grpId="0"/>
      <p:bldP spid="96" grpId="0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8400" y="2022119"/>
            <a:ext cx="23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Clustering algorithm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50869" y="2022119"/>
            <a:ext cx="1257300" cy="1311631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90726" y="996925"/>
            <a:ext cx="1257300" cy="1311631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4832" y="2343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297409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Cluster centroids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575712" y="1885983"/>
            <a:ext cx="2215488" cy="114296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1"/>
          </p:cNvCxnSpPr>
          <p:nvPr/>
        </p:nvCxnSpPr>
        <p:spPr>
          <a:xfrm flipH="1">
            <a:off x="5128460" y="3158762"/>
            <a:ext cx="662740" cy="15175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500134" y="3030430"/>
            <a:ext cx="376666" cy="29439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29239" y="1759271"/>
            <a:ext cx="298366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6563</TotalTime>
  <Words>497</Words>
  <Application>Microsoft Office PowerPoint</Application>
  <PresentationFormat>全屏显示(16:9)</PresentationFormat>
  <Paragraphs>157</Paragraphs>
  <Slides>29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1_Lecture</vt:lpstr>
      <vt:lpstr>2_Office Theme</vt:lpstr>
      <vt:lpstr>3_Office Theme</vt:lpstr>
      <vt:lpstr>2_Lecture</vt:lpstr>
      <vt:lpstr>Unsupervised learning introduction</vt:lpstr>
      <vt:lpstr>PowerPoint 演示文稿</vt:lpstr>
      <vt:lpstr>PowerPoint 演示文稿</vt:lpstr>
      <vt:lpstr>PowerPoint 演示文稿</vt:lpstr>
      <vt:lpstr>K-means 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Optimization objective</vt:lpstr>
      <vt:lpstr>PowerPoint 演示文稿</vt:lpstr>
      <vt:lpstr>PowerPoint 演示文稿</vt:lpstr>
      <vt:lpstr>Random initialization</vt:lpstr>
      <vt:lpstr>PowerPoint 演示文稿</vt:lpstr>
      <vt:lpstr>PowerPoint 演示文稿</vt:lpstr>
      <vt:lpstr>PowerPoint 演示文稿</vt:lpstr>
      <vt:lpstr>PowerPoint 演示文稿</vt:lpstr>
      <vt:lpstr>Choosing the number of clusters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VAIO</cp:lastModifiedBy>
  <cp:revision>642</cp:revision>
  <dcterms:created xsi:type="dcterms:W3CDTF">2010-07-08T21:59:02Z</dcterms:created>
  <dcterms:modified xsi:type="dcterms:W3CDTF">2012-04-01T15:25:10Z</dcterms:modified>
</cp:coreProperties>
</file>