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859" r:id="rId1"/>
  </p:sldMasterIdLst>
  <p:notesMasterIdLst>
    <p:notesMasterId r:id="rId14"/>
  </p:notesMasterIdLst>
  <p:handoutMasterIdLst>
    <p:handoutMasterId r:id="rId15"/>
  </p:handoutMasterIdLst>
  <p:sldIdLst>
    <p:sldId id="270" r:id="rId2"/>
    <p:sldId id="289" r:id="rId3"/>
    <p:sldId id="271" r:id="rId4"/>
    <p:sldId id="290" r:id="rId5"/>
    <p:sldId id="272" r:id="rId6"/>
    <p:sldId id="284" r:id="rId7"/>
    <p:sldId id="286" r:id="rId8"/>
    <p:sldId id="291" r:id="rId9"/>
    <p:sldId id="288" r:id="rId10"/>
    <p:sldId id="285" r:id="rId11"/>
    <p:sldId id="287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982DE-E5FA-4D82-9F88-29333BE0939D}" v="3" dt="2024-03-16T09:44:24.727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ויטל מרציאנו" userId="227e1458-b9c9-4ac8-9e24-f904ccbd652e" providerId="ADAL" clId="{671982DE-E5FA-4D82-9F88-29333BE0939D}"/>
    <pc:docChg chg="undo custSel addSld modSld">
      <pc:chgData name="ויטל מרציאנו" userId="227e1458-b9c9-4ac8-9e24-f904ccbd652e" providerId="ADAL" clId="{671982DE-E5FA-4D82-9F88-29333BE0939D}" dt="2024-03-16T09:50:14.374" v="60" actId="20577"/>
      <pc:docMkLst>
        <pc:docMk/>
      </pc:docMkLst>
      <pc:sldChg chg="modSp mod">
        <pc:chgData name="ויטל מרציאנו" userId="227e1458-b9c9-4ac8-9e24-f904ccbd652e" providerId="ADAL" clId="{671982DE-E5FA-4D82-9F88-29333BE0939D}" dt="2024-03-16T09:27:39.255" v="12" actId="108"/>
        <pc:sldMkLst>
          <pc:docMk/>
          <pc:sldMk cId="2057674307" sldId="272"/>
        </pc:sldMkLst>
        <pc:spChg chg="mod">
          <ac:chgData name="ויטל מרציאנו" userId="227e1458-b9c9-4ac8-9e24-f904ccbd652e" providerId="ADAL" clId="{671982DE-E5FA-4D82-9F88-29333BE0939D}" dt="2024-03-16T09:27:39.255" v="12" actId="108"/>
          <ac:spMkLst>
            <pc:docMk/>
            <pc:sldMk cId="2057674307" sldId="272"/>
            <ac:spMk id="6" creationId="{3F51358B-E215-52EA-8851-C93A3E56B852}"/>
          </ac:spMkLst>
        </pc:spChg>
        <pc:spChg chg="mod">
          <ac:chgData name="ויטל מרציאנו" userId="227e1458-b9c9-4ac8-9e24-f904ccbd652e" providerId="ADAL" clId="{671982DE-E5FA-4D82-9F88-29333BE0939D}" dt="2024-03-16T09:27:35.161" v="10" actId="27636"/>
          <ac:spMkLst>
            <pc:docMk/>
            <pc:sldMk cId="2057674307" sldId="272"/>
            <ac:spMk id="7" creationId="{732BA92E-FD30-E029-9CCA-B2E9005958A8}"/>
          </ac:spMkLst>
        </pc:spChg>
      </pc:sldChg>
      <pc:sldChg chg="modSp mod">
        <pc:chgData name="ויטל מרציאנו" userId="227e1458-b9c9-4ac8-9e24-f904ccbd652e" providerId="ADAL" clId="{671982DE-E5FA-4D82-9F88-29333BE0939D}" dt="2024-03-16T09:27:50.244" v="14" actId="20577"/>
        <pc:sldMkLst>
          <pc:docMk/>
          <pc:sldMk cId="916994077" sldId="284"/>
        </pc:sldMkLst>
        <pc:spChg chg="mod">
          <ac:chgData name="ויטל מרציאנו" userId="227e1458-b9c9-4ac8-9e24-f904ccbd652e" providerId="ADAL" clId="{671982DE-E5FA-4D82-9F88-29333BE0939D}" dt="2024-03-16T09:27:50.244" v="14" actId="20577"/>
          <ac:spMkLst>
            <pc:docMk/>
            <pc:sldMk cId="916994077" sldId="284"/>
            <ac:spMk id="3" creationId="{00000000-0000-0000-0000-000000000000}"/>
          </ac:spMkLst>
        </pc:spChg>
      </pc:sldChg>
      <pc:sldChg chg="modSp mod">
        <pc:chgData name="ויטל מרציאנו" userId="227e1458-b9c9-4ac8-9e24-f904ccbd652e" providerId="ADAL" clId="{671982DE-E5FA-4D82-9F88-29333BE0939D}" dt="2024-03-16T09:30:33.286" v="36" actId="2710"/>
        <pc:sldMkLst>
          <pc:docMk/>
          <pc:sldMk cId="1555210222" sldId="285"/>
        </pc:sldMkLst>
        <pc:spChg chg="mod">
          <ac:chgData name="ויטל מרציאנו" userId="227e1458-b9c9-4ac8-9e24-f904ccbd652e" providerId="ADAL" clId="{671982DE-E5FA-4D82-9F88-29333BE0939D}" dt="2024-03-16T09:30:33.286" v="36" actId="2710"/>
          <ac:spMkLst>
            <pc:docMk/>
            <pc:sldMk cId="1555210222" sldId="285"/>
            <ac:spMk id="3" creationId="{00000000-0000-0000-0000-000000000000}"/>
          </ac:spMkLst>
        </pc:spChg>
      </pc:sldChg>
      <pc:sldChg chg="addSp delSp modSp mod">
        <pc:chgData name="ויטל מרציאנו" userId="227e1458-b9c9-4ac8-9e24-f904ccbd652e" providerId="ADAL" clId="{671982DE-E5FA-4D82-9F88-29333BE0939D}" dt="2024-03-16T09:29:19.719" v="33" actId="1076"/>
        <pc:sldMkLst>
          <pc:docMk/>
          <pc:sldMk cId="3721512044" sldId="286"/>
        </pc:sldMkLst>
        <pc:spChg chg="mod">
          <ac:chgData name="ויטל מרציאנו" userId="227e1458-b9c9-4ac8-9e24-f904ccbd652e" providerId="ADAL" clId="{671982DE-E5FA-4D82-9F88-29333BE0939D}" dt="2024-03-16T09:28:06.774" v="17" actId="1076"/>
          <ac:spMkLst>
            <pc:docMk/>
            <pc:sldMk cId="3721512044" sldId="286"/>
            <ac:spMk id="2" creationId="{00000000-0000-0000-0000-000000000000}"/>
          </ac:spMkLst>
        </pc:spChg>
        <pc:spChg chg="del">
          <ac:chgData name="ויטל מרציאנו" userId="227e1458-b9c9-4ac8-9e24-f904ccbd652e" providerId="ADAL" clId="{671982DE-E5FA-4D82-9F88-29333BE0939D}" dt="2024-03-16T09:28:02.420" v="15" actId="478"/>
          <ac:spMkLst>
            <pc:docMk/>
            <pc:sldMk cId="3721512044" sldId="286"/>
            <ac:spMk id="3" creationId="{00000000-0000-0000-0000-000000000000}"/>
          </ac:spMkLst>
        </pc:spChg>
        <pc:picChg chg="mod modCrop">
          <ac:chgData name="ויטל מרציאנו" userId="227e1458-b9c9-4ac8-9e24-f904ccbd652e" providerId="ADAL" clId="{671982DE-E5FA-4D82-9F88-29333BE0939D}" dt="2024-03-16T09:29:19.719" v="33" actId="1076"/>
          <ac:picMkLst>
            <pc:docMk/>
            <pc:sldMk cId="3721512044" sldId="286"/>
            <ac:picMk id="4" creationId="{DF4F72C1-BABF-4BD9-A3BC-9663A2AA8E1D}"/>
          </ac:picMkLst>
        </pc:picChg>
        <pc:picChg chg="add del mod">
          <ac:chgData name="ויטל מרציאנו" userId="227e1458-b9c9-4ac8-9e24-f904ccbd652e" providerId="ADAL" clId="{671982DE-E5FA-4D82-9F88-29333BE0939D}" dt="2024-03-16T09:28:56.358" v="30" actId="478"/>
          <ac:picMkLst>
            <pc:docMk/>
            <pc:sldMk cId="3721512044" sldId="286"/>
            <ac:picMk id="5" creationId="{5DAF5E3D-03C1-2D21-A696-E147ECE1C45C}"/>
          </ac:picMkLst>
        </pc:picChg>
      </pc:sldChg>
      <pc:sldChg chg="addSp delSp modSp mod">
        <pc:chgData name="ויטל מרציאנו" userId="227e1458-b9c9-4ac8-9e24-f904ccbd652e" providerId="ADAL" clId="{671982DE-E5FA-4D82-9F88-29333BE0939D}" dt="2024-03-16T09:44:30.398" v="44" actId="27614"/>
        <pc:sldMkLst>
          <pc:docMk/>
          <pc:sldMk cId="1850147129" sldId="287"/>
        </pc:sldMkLst>
        <pc:spChg chg="add del mod">
          <ac:chgData name="ויטל מרציאנו" userId="227e1458-b9c9-4ac8-9e24-f904ccbd652e" providerId="ADAL" clId="{671982DE-E5FA-4D82-9F88-29333BE0939D}" dt="2024-03-16T09:44:24.727" v="41"/>
          <ac:spMkLst>
            <pc:docMk/>
            <pc:sldMk cId="1850147129" sldId="287"/>
            <ac:spMk id="6" creationId="{93F974FE-C006-80A3-7125-AF45E24A5D39}"/>
          </ac:spMkLst>
        </pc:spChg>
        <pc:picChg chg="del mod">
          <ac:chgData name="ויטל מרציאנו" userId="227e1458-b9c9-4ac8-9e24-f904ccbd652e" providerId="ADAL" clId="{671982DE-E5FA-4D82-9F88-29333BE0939D}" dt="2024-03-16T09:44:22.077" v="39" actId="478"/>
          <ac:picMkLst>
            <pc:docMk/>
            <pc:sldMk cId="1850147129" sldId="287"/>
            <ac:picMk id="3" creationId="{DF122646-29A8-4DFA-A609-D7E963A1093F}"/>
          </ac:picMkLst>
        </pc:picChg>
        <pc:picChg chg="del">
          <ac:chgData name="ויטל מרציאנו" userId="227e1458-b9c9-4ac8-9e24-f904ccbd652e" providerId="ADAL" clId="{671982DE-E5FA-4D82-9F88-29333BE0939D}" dt="2024-03-16T09:44:22.824" v="40" actId="478"/>
          <ac:picMkLst>
            <pc:docMk/>
            <pc:sldMk cId="1850147129" sldId="287"/>
            <ac:picMk id="4" creationId="{5FAE81D2-6E9A-48CB-92D6-B1CD16AFDD2B}"/>
          </ac:picMkLst>
        </pc:picChg>
        <pc:picChg chg="add mod">
          <ac:chgData name="ויטל מרציאנו" userId="227e1458-b9c9-4ac8-9e24-f904ccbd652e" providerId="ADAL" clId="{671982DE-E5FA-4D82-9F88-29333BE0939D}" dt="2024-03-16T09:44:30.398" v="44" actId="27614"/>
          <ac:picMkLst>
            <pc:docMk/>
            <pc:sldMk cId="1850147129" sldId="287"/>
            <ac:picMk id="8" creationId="{3E81509C-4807-5789-3B53-4CCF859E012B}"/>
          </ac:picMkLst>
        </pc:picChg>
      </pc:sldChg>
      <pc:sldChg chg="modSp mod">
        <pc:chgData name="ויטל מרציאנו" userId="227e1458-b9c9-4ac8-9e24-f904ccbd652e" providerId="ADAL" clId="{671982DE-E5FA-4D82-9F88-29333BE0939D}" dt="2024-03-16T09:50:14.374" v="60" actId="20577"/>
        <pc:sldMkLst>
          <pc:docMk/>
          <pc:sldMk cId="4183606066" sldId="288"/>
        </pc:sldMkLst>
        <pc:spChg chg="mod">
          <ac:chgData name="ויטל מרציאנו" userId="227e1458-b9c9-4ac8-9e24-f904ccbd652e" providerId="ADAL" clId="{671982DE-E5FA-4D82-9F88-29333BE0939D}" dt="2024-03-16T09:50:14.374" v="60" actId="20577"/>
          <ac:spMkLst>
            <pc:docMk/>
            <pc:sldMk cId="4183606066" sldId="288"/>
            <ac:spMk id="6" creationId="{3F51358B-E215-52EA-8851-C93A3E56B852}"/>
          </ac:spMkLst>
        </pc:spChg>
        <pc:spChg chg="mod">
          <ac:chgData name="ויטל מרציאנו" userId="227e1458-b9c9-4ac8-9e24-f904ccbd652e" providerId="ADAL" clId="{671982DE-E5FA-4D82-9F88-29333BE0939D}" dt="2024-03-16T09:47:58.598" v="48" actId="20577"/>
          <ac:spMkLst>
            <pc:docMk/>
            <pc:sldMk cId="4183606066" sldId="288"/>
            <ac:spMk id="7" creationId="{732BA92E-FD30-E029-9CCA-B2E9005958A8}"/>
          </ac:spMkLst>
        </pc:spChg>
      </pc:sldChg>
      <pc:sldChg chg="modSp mod">
        <pc:chgData name="ויטל מרציאנו" userId="227e1458-b9c9-4ac8-9e24-f904ccbd652e" providerId="ADAL" clId="{671982DE-E5FA-4D82-9F88-29333BE0939D}" dt="2024-03-16T09:30:03.012" v="34" actId="108"/>
        <pc:sldMkLst>
          <pc:docMk/>
          <pc:sldMk cId="641064856" sldId="289"/>
        </pc:sldMkLst>
        <pc:spChg chg="mod">
          <ac:chgData name="ויטל מרציאנו" userId="227e1458-b9c9-4ac8-9e24-f904ccbd652e" providerId="ADAL" clId="{671982DE-E5FA-4D82-9F88-29333BE0939D}" dt="2024-03-16T09:30:03.012" v="34" actId="108"/>
          <ac:spMkLst>
            <pc:docMk/>
            <pc:sldMk cId="641064856" sldId="289"/>
            <ac:spMk id="3" creationId="{49CFD77A-D58B-4A99-8839-4D71FD29B631}"/>
          </ac:spMkLst>
        </pc:spChg>
      </pc:sldChg>
      <pc:sldChg chg="delSp modSp add mod">
        <pc:chgData name="ויטל מרציאנו" userId="227e1458-b9c9-4ac8-9e24-f904ccbd652e" providerId="ADAL" clId="{671982DE-E5FA-4D82-9F88-29333BE0939D}" dt="2024-03-16T09:29:12.591" v="32" actId="732"/>
        <pc:sldMkLst>
          <pc:docMk/>
          <pc:sldMk cId="3847616814" sldId="291"/>
        </pc:sldMkLst>
        <pc:picChg chg="del">
          <ac:chgData name="ויטל מרציאנו" userId="227e1458-b9c9-4ac8-9e24-f904ccbd652e" providerId="ADAL" clId="{671982DE-E5FA-4D82-9F88-29333BE0939D}" dt="2024-03-16T09:28:40.391" v="25" actId="478"/>
          <ac:picMkLst>
            <pc:docMk/>
            <pc:sldMk cId="3847616814" sldId="291"/>
            <ac:picMk id="4" creationId="{DF4F72C1-BABF-4BD9-A3BC-9663A2AA8E1D}"/>
          </ac:picMkLst>
        </pc:picChg>
        <pc:picChg chg="mod modCrop">
          <ac:chgData name="ויטל מרציאנו" userId="227e1458-b9c9-4ac8-9e24-f904ccbd652e" providerId="ADAL" clId="{671982DE-E5FA-4D82-9F88-29333BE0939D}" dt="2024-03-16T09:29:12.591" v="32" actId="732"/>
          <ac:picMkLst>
            <pc:docMk/>
            <pc:sldMk cId="3847616814" sldId="291"/>
            <ac:picMk id="5" creationId="{5DAF5E3D-03C1-2D21-A696-E147ECE1C4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098B-C3DB-4DFC-8A80-3BBF332301B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B5742F70-797C-4A11-8BE9-13F1C940910F}">
      <dgm:prSet/>
      <dgm:spPr/>
      <dgm:t>
        <a:bodyPr/>
        <a:lstStyle/>
        <a:p>
          <a:r>
            <a:rPr lang="en-US" dirty="0"/>
            <a:t>Gaussian elimination calculation of the matrix (upper triangular matrix)</a:t>
          </a:r>
          <a:endParaRPr lang="en-IL" dirty="0"/>
        </a:p>
      </dgm:t>
    </dgm:pt>
    <dgm:pt modelId="{DCD7DD89-B870-4924-A9AA-79296249BA4C}" type="parTrans" cxnId="{CA172487-6D06-4799-A005-2AC28250A825}">
      <dgm:prSet/>
      <dgm:spPr/>
      <dgm:t>
        <a:bodyPr/>
        <a:lstStyle/>
        <a:p>
          <a:endParaRPr lang="en-IL"/>
        </a:p>
      </dgm:t>
    </dgm:pt>
    <dgm:pt modelId="{7FB3315F-5FAE-4FB5-9E52-F3A30BD8E433}" type="sibTrans" cxnId="{CA172487-6D06-4799-A005-2AC28250A825}">
      <dgm:prSet/>
      <dgm:spPr/>
      <dgm:t>
        <a:bodyPr/>
        <a:lstStyle/>
        <a:p>
          <a:endParaRPr lang="en-IL"/>
        </a:p>
      </dgm:t>
    </dgm:pt>
    <dgm:pt modelId="{A3170B1F-163E-48AA-BF30-E560F6CAD691}">
      <dgm:prSet/>
      <dgm:spPr/>
      <dgm:t>
        <a:bodyPr/>
        <a:lstStyle/>
        <a:p>
          <a:r>
            <a:rPr lang="en-US" dirty="0"/>
            <a:t>The determinant is the product of the diagonal elements</a:t>
          </a:r>
          <a:endParaRPr lang="en-IL" dirty="0"/>
        </a:p>
      </dgm:t>
    </dgm:pt>
    <dgm:pt modelId="{B394D274-4A72-460A-A008-18746D7CD426}" type="parTrans" cxnId="{4089EF34-7A21-4928-99BA-4DCF82B473C2}">
      <dgm:prSet/>
      <dgm:spPr/>
      <dgm:t>
        <a:bodyPr/>
        <a:lstStyle/>
        <a:p>
          <a:endParaRPr lang="en-IL"/>
        </a:p>
      </dgm:t>
    </dgm:pt>
    <dgm:pt modelId="{C9D953BD-C7E4-484F-AD35-0118A90448D4}" type="sibTrans" cxnId="{4089EF34-7A21-4928-99BA-4DCF82B473C2}">
      <dgm:prSet/>
      <dgm:spPr/>
      <dgm:t>
        <a:bodyPr/>
        <a:lstStyle/>
        <a:p>
          <a:endParaRPr lang="en-IL"/>
        </a:p>
      </dgm:t>
    </dgm:pt>
    <dgm:pt modelId="{F86DA156-37A0-4F22-82A0-9B58A11D287C}">
      <dgm:prSet/>
      <dgm:spPr/>
      <dgm:t>
        <a:bodyPr/>
        <a:lstStyle/>
        <a:p>
          <a:r>
            <a:rPr lang="en-US"/>
            <a:t>Rank Calculation :</a:t>
          </a:r>
          <a:endParaRPr lang="en-IL"/>
        </a:p>
      </dgm:t>
    </dgm:pt>
    <dgm:pt modelId="{A29227FC-9D38-43E1-AB88-D79E202A2A26}" type="parTrans" cxnId="{7B24B8F8-2CAC-4689-8B8D-FA8BE51BC992}">
      <dgm:prSet/>
      <dgm:spPr/>
      <dgm:t>
        <a:bodyPr/>
        <a:lstStyle/>
        <a:p>
          <a:endParaRPr lang="en-IL"/>
        </a:p>
      </dgm:t>
    </dgm:pt>
    <dgm:pt modelId="{654D09E0-82C9-4BCA-B96B-C689173503A2}" type="sibTrans" cxnId="{7B24B8F8-2CAC-4689-8B8D-FA8BE51BC992}">
      <dgm:prSet/>
      <dgm:spPr/>
      <dgm:t>
        <a:bodyPr/>
        <a:lstStyle/>
        <a:p>
          <a:endParaRPr lang="en-IL"/>
        </a:p>
      </dgm:t>
    </dgm:pt>
    <dgm:pt modelId="{FC0C4250-7CA0-4889-ABD5-D8548A367E31}">
      <dgm:prSet/>
      <dgm:spPr/>
      <dgm:t>
        <a:bodyPr/>
        <a:lstStyle/>
        <a:p>
          <a:r>
            <a:rPr lang="en-US" dirty="0"/>
            <a:t>Gaussian elimination calculation of the matrix (upper triangular matrix)</a:t>
          </a:r>
          <a:endParaRPr lang="en-IL" dirty="0"/>
        </a:p>
      </dgm:t>
    </dgm:pt>
    <dgm:pt modelId="{7F9DDB8F-1A3D-4B21-B910-DB6DF19BAFA0}" type="parTrans" cxnId="{0C381295-728E-4F98-8D83-26235C46621B}">
      <dgm:prSet/>
      <dgm:spPr/>
      <dgm:t>
        <a:bodyPr/>
        <a:lstStyle/>
        <a:p>
          <a:endParaRPr lang="en-IL"/>
        </a:p>
      </dgm:t>
    </dgm:pt>
    <dgm:pt modelId="{F6A743D3-4F70-4B01-BA4F-F1FB9DECA9B5}" type="sibTrans" cxnId="{0C381295-728E-4F98-8D83-26235C46621B}">
      <dgm:prSet/>
      <dgm:spPr/>
      <dgm:t>
        <a:bodyPr/>
        <a:lstStyle/>
        <a:p>
          <a:endParaRPr lang="en-IL"/>
        </a:p>
      </dgm:t>
    </dgm:pt>
    <dgm:pt modelId="{953C7222-8DE8-44D7-ADAA-0EB3E89A0ABC}">
      <dgm:prSet/>
      <dgm:spPr/>
      <dgm:t>
        <a:bodyPr/>
        <a:lstStyle/>
        <a:p>
          <a:r>
            <a:rPr lang="en-US" dirty="0"/>
            <a:t>Counting the number of non-zero rows.</a:t>
          </a:r>
          <a:endParaRPr lang="en-IL" dirty="0"/>
        </a:p>
      </dgm:t>
    </dgm:pt>
    <dgm:pt modelId="{F751E184-1BF6-4EF2-8BA6-E90B2A34026A}" type="parTrans" cxnId="{A61A7D4D-D7D4-4B00-8901-060C5026F2F6}">
      <dgm:prSet/>
      <dgm:spPr/>
      <dgm:t>
        <a:bodyPr/>
        <a:lstStyle/>
        <a:p>
          <a:endParaRPr lang="en-IL"/>
        </a:p>
      </dgm:t>
    </dgm:pt>
    <dgm:pt modelId="{3F08DE1D-08EF-4F04-8E2E-B26EF7FFB6A5}" type="sibTrans" cxnId="{A61A7D4D-D7D4-4B00-8901-060C5026F2F6}">
      <dgm:prSet/>
      <dgm:spPr/>
      <dgm:t>
        <a:bodyPr/>
        <a:lstStyle/>
        <a:p>
          <a:endParaRPr lang="en-IL"/>
        </a:p>
      </dgm:t>
    </dgm:pt>
    <dgm:pt modelId="{0D27228B-5B5B-49A1-9B2B-9FEFD3563AD5}">
      <dgm:prSet/>
      <dgm:spPr/>
      <dgm:t>
        <a:bodyPr/>
        <a:lstStyle/>
        <a:p>
          <a:r>
            <a:rPr lang="en-US" dirty="0"/>
            <a:t>Inverse Matrix Calculation:</a:t>
          </a:r>
          <a:endParaRPr lang="en-IL" dirty="0"/>
        </a:p>
      </dgm:t>
    </dgm:pt>
    <dgm:pt modelId="{4DA078EE-A568-4B12-93FA-83AF245BEC02}" type="parTrans" cxnId="{75CFA569-EA63-43F3-8841-B4EF6956A879}">
      <dgm:prSet/>
      <dgm:spPr/>
      <dgm:t>
        <a:bodyPr/>
        <a:lstStyle/>
        <a:p>
          <a:endParaRPr lang="en-IL"/>
        </a:p>
      </dgm:t>
    </dgm:pt>
    <dgm:pt modelId="{B67C41F1-781A-4ACA-970C-12D4A1340E1A}" type="sibTrans" cxnId="{75CFA569-EA63-43F3-8841-B4EF6956A879}">
      <dgm:prSet/>
      <dgm:spPr/>
      <dgm:t>
        <a:bodyPr/>
        <a:lstStyle/>
        <a:p>
          <a:endParaRPr lang="en-IL"/>
        </a:p>
      </dgm:t>
    </dgm:pt>
    <dgm:pt modelId="{FDA1299C-7586-4598-AAEA-22BF01DCB9AF}">
      <dgm:prSet/>
      <dgm:spPr/>
      <dgm:t>
        <a:bodyPr/>
        <a:lstStyle/>
        <a:p>
          <a:r>
            <a:rPr lang="en-US" dirty="0"/>
            <a:t>Use Gaussian elimination operations to transform the Input matrix into the identity matrix.</a:t>
          </a:r>
          <a:endParaRPr lang="en-IL" dirty="0"/>
        </a:p>
      </dgm:t>
    </dgm:pt>
    <dgm:pt modelId="{CDB91E81-23CA-4E4C-8AC6-03D029D9090E}" type="parTrans" cxnId="{89778E96-ADD9-449F-882F-46EC7977BD12}">
      <dgm:prSet/>
      <dgm:spPr/>
      <dgm:t>
        <a:bodyPr/>
        <a:lstStyle/>
        <a:p>
          <a:endParaRPr lang="en-IL"/>
        </a:p>
      </dgm:t>
    </dgm:pt>
    <dgm:pt modelId="{3D305B86-813C-4105-9744-7364DCC84762}" type="sibTrans" cxnId="{89778E96-ADD9-449F-882F-46EC7977BD12}">
      <dgm:prSet/>
      <dgm:spPr/>
      <dgm:t>
        <a:bodyPr/>
        <a:lstStyle/>
        <a:p>
          <a:endParaRPr lang="en-IL"/>
        </a:p>
      </dgm:t>
    </dgm:pt>
    <dgm:pt modelId="{16D59016-BF4E-477E-8860-9EC9B60917AD}">
      <dgm:prSet/>
      <dgm:spPr/>
      <dgm:t>
        <a:bodyPr/>
        <a:lstStyle/>
        <a:p>
          <a:r>
            <a:rPr lang="en-US"/>
            <a:t>Determinant Calculation :</a:t>
          </a:r>
          <a:endParaRPr lang="en-IL"/>
        </a:p>
      </dgm:t>
    </dgm:pt>
    <dgm:pt modelId="{D78FE760-33B4-4C52-BD71-D89E66B1C201}" type="sibTrans" cxnId="{96F70FC3-CEB0-402A-9396-B6AFB1D53EA0}">
      <dgm:prSet/>
      <dgm:spPr/>
      <dgm:t>
        <a:bodyPr/>
        <a:lstStyle/>
        <a:p>
          <a:endParaRPr lang="en-IL"/>
        </a:p>
      </dgm:t>
    </dgm:pt>
    <dgm:pt modelId="{119F4F95-8AD2-4FC7-A09D-978DBB08D7DE}" type="parTrans" cxnId="{96F70FC3-CEB0-402A-9396-B6AFB1D53EA0}">
      <dgm:prSet/>
      <dgm:spPr/>
      <dgm:t>
        <a:bodyPr/>
        <a:lstStyle/>
        <a:p>
          <a:endParaRPr lang="en-IL"/>
        </a:p>
      </dgm:t>
    </dgm:pt>
    <dgm:pt modelId="{08FAC914-E57C-48FD-8F37-87D847408208}">
      <dgm:prSet/>
      <dgm:spPr/>
      <dgm:t>
        <a:bodyPr/>
        <a:lstStyle/>
        <a:p>
          <a:r>
            <a:rPr lang="en-US" dirty="0"/>
            <a:t>Apply the Gaussian elimination operations on to an identity matrix to the input inverse matrix.</a:t>
          </a:r>
          <a:endParaRPr lang="en-IL" dirty="0"/>
        </a:p>
      </dgm:t>
    </dgm:pt>
    <dgm:pt modelId="{43FE4828-7175-4B65-A548-30954E4D59E4}" type="parTrans" cxnId="{181BF3C8-8D8E-4F69-9F72-128B8627BA2B}">
      <dgm:prSet/>
      <dgm:spPr/>
      <dgm:t>
        <a:bodyPr/>
        <a:lstStyle/>
        <a:p>
          <a:endParaRPr lang="en-IL"/>
        </a:p>
      </dgm:t>
    </dgm:pt>
    <dgm:pt modelId="{D855300A-C33E-4923-AD21-159536B21858}" type="sibTrans" cxnId="{181BF3C8-8D8E-4F69-9F72-128B8627BA2B}">
      <dgm:prSet/>
      <dgm:spPr/>
      <dgm:t>
        <a:bodyPr/>
        <a:lstStyle/>
        <a:p>
          <a:endParaRPr lang="en-IL"/>
        </a:p>
      </dgm:t>
    </dgm:pt>
    <dgm:pt modelId="{A9B6C4CF-2FBC-4AC9-8468-4B1613C06608}" type="pres">
      <dgm:prSet presAssocID="{12BB098B-C3DB-4DFC-8A80-3BBF332301B3}" presName="Name0" presStyleCnt="0">
        <dgm:presLayoutVars>
          <dgm:dir/>
          <dgm:animLvl val="lvl"/>
          <dgm:resizeHandles val="exact"/>
        </dgm:presLayoutVars>
      </dgm:prSet>
      <dgm:spPr/>
    </dgm:pt>
    <dgm:pt modelId="{02643B92-F822-44E1-A97D-6846FBA45924}" type="pres">
      <dgm:prSet presAssocID="{16D59016-BF4E-477E-8860-9EC9B60917AD}" presName="composite" presStyleCnt="0"/>
      <dgm:spPr/>
    </dgm:pt>
    <dgm:pt modelId="{09CE5913-4E09-4C18-9202-93196ADFEB34}" type="pres">
      <dgm:prSet presAssocID="{16D59016-BF4E-477E-8860-9EC9B60917A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A0FE53B-C5FF-43E0-A19A-CBCDC8D8E9C1}" type="pres">
      <dgm:prSet presAssocID="{16D59016-BF4E-477E-8860-9EC9B60917AD}" presName="desTx" presStyleLbl="alignAccFollowNode1" presStyleIdx="0" presStyleCnt="3">
        <dgm:presLayoutVars>
          <dgm:bulletEnabled val="1"/>
        </dgm:presLayoutVars>
      </dgm:prSet>
      <dgm:spPr/>
    </dgm:pt>
    <dgm:pt modelId="{75F849EF-E498-4CF1-9939-112273266C47}" type="pres">
      <dgm:prSet presAssocID="{D78FE760-33B4-4C52-BD71-D89E66B1C201}" presName="space" presStyleCnt="0"/>
      <dgm:spPr/>
    </dgm:pt>
    <dgm:pt modelId="{5BA539A0-27D9-4655-A4A7-AC688E3A4F09}" type="pres">
      <dgm:prSet presAssocID="{F86DA156-37A0-4F22-82A0-9B58A11D287C}" presName="composite" presStyleCnt="0"/>
      <dgm:spPr/>
    </dgm:pt>
    <dgm:pt modelId="{59EBAF4F-05B1-4336-88D2-B6F2A07A6447}" type="pres">
      <dgm:prSet presAssocID="{F86DA156-37A0-4F22-82A0-9B58A11D287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56D5EBE-A80F-4C45-82C3-FD2DC6F3DD7A}" type="pres">
      <dgm:prSet presAssocID="{F86DA156-37A0-4F22-82A0-9B58A11D287C}" presName="desTx" presStyleLbl="alignAccFollowNode1" presStyleIdx="1" presStyleCnt="3">
        <dgm:presLayoutVars>
          <dgm:bulletEnabled val="1"/>
        </dgm:presLayoutVars>
      </dgm:prSet>
      <dgm:spPr/>
    </dgm:pt>
    <dgm:pt modelId="{406E0FE7-9080-4B6A-8016-99A38FF9563C}" type="pres">
      <dgm:prSet presAssocID="{654D09E0-82C9-4BCA-B96B-C689173503A2}" presName="space" presStyleCnt="0"/>
      <dgm:spPr/>
    </dgm:pt>
    <dgm:pt modelId="{1C8A1345-5240-4E64-A9C1-C711D5B9B9AE}" type="pres">
      <dgm:prSet presAssocID="{0D27228B-5B5B-49A1-9B2B-9FEFD3563AD5}" presName="composite" presStyleCnt="0"/>
      <dgm:spPr/>
    </dgm:pt>
    <dgm:pt modelId="{B20E9871-54BB-4241-B97E-27622030498B}" type="pres">
      <dgm:prSet presAssocID="{0D27228B-5B5B-49A1-9B2B-9FEFD3563A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A539AA-6E9E-4D8D-BB7C-D54697ABECF2}" type="pres">
      <dgm:prSet presAssocID="{0D27228B-5B5B-49A1-9B2B-9FEFD3563A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636F10-A388-44F9-B7C9-68D68EAB3675}" type="presOf" srcId="{A3170B1F-163E-48AA-BF30-E560F6CAD691}" destId="{0A0FE53B-C5FF-43E0-A19A-CBCDC8D8E9C1}" srcOrd="0" destOrd="1" presId="urn:microsoft.com/office/officeart/2005/8/layout/hList1"/>
    <dgm:cxn modelId="{13AD1D13-6509-45B0-8378-834A6F871E73}" type="presOf" srcId="{08FAC914-E57C-48FD-8F37-87D847408208}" destId="{3BA539AA-6E9E-4D8D-BB7C-D54697ABECF2}" srcOrd="0" destOrd="1" presId="urn:microsoft.com/office/officeart/2005/8/layout/hList1"/>
    <dgm:cxn modelId="{7ECA7A16-2E99-4A8B-AAB6-D7A56C8EDF4D}" type="presOf" srcId="{FC0C4250-7CA0-4889-ABD5-D8548A367E31}" destId="{A56D5EBE-A80F-4C45-82C3-FD2DC6F3DD7A}" srcOrd="0" destOrd="0" presId="urn:microsoft.com/office/officeart/2005/8/layout/hList1"/>
    <dgm:cxn modelId="{E8899530-365B-4476-8719-CA1EB6D4186E}" type="presOf" srcId="{FDA1299C-7586-4598-AAEA-22BF01DCB9AF}" destId="{3BA539AA-6E9E-4D8D-BB7C-D54697ABECF2}" srcOrd="0" destOrd="0" presId="urn:microsoft.com/office/officeart/2005/8/layout/hList1"/>
    <dgm:cxn modelId="{65B1E234-8924-497D-83B9-EAF80BB5DE63}" type="presOf" srcId="{16D59016-BF4E-477E-8860-9EC9B60917AD}" destId="{09CE5913-4E09-4C18-9202-93196ADFEB34}" srcOrd="0" destOrd="0" presId="urn:microsoft.com/office/officeart/2005/8/layout/hList1"/>
    <dgm:cxn modelId="{4089EF34-7A21-4928-99BA-4DCF82B473C2}" srcId="{16D59016-BF4E-477E-8860-9EC9B60917AD}" destId="{A3170B1F-163E-48AA-BF30-E560F6CAD691}" srcOrd="1" destOrd="0" parTransId="{B394D274-4A72-460A-A008-18746D7CD426}" sibTransId="{C9D953BD-C7E4-484F-AD35-0118A90448D4}"/>
    <dgm:cxn modelId="{75CFA569-EA63-43F3-8841-B4EF6956A879}" srcId="{12BB098B-C3DB-4DFC-8A80-3BBF332301B3}" destId="{0D27228B-5B5B-49A1-9B2B-9FEFD3563AD5}" srcOrd="2" destOrd="0" parTransId="{4DA078EE-A568-4B12-93FA-83AF245BEC02}" sibTransId="{B67C41F1-781A-4ACA-970C-12D4A1340E1A}"/>
    <dgm:cxn modelId="{A61A7D4D-D7D4-4B00-8901-060C5026F2F6}" srcId="{F86DA156-37A0-4F22-82A0-9B58A11D287C}" destId="{953C7222-8DE8-44D7-ADAA-0EB3E89A0ABC}" srcOrd="1" destOrd="0" parTransId="{F751E184-1BF6-4EF2-8BA6-E90B2A34026A}" sibTransId="{3F08DE1D-08EF-4F04-8E2E-B26EF7FFB6A5}"/>
    <dgm:cxn modelId="{CA499E57-12EF-4088-A5C0-772F29DEE629}" type="presOf" srcId="{B5742F70-797C-4A11-8BE9-13F1C940910F}" destId="{0A0FE53B-C5FF-43E0-A19A-CBCDC8D8E9C1}" srcOrd="0" destOrd="0" presId="urn:microsoft.com/office/officeart/2005/8/layout/hList1"/>
    <dgm:cxn modelId="{CA172487-6D06-4799-A005-2AC28250A825}" srcId="{16D59016-BF4E-477E-8860-9EC9B60917AD}" destId="{B5742F70-797C-4A11-8BE9-13F1C940910F}" srcOrd="0" destOrd="0" parTransId="{DCD7DD89-B870-4924-A9AA-79296249BA4C}" sibTransId="{7FB3315F-5FAE-4FB5-9E52-F3A30BD8E433}"/>
    <dgm:cxn modelId="{0C381295-728E-4F98-8D83-26235C46621B}" srcId="{F86DA156-37A0-4F22-82A0-9B58A11D287C}" destId="{FC0C4250-7CA0-4889-ABD5-D8548A367E31}" srcOrd="0" destOrd="0" parTransId="{7F9DDB8F-1A3D-4B21-B910-DB6DF19BAFA0}" sibTransId="{F6A743D3-4F70-4B01-BA4F-F1FB9DECA9B5}"/>
    <dgm:cxn modelId="{89778E96-ADD9-449F-882F-46EC7977BD12}" srcId="{0D27228B-5B5B-49A1-9B2B-9FEFD3563AD5}" destId="{FDA1299C-7586-4598-AAEA-22BF01DCB9AF}" srcOrd="0" destOrd="0" parTransId="{CDB91E81-23CA-4E4C-8AC6-03D029D9090E}" sibTransId="{3D305B86-813C-4105-9744-7364DCC84762}"/>
    <dgm:cxn modelId="{7FBDA1B5-12AC-45BF-B61B-6022D170D220}" type="presOf" srcId="{12BB098B-C3DB-4DFC-8A80-3BBF332301B3}" destId="{A9B6C4CF-2FBC-4AC9-8468-4B1613C06608}" srcOrd="0" destOrd="0" presId="urn:microsoft.com/office/officeart/2005/8/layout/hList1"/>
    <dgm:cxn modelId="{96F70FC3-CEB0-402A-9396-B6AFB1D53EA0}" srcId="{12BB098B-C3DB-4DFC-8A80-3BBF332301B3}" destId="{16D59016-BF4E-477E-8860-9EC9B60917AD}" srcOrd="0" destOrd="0" parTransId="{119F4F95-8AD2-4FC7-A09D-978DBB08D7DE}" sibTransId="{D78FE760-33B4-4C52-BD71-D89E66B1C201}"/>
    <dgm:cxn modelId="{59AFABC6-B172-421E-BC4A-0F6780488C33}" type="presOf" srcId="{953C7222-8DE8-44D7-ADAA-0EB3E89A0ABC}" destId="{A56D5EBE-A80F-4C45-82C3-FD2DC6F3DD7A}" srcOrd="0" destOrd="1" presId="urn:microsoft.com/office/officeart/2005/8/layout/hList1"/>
    <dgm:cxn modelId="{181BF3C8-8D8E-4F69-9F72-128B8627BA2B}" srcId="{0D27228B-5B5B-49A1-9B2B-9FEFD3563AD5}" destId="{08FAC914-E57C-48FD-8F37-87D847408208}" srcOrd="1" destOrd="0" parTransId="{43FE4828-7175-4B65-A548-30954E4D59E4}" sibTransId="{D855300A-C33E-4923-AD21-159536B21858}"/>
    <dgm:cxn modelId="{F6CD1FE4-1341-4D50-B9B8-F725DBC65305}" type="presOf" srcId="{F86DA156-37A0-4F22-82A0-9B58A11D287C}" destId="{59EBAF4F-05B1-4336-88D2-B6F2A07A6447}" srcOrd="0" destOrd="0" presId="urn:microsoft.com/office/officeart/2005/8/layout/hList1"/>
    <dgm:cxn modelId="{7B24B8F8-2CAC-4689-8B8D-FA8BE51BC992}" srcId="{12BB098B-C3DB-4DFC-8A80-3BBF332301B3}" destId="{F86DA156-37A0-4F22-82A0-9B58A11D287C}" srcOrd="1" destOrd="0" parTransId="{A29227FC-9D38-43E1-AB88-D79E202A2A26}" sibTransId="{654D09E0-82C9-4BCA-B96B-C689173503A2}"/>
    <dgm:cxn modelId="{9336C5FF-7EF6-4FF8-914C-867D6A5CFCE9}" type="presOf" srcId="{0D27228B-5B5B-49A1-9B2B-9FEFD3563AD5}" destId="{B20E9871-54BB-4241-B97E-27622030498B}" srcOrd="0" destOrd="0" presId="urn:microsoft.com/office/officeart/2005/8/layout/hList1"/>
    <dgm:cxn modelId="{F3BA8D82-1B51-495E-9404-712794ED615F}" type="presParOf" srcId="{A9B6C4CF-2FBC-4AC9-8468-4B1613C06608}" destId="{02643B92-F822-44E1-A97D-6846FBA45924}" srcOrd="0" destOrd="0" presId="urn:microsoft.com/office/officeart/2005/8/layout/hList1"/>
    <dgm:cxn modelId="{DAB911C5-05D0-4795-8374-4010A0E96C8D}" type="presParOf" srcId="{02643B92-F822-44E1-A97D-6846FBA45924}" destId="{09CE5913-4E09-4C18-9202-93196ADFEB34}" srcOrd="0" destOrd="0" presId="urn:microsoft.com/office/officeart/2005/8/layout/hList1"/>
    <dgm:cxn modelId="{7B0E38BD-1C1F-4094-8A4D-07094CB025AB}" type="presParOf" srcId="{02643B92-F822-44E1-A97D-6846FBA45924}" destId="{0A0FE53B-C5FF-43E0-A19A-CBCDC8D8E9C1}" srcOrd="1" destOrd="0" presId="urn:microsoft.com/office/officeart/2005/8/layout/hList1"/>
    <dgm:cxn modelId="{CD1A3A23-5FF0-407C-A399-D2AB3900DF32}" type="presParOf" srcId="{A9B6C4CF-2FBC-4AC9-8468-4B1613C06608}" destId="{75F849EF-E498-4CF1-9939-112273266C47}" srcOrd="1" destOrd="0" presId="urn:microsoft.com/office/officeart/2005/8/layout/hList1"/>
    <dgm:cxn modelId="{B5685904-3224-4BBF-BB04-62050BDA69F7}" type="presParOf" srcId="{A9B6C4CF-2FBC-4AC9-8468-4B1613C06608}" destId="{5BA539A0-27D9-4655-A4A7-AC688E3A4F09}" srcOrd="2" destOrd="0" presId="urn:microsoft.com/office/officeart/2005/8/layout/hList1"/>
    <dgm:cxn modelId="{77A51806-DCA3-4A87-9A8A-7304D6B4D917}" type="presParOf" srcId="{5BA539A0-27D9-4655-A4A7-AC688E3A4F09}" destId="{59EBAF4F-05B1-4336-88D2-B6F2A07A6447}" srcOrd="0" destOrd="0" presId="urn:microsoft.com/office/officeart/2005/8/layout/hList1"/>
    <dgm:cxn modelId="{CCECD5B6-4324-4B46-AC7C-BA6A9F99852D}" type="presParOf" srcId="{5BA539A0-27D9-4655-A4A7-AC688E3A4F09}" destId="{A56D5EBE-A80F-4C45-82C3-FD2DC6F3DD7A}" srcOrd="1" destOrd="0" presId="urn:microsoft.com/office/officeart/2005/8/layout/hList1"/>
    <dgm:cxn modelId="{482E3771-FE4B-4CEB-9FB2-743AA8B698D2}" type="presParOf" srcId="{A9B6C4CF-2FBC-4AC9-8468-4B1613C06608}" destId="{406E0FE7-9080-4B6A-8016-99A38FF9563C}" srcOrd="3" destOrd="0" presId="urn:microsoft.com/office/officeart/2005/8/layout/hList1"/>
    <dgm:cxn modelId="{66065F42-CCB7-48FA-87FE-DD7B6A9F2731}" type="presParOf" srcId="{A9B6C4CF-2FBC-4AC9-8468-4B1613C06608}" destId="{1C8A1345-5240-4E64-A9C1-C711D5B9B9AE}" srcOrd="4" destOrd="0" presId="urn:microsoft.com/office/officeart/2005/8/layout/hList1"/>
    <dgm:cxn modelId="{10E55C5C-E5B3-4F0B-9AFE-C1B00E9A09DD}" type="presParOf" srcId="{1C8A1345-5240-4E64-A9C1-C711D5B9B9AE}" destId="{B20E9871-54BB-4241-B97E-27622030498B}" srcOrd="0" destOrd="0" presId="urn:microsoft.com/office/officeart/2005/8/layout/hList1"/>
    <dgm:cxn modelId="{A250C732-42C6-412B-B92D-79833F8F1F92}" type="presParOf" srcId="{1C8A1345-5240-4E64-A9C1-C711D5B9B9AE}" destId="{3BA539AA-6E9E-4D8D-BB7C-D54697ABEC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E5913-4E09-4C18-9202-93196ADFEB34}">
      <dsp:nvSpPr>
        <dsp:cNvPr id="0" name=""/>
        <dsp:cNvSpPr/>
      </dsp:nvSpPr>
      <dsp:spPr>
        <a:xfrm>
          <a:off x="3429" y="175701"/>
          <a:ext cx="3343274" cy="788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Determinant Calculation :</a:t>
          </a:r>
          <a:endParaRPr lang="en-IL" sz="2300" kern="1200"/>
        </a:p>
      </dsp:txBody>
      <dsp:txXfrm>
        <a:off x="3429" y="175701"/>
        <a:ext cx="3343274" cy="788945"/>
      </dsp:txXfrm>
    </dsp:sp>
    <dsp:sp modelId="{0A0FE53B-C5FF-43E0-A19A-CBCDC8D8E9C1}">
      <dsp:nvSpPr>
        <dsp:cNvPr id="0" name=""/>
        <dsp:cNvSpPr/>
      </dsp:nvSpPr>
      <dsp:spPr>
        <a:xfrm>
          <a:off x="3429" y="964647"/>
          <a:ext cx="3343274" cy="33856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Gaussian elimination calculation of the matrix (upper triangular matrix)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determinant is the product of the diagonal elements</a:t>
          </a:r>
          <a:endParaRPr lang="en-IL" sz="2300" kern="1200" dirty="0"/>
        </a:p>
      </dsp:txBody>
      <dsp:txXfrm>
        <a:off x="3429" y="964647"/>
        <a:ext cx="3343274" cy="3385614"/>
      </dsp:txXfrm>
    </dsp:sp>
    <dsp:sp modelId="{59EBAF4F-05B1-4336-88D2-B6F2A07A6447}">
      <dsp:nvSpPr>
        <dsp:cNvPr id="0" name=""/>
        <dsp:cNvSpPr/>
      </dsp:nvSpPr>
      <dsp:spPr>
        <a:xfrm>
          <a:off x="3814762" y="175701"/>
          <a:ext cx="3343274" cy="788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Rank Calculation :</a:t>
          </a:r>
          <a:endParaRPr lang="en-IL" sz="2300" kern="1200"/>
        </a:p>
      </dsp:txBody>
      <dsp:txXfrm>
        <a:off x="3814762" y="175701"/>
        <a:ext cx="3343274" cy="788945"/>
      </dsp:txXfrm>
    </dsp:sp>
    <dsp:sp modelId="{A56D5EBE-A80F-4C45-82C3-FD2DC6F3DD7A}">
      <dsp:nvSpPr>
        <dsp:cNvPr id="0" name=""/>
        <dsp:cNvSpPr/>
      </dsp:nvSpPr>
      <dsp:spPr>
        <a:xfrm>
          <a:off x="3814762" y="964647"/>
          <a:ext cx="3343274" cy="33856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Gaussian elimination calculation of the matrix (upper triangular matrix)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Counting the number of non-zero rows.</a:t>
          </a:r>
          <a:endParaRPr lang="en-IL" sz="2300" kern="1200" dirty="0"/>
        </a:p>
      </dsp:txBody>
      <dsp:txXfrm>
        <a:off x="3814762" y="964647"/>
        <a:ext cx="3343274" cy="3385614"/>
      </dsp:txXfrm>
    </dsp:sp>
    <dsp:sp modelId="{B20E9871-54BB-4241-B97E-27622030498B}">
      <dsp:nvSpPr>
        <dsp:cNvPr id="0" name=""/>
        <dsp:cNvSpPr/>
      </dsp:nvSpPr>
      <dsp:spPr>
        <a:xfrm>
          <a:off x="7626096" y="175701"/>
          <a:ext cx="3343274" cy="788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Inverse Matrix Calculation:</a:t>
          </a:r>
          <a:endParaRPr lang="en-IL" sz="2300" kern="1200" dirty="0"/>
        </a:p>
      </dsp:txBody>
      <dsp:txXfrm>
        <a:off x="7626096" y="175701"/>
        <a:ext cx="3343274" cy="788945"/>
      </dsp:txXfrm>
    </dsp:sp>
    <dsp:sp modelId="{3BA539AA-6E9E-4D8D-BB7C-D54697ABECF2}">
      <dsp:nvSpPr>
        <dsp:cNvPr id="0" name=""/>
        <dsp:cNvSpPr/>
      </dsp:nvSpPr>
      <dsp:spPr>
        <a:xfrm>
          <a:off x="7626096" y="964647"/>
          <a:ext cx="3343274" cy="33856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 Gaussian elimination operations to transform the Input matrix into the identity matrix.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Apply the Gaussian elimination operations on to an identity matrix to the input inverse matrix.</a:t>
          </a:r>
          <a:endParaRPr lang="en-IL" sz="2300" kern="1200" dirty="0"/>
        </a:p>
      </dsp:txBody>
      <dsp:txXfrm>
        <a:off x="7626096" y="964647"/>
        <a:ext cx="3343274" cy="3385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F1D2D38-47CE-4E96-9C0F-37D0108F7E43}" type="datetime1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ז'/אדר ב/תשפ"ד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CB48944F-81ED-4843-A3E6-D41A6908762D}" type="slidenum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C2702391-E873-4A7E-A308-344BCFC2CC80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3DF1C5CE-222C-4659-9A99-B99FC42AF6EC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844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552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903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861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165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99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25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632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437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659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B317A2-3902-47FF-B6D1-9CC7F4BB6C92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0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DE04-03A1-41E2-91FA-2D8FD00241C6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61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DC3-C5FD-491D-85D8-880A4C173640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1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609600" y="0"/>
            <a:ext cx="10972800" cy="1600200"/>
          </a:xfrm>
        </p:spPr>
        <p:txBody>
          <a:bodyPr rtlCol="1"/>
          <a:lstStyle>
            <a:lvl1pPr algn="ctr" rtl="1">
              <a:defRPr>
                <a:effectLst/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3" hasCustomPrompt="1"/>
          </p:nvPr>
        </p:nvSpPr>
        <p:spPr>
          <a:xfrm flipH="1">
            <a:off x="6315456" y="1600200"/>
            <a:ext cx="5388864" cy="45262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09600" y="1600201"/>
            <a:ext cx="5384800" cy="4525963"/>
          </a:xfrm>
        </p:spPr>
        <p:txBody>
          <a:bodyPr rtlCol="1"/>
          <a:lstStyle>
            <a:lvl1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7515813" y="6356351"/>
            <a:ext cx="37973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26237" y="6356351"/>
            <a:ext cx="27813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277494B-FA8F-4F98-A48A-C14572D62CA6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1662" y="6356351"/>
            <a:ext cx="7493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66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89A6-63C6-4CC7-AA45-37E5AB902F34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65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F7E7A-41EB-4DDF-BFCC-E5AF1D0ECF25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0707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357E-9285-4D6A-9616-73A160DDA2E2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855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357E-9285-4D6A-9616-73A160DDA2E2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16864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656-E110-486C-B114-A70F9A228F30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63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B56B-EE9D-492D-B231-681314ABEB54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54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E6D654-C7C7-484D-A266-7EA98AC2864D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42A612-94CD-4649-A3B6-BD78C7414030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13357E-9285-4D6A-9616-73A160DDA2E2}" type="datetime1">
              <a:rPr lang="he-IL" smtClean="0"/>
              <a:pPr/>
              <a:t>ז'/אדר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6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914400" y="685800"/>
            <a:ext cx="10363200" cy="2993408"/>
          </a:xfrm>
        </p:spPr>
        <p:txBody>
          <a:bodyPr rtlCol="1"/>
          <a:lstStyle/>
          <a:p>
            <a:pPr algn="ctr" rtl="1"/>
            <a:r>
              <a:rPr lang="en-US" sz="60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Matrix Properties Algorithms - Python/Scheme</a:t>
            </a:r>
            <a:endParaRPr lang="he-IL" sz="60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>
            <a:normAutofit/>
          </a:bodyPr>
          <a:lstStyle/>
          <a:p>
            <a:r>
              <a:rPr lang="en-US" dirty="0"/>
              <a:t>Vital Marciano</a:t>
            </a:r>
          </a:p>
          <a:p>
            <a:r>
              <a:rPr lang="en-US" dirty="0"/>
              <a:t>Neta </a:t>
            </a:r>
            <a:r>
              <a:rPr lang="en-US" dirty="0" err="1"/>
              <a:t>Amzalag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Scheme- Optimization Techniques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53467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/>
              <a:t>Add the </a:t>
            </a:r>
            <a:r>
              <a:rPr lang="en-US" dirty="0" err="1">
                <a:latin typeface="Consolas" panose="020B0609020204030204" pitchFamily="49" charset="0"/>
              </a:rPr>
              <a:t>pivot_row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the row instead of swap rows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Using matrix operations (+, * and more) instead of loops to reset the col elements. 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The code utilizes the </a:t>
            </a:r>
            <a:r>
              <a:rPr lang="en-US" dirty="0" err="1">
                <a:latin typeface="Consolas" panose="020B0609020204030204" pitchFamily="49" charset="0"/>
                <a:sym typeface="Tahoma" panose="020B0604030504040204" pitchFamily="34" charset="0"/>
              </a:rPr>
              <a:t>Flomat</a:t>
            </a:r>
            <a:r>
              <a:rPr lang="en-US" dirty="0">
                <a:sym typeface="Tahoma" panose="020B0604030504040204" pitchFamily="34" charset="0"/>
              </a:rPr>
              <a:t> library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provides optimized functions for matrix operations like addition, subtraction, and multiplication. This can significantly improve performance compared to implementing these operations from scratch.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Recursive approach for inverse calculation: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sym typeface="Tahoma" panose="020B0604030504040204" pitchFamily="34" charset="0"/>
              </a:rPr>
              <a:t>inverse-matrix-calculation</a:t>
            </a:r>
            <a:r>
              <a:rPr lang="en-US" dirty="0">
                <a:sym typeface="Tahoma" panose="020B0604030504040204" pitchFamily="34" charset="0"/>
              </a:rPr>
              <a:t> function uses a recursive approach to efficiently calculate the matrix inverse.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This can be more memory-efficient compared to iterative approaches.</a:t>
            </a:r>
          </a:p>
        </p:txBody>
      </p:sp>
    </p:spTree>
    <p:extLst>
      <p:ext uri="{BB962C8B-B14F-4D97-AF65-F5344CB8AC3E}">
        <p14:creationId xmlns:p14="http://schemas.microsoft.com/office/powerpoint/2010/main" val="15552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Comparison with existing Scheme-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8" name="מציין מיקום תוכן 7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3E81509C-4807-5789-3B53-4CCF859E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3895" y="2043368"/>
            <a:ext cx="5991037" cy="4628560"/>
          </a:xfrm>
        </p:spPr>
      </p:pic>
    </p:spTree>
    <p:extLst>
      <p:ext uri="{BB962C8B-B14F-4D97-AF65-F5344CB8AC3E}">
        <p14:creationId xmlns:p14="http://schemas.microsoft.com/office/powerpoint/2010/main" val="18501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94205B-6362-43C9-B869-C4C712B7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timing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9065A2-FA8F-4AA1-96D9-695948CC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62600" cy="3581400"/>
          </a:xfrm>
        </p:spPr>
        <p:txBody>
          <a:bodyPr/>
          <a:lstStyle/>
          <a:p>
            <a:r>
              <a:rPr lang="en-US" dirty="0"/>
              <a:t>The Scheme functions uses a lot of memory allocations. In order to calculate these operations using </a:t>
            </a:r>
            <a:r>
              <a:rPr lang="en-US" dirty="0" err="1">
                <a:latin typeface="Consolas" panose="020B0609020204030204" pitchFamily="49" charset="0"/>
              </a:rPr>
              <a:t>flomat</a:t>
            </a:r>
            <a:r>
              <a:rPr lang="en-US" dirty="0">
                <a:latin typeface="Consolas" panose="020B0609020204030204" pitchFamily="49" charset="0"/>
              </a:rPr>
              <a:t> lib </a:t>
            </a:r>
            <a:r>
              <a:rPr lang="en-US" dirty="0"/>
              <a:t>methods we needed 1024 MB memory. </a:t>
            </a:r>
          </a:p>
          <a:p>
            <a:r>
              <a:rPr lang="en-US" dirty="0"/>
              <a:t>Our code can be manage to calculate only with 256MB memory only but with more recursion calls that may effect the times.    </a:t>
            </a:r>
          </a:p>
          <a:p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62890F3-F9DD-4831-9097-9C5D31AD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333" y="3523578"/>
            <a:ext cx="4652414" cy="169233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1A7D3F6-8A9C-46D6-A4CF-5C90FF9F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47" y="2171700"/>
            <a:ext cx="3191320" cy="113363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F45F5BD-ACB4-4BBE-BEA0-4F104E8F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2" y="5053289"/>
            <a:ext cx="4652415" cy="15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F96988-D30A-48F2-A197-2CF7839B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CFD77A-D58B-4A99-8839-4D71FD29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8933"/>
            <a:ext cx="9601200" cy="3581400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r>
              <a:rPr lang="en-US" sz="2100" dirty="0">
                <a:sym typeface="Tahoma" panose="020B0604030504040204" pitchFamily="34" charset="0"/>
              </a:rPr>
              <a:t>Algorithm</a:t>
            </a:r>
            <a:r>
              <a:rPr lang="en-US" sz="2100" dirty="0"/>
              <a:t>-</a:t>
            </a:r>
            <a:r>
              <a:rPr lang="en-US" dirty="0"/>
              <a:t> Gaussian Elimination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Advantages and Disadvantages</a:t>
            </a:r>
          </a:p>
          <a:p>
            <a:pPr lvl="1"/>
            <a:r>
              <a:rPr lang="en-US" dirty="0"/>
              <a:t>Optimization Techniques</a:t>
            </a:r>
          </a:p>
          <a:p>
            <a:r>
              <a:rPr lang="en-US" dirty="0"/>
              <a:t>Scheme  </a:t>
            </a:r>
          </a:p>
          <a:p>
            <a:pPr lvl="1"/>
            <a:r>
              <a:rPr lang="en-US" dirty="0"/>
              <a:t>Advantages and Disadvantages</a:t>
            </a:r>
          </a:p>
          <a:p>
            <a:pPr lvl="1"/>
            <a:r>
              <a:rPr lang="en-US" dirty="0"/>
              <a:t>Optimization Techniques</a:t>
            </a:r>
          </a:p>
          <a:p>
            <a:r>
              <a:rPr lang="en-US" dirty="0"/>
              <a:t>Results 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410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Algorithm -</a:t>
            </a:r>
            <a:r>
              <a:rPr lang="en-US" dirty="0"/>
              <a:t>Gaussian Elimination:</a:t>
            </a:r>
            <a:br>
              <a:rPr lang="en-IL" dirty="0"/>
            </a:b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4">
                <a:extLst>
                  <a:ext uri="{FF2B5EF4-FFF2-40B4-BE49-F238E27FC236}">
                    <a16:creationId xmlns:a16="http://schemas.microsoft.com/office/drawing/2014/main" id="{218F4923-BE53-419B-8FAE-0569A6242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6133" y="2662767"/>
                <a:ext cx="4859867" cy="3581400"/>
              </a:xfrm>
            </p:spPr>
            <p:txBody>
              <a:bodyPr/>
              <a:lstStyle/>
              <a:p>
                <a:pPr lvl="0"/>
                <a:r>
                  <a:rPr lang="en-US" dirty="0"/>
                  <a:t>For each column:</a:t>
                </a:r>
                <a:endParaRPr lang="en-IL" dirty="0"/>
              </a:p>
              <a:p>
                <a:pPr lvl="0"/>
                <a:r>
                  <a:rPr lang="en-US" dirty="0"/>
                  <a:t>If </a:t>
                </a:r>
                <a:r>
                  <a:rPr lang="en-US" dirty="0">
                    <a:latin typeface="Consolas" panose="020B0609020204030204" pitchFamily="49" charset="0"/>
                  </a:rPr>
                  <a:t>A[</a:t>
                </a:r>
                <a:r>
                  <a:rPr lang="en-US" dirty="0" err="1">
                    <a:latin typeface="Consolas" panose="020B0609020204030204" pitchFamily="49" charset="0"/>
                  </a:rPr>
                  <a:t>i,j</a:t>
                </a:r>
                <a:r>
                  <a:rPr lang="en-US" dirty="0">
                    <a:latin typeface="Consolas" panose="020B0609020204030204" pitchFamily="49" charset="0"/>
                  </a:rPr>
                  <a:t>]==0, </a:t>
                </a:r>
                <a:r>
                  <a:rPr lang="en-US" dirty="0"/>
                  <a:t>exchange rows with the nearest row for which </a:t>
                </a:r>
                <a:r>
                  <a:rPr lang="en-US" dirty="0">
                    <a:latin typeface="Consolas" panose="020B0609020204030204" pitchFamily="49" charset="0"/>
                  </a:rPr>
                  <a:t>A[</a:t>
                </a:r>
                <a:r>
                  <a:rPr lang="en-US" dirty="0" err="1">
                    <a:latin typeface="Consolas" panose="020B0609020204030204" pitchFamily="49" charset="0"/>
                  </a:rPr>
                  <a:t>pivot,j</a:t>
                </a:r>
                <a:r>
                  <a:rPr lang="en-US" dirty="0">
                    <a:latin typeface="Consolas" panose="020B0609020204030204" pitchFamily="49" charset="0"/>
                  </a:rPr>
                  <a:t>]!=0</a:t>
                </a:r>
                <a:endParaRPr lang="en-IL" dirty="0">
                  <a:latin typeface="Consolas" panose="020B0609020204030204" pitchFamily="49" charset="0"/>
                </a:endParaRPr>
              </a:p>
              <a:p>
                <a:pPr lvl="0"/>
                <a:r>
                  <a:rPr lang="en-US" dirty="0"/>
                  <a:t>Performing elementary operations to reset all the other elements in the j column that are below the A[pivot][j]</a:t>
                </a:r>
                <a:endParaRPr lang="en-IL" dirty="0"/>
              </a:p>
              <a:p>
                <a:r>
                  <a:rPr lang="en-US" dirty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5" name="מציין מיקום תוכן 4">
                <a:extLst>
                  <a:ext uri="{FF2B5EF4-FFF2-40B4-BE49-F238E27FC236}">
                    <a16:creationId xmlns:a16="http://schemas.microsoft.com/office/drawing/2014/main" id="{218F4923-BE53-419B-8FAE-0569A624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133" y="2662767"/>
                <a:ext cx="4859867" cy="3581400"/>
              </a:xfrm>
              <a:blipFill>
                <a:blip r:embed="rId3"/>
                <a:stretch>
                  <a:fillRect l="-1129" t="-1533" r="-1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>
            <a:extLst>
              <a:ext uri="{FF2B5EF4-FFF2-40B4-BE49-F238E27FC236}">
                <a16:creationId xmlns:a16="http://schemas.microsoft.com/office/drawing/2014/main" id="{3EC971BD-9210-4158-ACA7-48511F46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33" y="2031006"/>
            <a:ext cx="5648244" cy="4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Algorithm -</a:t>
            </a:r>
            <a:r>
              <a:rPr lang="en-US" dirty="0"/>
              <a:t>Gaussian Elimination:</a:t>
            </a:r>
            <a:br>
              <a:rPr lang="en-IL" dirty="0"/>
            </a:b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27FF670A-9E9B-4F99-A153-D6B018A6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460016"/>
              </p:ext>
            </p:extLst>
          </p:nvPr>
        </p:nvGraphicFramePr>
        <p:xfrm>
          <a:off x="685800" y="2047164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515CBE6E-695D-43F3-A3C2-A0F7E41D3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229" y="5986436"/>
            <a:ext cx="194337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Python- Advantages and Disadvantage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7FD220-C752-4AE4-9A4C-8B933F7CD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51358B-E215-52EA-8851-C93A3E5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887133"/>
            <a:ext cx="4724400" cy="3285067"/>
          </a:xfr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r>
              <a:rPr lang="en-US" sz="2200" dirty="0"/>
              <a:t>Ease of Use</a:t>
            </a:r>
          </a:p>
          <a:p>
            <a:pPr lvl="1"/>
            <a:r>
              <a:rPr lang="en-US" sz="1600" i="0" dirty="0"/>
              <a:t>Python is generally considered easier to learn and use compared to Scheme. </a:t>
            </a:r>
          </a:p>
          <a:p>
            <a:pPr lvl="1"/>
            <a:r>
              <a:rPr lang="en-US" sz="1600" i="0" dirty="0"/>
              <a:t>This can be beneficial for rapid prototyping and collaboration with developers who might not be familiar with Scheme.</a:t>
            </a:r>
          </a:p>
          <a:p>
            <a:r>
              <a:rPr lang="en-US" sz="2200" dirty="0"/>
              <a:t>NumPy's arrays are more compact than Python lists </a:t>
            </a:r>
          </a:p>
          <a:p>
            <a:pPr lvl="1"/>
            <a:r>
              <a:rPr lang="en-US" sz="1600" i="0" dirty="0"/>
              <a:t>performance for numerical computations like matrix operations.	</a:t>
            </a:r>
          </a:p>
          <a:p>
            <a:r>
              <a:rPr lang="en-US" sz="2200" dirty="0"/>
              <a:t>Readability</a:t>
            </a:r>
          </a:p>
          <a:p>
            <a:pPr lvl="1"/>
            <a:r>
              <a:rPr lang="en-US" sz="1600" i="0" dirty="0"/>
              <a:t>Python code maintains good readability with clear function definitions and comments</a:t>
            </a:r>
          </a:p>
          <a:p>
            <a:endParaRPr lang="en-US" sz="1600" i="0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6B0CA2F-1EEA-4A9C-9C59-FB096E8A2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Disadvantage:</a:t>
            </a:r>
          </a:p>
          <a:p>
            <a:endParaRPr lang="en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32BA92E-FD30-E029-9CCA-B2E90059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887133"/>
            <a:ext cx="5015053" cy="2980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Performance Overhead</a:t>
            </a:r>
          </a:p>
          <a:p>
            <a:pPr lvl="1"/>
            <a:r>
              <a:rPr lang="en-US" i="0" dirty="0"/>
              <a:t>Compared to compiled languages like C++, Python might have some overhead due to the interpreter layer.</a:t>
            </a:r>
            <a:endParaRPr lang="en-US" dirty="0"/>
          </a:p>
          <a:p>
            <a:r>
              <a:rPr lang="en-US" dirty="0"/>
              <a:t>Memory Consumption</a:t>
            </a:r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Python- Optimization Techniques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Add the pivot row to the row instead of swap rows</a:t>
            </a:r>
          </a:p>
          <a:p>
            <a:r>
              <a:rPr lang="en-US" b="1" dirty="0"/>
              <a:t>Vectorized Operations:</a:t>
            </a:r>
            <a:endParaRPr lang="en-US" dirty="0"/>
          </a:p>
          <a:p>
            <a:pPr lvl="1"/>
            <a:r>
              <a:rPr lang="en-US" i="0" dirty="0"/>
              <a:t>Instead of iterating through individual elements using loops, NumPy allows calculations on entire arrays simultaneously. This significantly improves performance for matrix operations like row elimination and multiplication.</a:t>
            </a:r>
          </a:p>
          <a:p>
            <a:pPr algn="l" rtl="0"/>
            <a:endParaRPr lang="he-IL" dirty="0"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26AB574-E214-41DC-9652-6AE09AA68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28"/>
          <a:stretch/>
        </p:blipFill>
        <p:spPr>
          <a:xfrm>
            <a:off x="6629400" y="4330674"/>
            <a:ext cx="5037667" cy="15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399" y="124157"/>
            <a:ext cx="9601200" cy="1485900"/>
          </a:xfrm>
        </p:spPr>
        <p:txBody>
          <a:bodyPr rtlCol="1"/>
          <a:lstStyle/>
          <a:p>
            <a:pPr algn="ctr" rtl="1"/>
            <a:r>
              <a:rPr lang="en-US" dirty="0"/>
              <a:t>Comparison with existing Python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4F72C1-BABF-4BD9-A3BC-9663A2AA8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790"/>
          <a:stretch/>
        </p:blipFill>
        <p:spPr>
          <a:xfrm>
            <a:off x="1855476" y="2398752"/>
            <a:ext cx="9366115" cy="30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399" y="124157"/>
            <a:ext cx="9601200" cy="1485900"/>
          </a:xfrm>
        </p:spPr>
        <p:txBody>
          <a:bodyPr rtlCol="1"/>
          <a:lstStyle/>
          <a:p>
            <a:pPr algn="ctr" rtl="1"/>
            <a:r>
              <a:rPr lang="en-US" dirty="0"/>
              <a:t>Comparison with existing Python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DAF5E3D-03C1-2D21-A696-E147ECE1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69" b="2119"/>
          <a:stretch/>
        </p:blipFill>
        <p:spPr>
          <a:xfrm>
            <a:off x="2462838" y="1420332"/>
            <a:ext cx="7950749" cy="531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9333" y="433319"/>
            <a:ext cx="9601200" cy="1485900"/>
          </a:xfrm>
        </p:spPr>
        <p:txBody>
          <a:bodyPr/>
          <a:lstStyle/>
          <a:p>
            <a:r>
              <a:rPr lang="en-US" dirty="0"/>
              <a:t>Scheme- Advantages and Disadvantage</a:t>
            </a:r>
            <a:endParaRPr lang="he-IL" dirty="0">
              <a:sym typeface="Tahoma" panose="020B0604030504040204" pitchFamily="34" charset="0"/>
            </a:endParaRPr>
          </a:p>
        </p:txBody>
      </p:sp>
      <p:sp>
        <p:nvSpPr>
          <p:cNvPr id="18" name="מציין מיקום טקסט 17">
            <a:extLst>
              <a:ext uri="{FF2B5EF4-FFF2-40B4-BE49-F238E27FC236}">
                <a16:creationId xmlns:a16="http://schemas.microsoft.com/office/drawing/2014/main" id="{C75E0BC0-6209-4AE2-A4A6-206A6074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66" y="1388052"/>
            <a:ext cx="4443984" cy="823912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51358B-E215-52EA-8851-C93A3E5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9332" y="1953256"/>
            <a:ext cx="4656667" cy="4752344"/>
          </a:xfrm>
        </p:spPr>
        <p:txBody>
          <a:bodyPr>
            <a:noAutofit/>
          </a:bodyPr>
          <a:lstStyle/>
          <a:p>
            <a:r>
              <a:rPr lang="en-US" sz="1400" dirty="0"/>
              <a:t>Tail Call recursion Optimization</a:t>
            </a:r>
          </a:p>
          <a:p>
            <a:r>
              <a:rPr lang="en-US" sz="1400" dirty="0"/>
              <a:t>Functional Paradigm: </a:t>
            </a:r>
          </a:p>
          <a:p>
            <a:pPr lvl="1"/>
            <a:r>
              <a:rPr lang="en-US" sz="1400" i="0" dirty="0"/>
              <a:t>Scheme's functional programming paradigm can lead to concise and expressive code, especially for mathematical computations like matrix operations.</a:t>
            </a:r>
          </a:p>
          <a:p>
            <a:r>
              <a:rPr lang="en-US" sz="1400" dirty="0"/>
              <a:t>Conciseness:</a:t>
            </a:r>
          </a:p>
          <a:p>
            <a:pPr lvl="1"/>
            <a:r>
              <a:rPr lang="en-US" sz="1400" i="0" dirty="0"/>
              <a:t> Scheme is known for its concise syntax, which can lead to shorter and more readable code compared to verbose languages like C++. .</a:t>
            </a:r>
          </a:p>
          <a:p>
            <a:r>
              <a:rPr lang="en-US" sz="1400" dirty="0" err="1"/>
              <a:t>Flomat</a:t>
            </a:r>
            <a:r>
              <a:rPr lang="en-US" sz="1400" dirty="0"/>
              <a:t> Usage</a:t>
            </a:r>
          </a:p>
          <a:p>
            <a:pPr lvl="1"/>
            <a:r>
              <a:rPr lang="en-US" sz="1400" i="0" dirty="0"/>
              <a:t>Utilizing </a:t>
            </a:r>
            <a:r>
              <a:rPr lang="en-US" sz="1400" i="0" dirty="0" err="1"/>
              <a:t>Flomat</a:t>
            </a:r>
            <a:r>
              <a:rPr lang="en-US" sz="1400" i="0" dirty="0"/>
              <a:t> helps mitigate the performance concerns to some extent, as it likely provides optimized functions for core matrix operations.</a:t>
            </a:r>
          </a:p>
          <a:p>
            <a:r>
              <a:rPr lang="en-US" sz="1400" dirty="0"/>
              <a:t>Readability:</a:t>
            </a:r>
          </a:p>
          <a:p>
            <a:pPr lvl="1"/>
            <a:r>
              <a:rPr lang="en-US" sz="1400" i="0" dirty="0"/>
              <a:t> The code maintains good readability with clear function definitions and comments.</a:t>
            </a:r>
          </a:p>
          <a:p>
            <a:endParaRPr lang="he-IL" sz="1400" dirty="0"/>
          </a:p>
        </p:txBody>
      </p:sp>
      <p:sp>
        <p:nvSpPr>
          <p:cNvPr id="19" name="מציין מיקום טקסט 18">
            <a:extLst>
              <a:ext uri="{FF2B5EF4-FFF2-40B4-BE49-F238E27FC236}">
                <a16:creationId xmlns:a16="http://schemas.microsoft.com/office/drawing/2014/main" id="{D3183524-C9AA-4273-ABB6-2C464B3B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6549" y="1551234"/>
            <a:ext cx="4443984" cy="823912"/>
          </a:xfrm>
        </p:spPr>
        <p:txBody>
          <a:bodyPr/>
          <a:lstStyle/>
          <a:p>
            <a:r>
              <a:rPr lang="en-US" dirty="0"/>
              <a:t>Disadvantage:</a:t>
            </a:r>
            <a:endParaRPr lang="he-IL" dirty="0"/>
          </a:p>
          <a:p>
            <a:endParaRPr lang="en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32BA92E-FD30-E029-9CCA-B2E90059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8480" y="2082610"/>
            <a:ext cx="4443984" cy="4493636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Performance: </a:t>
            </a:r>
          </a:p>
          <a:p>
            <a:pPr lvl="1"/>
            <a:r>
              <a:rPr lang="en-US" sz="5600" i="0" dirty="0"/>
              <a:t>Scheme, especially compared to compiled languages, can be slower for computationally intensive tasks like matrix operations.</a:t>
            </a:r>
          </a:p>
          <a:p>
            <a:pPr lvl="1"/>
            <a:r>
              <a:rPr lang="en-US" sz="5600" i="0" dirty="0"/>
              <a:t> This is particularly true for large matrices as seen in our execution times.</a:t>
            </a:r>
          </a:p>
          <a:p>
            <a:r>
              <a:rPr lang="en-US" sz="5600" dirty="0"/>
              <a:t>Limited Libraries</a:t>
            </a:r>
          </a:p>
          <a:p>
            <a:pPr lvl="1"/>
            <a:r>
              <a:rPr lang="en-US" sz="5600" i="0" dirty="0"/>
              <a:t>: While libraries like </a:t>
            </a:r>
            <a:r>
              <a:rPr lang="en-US" sz="5600" i="0" dirty="0" err="1"/>
              <a:t>Flomat</a:t>
            </a:r>
            <a:r>
              <a:rPr lang="en-US" sz="5600" i="0" dirty="0"/>
              <a:t> exist, the ecosystem of optimized numerical libraries might be smaller compared to languages like Python or C++. </a:t>
            </a:r>
          </a:p>
          <a:p>
            <a:pPr lvl="1"/>
            <a:r>
              <a:rPr lang="en-US" sz="5600" i="0" dirty="0"/>
              <a:t>This can limit performance gains, especially for complex linear algebra operations.</a:t>
            </a:r>
          </a:p>
          <a:p>
            <a:r>
              <a:rPr lang="en-US" sz="5600" dirty="0"/>
              <a:t>Dynamic Typing: </a:t>
            </a:r>
          </a:p>
          <a:p>
            <a:pPr lvl="1"/>
            <a:r>
              <a:rPr lang="en-US" sz="5600" i="0" dirty="0"/>
              <a:t>Scheme's dynamic typing can sometimes lead to runtime errors if data types aren't handled carefully. </a:t>
            </a:r>
          </a:p>
          <a:p>
            <a:pPr lvl="1"/>
            <a:r>
              <a:rPr lang="en-US" sz="5600" i="0" dirty="0"/>
              <a:t>This can be mitigated with good coding practices and type annotations (available in some Scheme implementations).</a:t>
            </a:r>
          </a:p>
          <a:p>
            <a:endParaRPr lang="he-IL" sz="200" dirty="0"/>
          </a:p>
        </p:txBody>
      </p:sp>
    </p:spTree>
    <p:extLst>
      <p:ext uri="{BB962C8B-B14F-4D97-AF65-F5344CB8AC3E}">
        <p14:creationId xmlns:p14="http://schemas.microsoft.com/office/powerpoint/2010/main" val="418360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חיתוך">
  <a:themeElements>
    <a:clrScheme name="חיתוך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חיתוך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יתוך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TM10001105[[fn=חיתוך]]</Template>
  <TotalTime>326</TotalTime>
  <Words>704</Words>
  <Application>Microsoft Office PowerPoint</Application>
  <PresentationFormat>מסך רחב</PresentationFormat>
  <Paragraphs>90</Paragraphs>
  <Slides>12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Aharoni</vt:lpstr>
      <vt:lpstr>Cambria Math</vt:lpstr>
      <vt:lpstr>Consolas</vt:lpstr>
      <vt:lpstr>Franklin Gothic Book</vt:lpstr>
      <vt:lpstr>Tahoma</vt:lpstr>
      <vt:lpstr>חיתוך</vt:lpstr>
      <vt:lpstr>Matrix Properties Algorithms - Python/Scheme</vt:lpstr>
      <vt:lpstr>Walk through</vt:lpstr>
      <vt:lpstr>Algorithm -Gaussian Elimination: </vt:lpstr>
      <vt:lpstr>Algorithm -Gaussian Elimination: </vt:lpstr>
      <vt:lpstr>Python- Advantages and Disadvantage</vt:lpstr>
      <vt:lpstr>Python- Optimization Techniques</vt:lpstr>
      <vt:lpstr>Comparison with existing Python methods</vt:lpstr>
      <vt:lpstr>Comparison with existing Python methods</vt:lpstr>
      <vt:lpstr>Scheme- Advantages and Disadvantage</vt:lpstr>
      <vt:lpstr>Scheme- Optimization Techniques</vt:lpstr>
      <vt:lpstr>Comparison with existing Scheme- methods</vt:lpstr>
      <vt:lpstr>Difference in timing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Properties Algorithms - Python/Scheme</dc:title>
  <dc:creator>ויטל מרציאנו</dc:creator>
  <cp:lastModifiedBy>Neta Amzalag</cp:lastModifiedBy>
  <cp:revision>14</cp:revision>
  <dcterms:created xsi:type="dcterms:W3CDTF">2024-03-15T13:45:04Z</dcterms:created>
  <dcterms:modified xsi:type="dcterms:W3CDTF">2024-03-17T18:42:07Z</dcterms:modified>
</cp:coreProperties>
</file>