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sldIdLst>
    <p:sldId id="266" r:id="rId7"/>
  </p:sldIdLst>
  <p:sldSz cx="12192000" cy="6858000"/>
  <p:notesSz cx="7010400" cy="12039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5" autoAdjust="0"/>
    <p:restoredTop sz="94660"/>
  </p:normalViewPr>
  <p:slideViewPr>
    <p:cSldViewPr snapToGrid="0">
      <p:cViewPr varScale="1">
        <p:scale>
          <a:sx n="99" d="100"/>
          <a:sy n="99" d="100"/>
        </p:scale>
        <p:origin x="90"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tableStyles" Target="tableStyles.xml"/><Relationship Id="rId5" Type="http://schemas.openxmlformats.org/officeDocument/2006/relationships/customXml" Target="../customXml/item5.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D7BB7BBC-49D2-4136-BBC2-82C126704970}" type="datetimeFigureOut">
              <a:rPr lang="en-CA" smtClean="0"/>
              <a:t>2020-12-16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D985FF1-2D92-49AC-8836-E60C53F8E9B6}" type="slidenum">
              <a:rPr lang="en-CA" smtClean="0"/>
              <a:t>‹#›</a:t>
            </a:fld>
            <a:endParaRPr lang="en-CA"/>
          </a:p>
        </p:txBody>
      </p:sp>
    </p:spTree>
    <p:extLst>
      <p:ext uri="{BB962C8B-B14F-4D97-AF65-F5344CB8AC3E}">
        <p14:creationId xmlns:p14="http://schemas.microsoft.com/office/powerpoint/2010/main" val="3181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7BB7BBC-49D2-4136-BBC2-82C126704970}" type="datetimeFigureOut">
              <a:rPr lang="en-CA" smtClean="0"/>
              <a:t>2020-12-16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D985FF1-2D92-49AC-8836-E60C53F8E9B6}" type="slidenum">
              <a:rPr lang="en-CA" smtClean="0"/>
              <a:t>‹#›</a:t>
            </a:fld>
            <a:endParaRPr lang="en-CA"/>
          </a:p>
        </p:txBody>
      </p:sp>
    </p:spTree>
    <p:extLst>
      <p:ext uri="{BB962C8B-B14F-4D97-AF65-F5344CB8AC3E}">
        <p14:creationId xmlns:p14="http://schemas.microsoft.com/office/powerpoint/2010/main" val="3345236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7BB7BBC-49D2-4136-BBC2-82C126704970}" type="datetimeFigureOut">
              <a:rPr lang="en-CA" smtClean="0"/>
              <a:t>2020-12-16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D985FF1-2D92-49AC-8836-E60C53F8E9B6}" type="slidenum">
              <a:rPr lang="en-CA" smtClean="0"/>
              <a:t>‹#›</a:t>
            </a:fld>
            <a:endParaRPr lang="en-CA"/>
          </a:p>
        </p:txBody>
      </p:sp>
    </p:spTree>
    <p:extLst>
      <p:ext uri="{BB962C8B-B14F-4D97-AF65-F5344CB8AC3E}">
        <p14:creationId xmlns:p14="http://schemas.microsoft.com/office/powerpoint/2010/main" val="208148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7BB7BBC-49D2-4136-BBC2-82C126704970}" type="datetimeFigureOut">
              <a:rPr lang="en-CA" smtClean="0"/>
              <a:t>2020-12-16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D985FF1-2D92-49AC-8836-E60C53F8E9B6}" type="slidenum">
              <a:rPr lang="en-CA" smtClean="0"/>
              <a:t>‹#›</a:t>
            </a:fld>
            <a:endParaRPr lang="en-CA"/>
          </a:p>
        </p:txBody>
      </p:sp>
    </p:spTree>
    <p:extLst>
      <p:ext uri="{BB962C8B-B14F-4D97-AF65-F5344CB8AC3E}">
        <p14:creationId xmlns:p14="http://schemas.microsoft.com/office/powerpoint/2010/main" val="160463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BB7BBC-49D2-4136-BBC2-82C126704970}" type="datetimeFigureOut">
              <a:rPr lang="en-CA" smtClean="0"/>
              <a:t>2020-12-16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D985FF1-2D92-49AC-8836-E60C53F8E9B6}" type="slidenum">
              <a:rPr lang="en-CA" smtClean="0"/>
              <a:t>‹#›</a:t>
            </a:fld>
            <a:endParaRPr lang="en-CA"/>
          </a:p>
        </p:txBody>
      </p:sp>
    </p:spTree>
    <p:extLst>
      <p:ext uri="{BB962C8B-B14F-4D97-AF65-F5344CB8AC3E}">
        <p14:creationId xmlns:p14="http://schemas.microsoft.com/office/powerpoint/2010/main" val="394258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D7BB7BBC-49D2-4136-BBC2-82C126704970}" type="datetimeFigureOut">
              <a:rPr lang="en-CA" smtClean="0"/>
              <a:t>2020-12-16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D985FF1-2D92-49AC-8836-E60C53F8E9B6}" type="slidenum">
              <a:rPr lang="en-CA" smtClean="0"/>
              <a:t>‹#›</a:t>
            </a:fld>
            <a:endParaRPr lang="en-CA"/>
          </a:p>
        </p:txBody>
      </p:sp>
    </p:spTree>
    <p:extLst>
      <p:ext uri="{BB962C8B-B14F-4D97-AF65-F5344CB8AC3E}">
        <p14:creationId xmlns:p14="http://schemas.microsoft.com/office/powerpoint/2010/main" val="1457676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D7BB7BBC-49D2-4136-BBC2-82C126704970}" type="datetimeFigureOut">
              <a:rPr lang="en-CA" smtClean="0"/>
              <a:t>2020-12-16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D985FF1-2D92-49AC-8836-E60C53F8E9B6}" type="slidenum">
              <a:rPr lang="en-CA" smtClean="0"/>
              <a:t>‹#›</a:t>
            </a:fld>
            <a:endParaRPr lang="en-CA"/>
          </a:p>
        </p:txBody>
      </p:sp>
    </p:spTree>
    <p:extLst>
      <p:ext uri="{BB962C8B-B14F-4D97-AF65-F5344CB8AC3E}">
        <p14:creationId xmlns:p14="http://schemas.microsoft.com/office/powerpoint/2010/main" val="410860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D7BB7BBC-49D2-4136-BBC2-82C126704970}" type="datetimeFigureOut">
              <a:rPr lang="en-CA" smtClean="0"/>
              <a:t>2020-12-16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D985FF1-2D92-49AC-8836-E60C53F8E9B6}" type="slidenum">
              <a:rPr lang="en-CA" smtClean="0"/>
              <a:t>‹#›</a:t>
            </a:fld>
            <a:endParaRPr lang="en-CA"/>
          </a:p>
        </p:txBody>
      </p:sp>
    </p:spTree>
    <p:extLst>
      <p:ext uri="{BB962C8B-B14F-4D97-AF65-F5344CB8AC3E}">
        <p14:creationId xmlns:p14="http://schemas.microsoft.com/office/powerpoint/2010/main" val="71770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B7BBC-49D2-4136-BBC2-82C126704970}" type="datetimeFigureOut">
              <a:rPr lang="en-CA" smtClean="0"/>
              <a:t>2020-12-16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D985FF1-2D92-49AC-8836-E60C53F8E9B6}" type="slidenum">
              <a:rPr lang="en-CA" smtClean="0"/>
              <a:t>‹#›</a:t>
            </a:fld>
            <a:endParaRPr lang="en-CA"/>
          </a:p>
        </p:txBody>
      </p:sp>
    </p:spTree>
    <p:extLst>
      <p:ext uri="{BB962C8B-B14F-4D97-AF65-F5344CB8AC3E}">
        <p14:creationId xmlns:p14="http://schemas.microsoft.com/office/powerpoint/2010/main" val="18989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BB7BBC-49D2-4136-BBC2-82C126704970}" type="datetimeFigureOut">
              <a:rPr lang="en-CA" smtClean="0"/>
              <a:t>2020-12-16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D985FF1-2D92-49AC-8836-E60C53F8E9B6}" type="slidenum">
              <a:rPr lang="en-CA" smtClean="0"/>
              <a:t>‹#›</a:t>
            </a:fld>
            <a:endParaRPr lang="en-CA"/>
          </a:p>
        </p:txBody>
      </p:sp>
    </p:spTree>
    <p:extLst>
      <p:ext uri="{BB962C8B-B14F-4D97-AF65-F5344CB8AC3E}">
        <p14:creationId xmlns:p14="http://schemas.microsoft.com/office/powerpoint/2010/main" val="1049872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BB7BBC-49D2-4136-BBC2-82C126704970}" type="datetimeFigureOut">
              <a:rPr lang="en-CA" smtClean="0"/>
              <a:t>2020-12-16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D985FF1-2D92-49AC-8836-E60C53F8E9B6}" type="slidenum">
              <a:rPr lang="en-CA" smtClean="0"/>
              <a:t>‹#›</a:t>
            </a:fld>
            <a:endParaRPr lang="en-CA"/>
          </a:p>
        </p:txBody>
      </p:sp>
    </p:spTree>
    <p:extLst>
      <p:ext uri="{BB962C8B-B14F-4D97-AF65-F5344CB8AC3E}">
        <p14:creationId xmlns:p14="http://schemas.microsoft.com/office/powerpoint/2010/main" val="1017623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B7BBC-49D2-4136-BBC2-82C126704970}" type="datetimeFigureOut">
              <a:rPr lang="en-CA" smtClean="0"/>
              <a:t>2020-12-16</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85FF1-2D92-49AC-8836-E60C53F8E9B6}" type="slidenum">
              <a:rPr lang="en-CA" smtClean="0"/>
              <a:t>‹#›</a:t>
            </a:fld>
            <a:endParaRPr lang="en-CA"/>
          </a:p>
        </p:txBody>
      </p:sp>
    </p:spTree>
    <p:extLst>
      <p:ext uri="{BB962C8B-B14F-4D97-AF65-F5344CB8AC3E}">
        <p14:creationId xmlns:p14="http://schemas.microsoft.com/office/powerpoint/2010/main" val="2072241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VitalPointAI/NEAR-DAO-Discourse/blob/master/project/1.%20Initiation/NEAR-DAO-Discourse%20Project%20Charter.pptx" TargetMode="External"/><Relationship Id="rId13" Type="http://schemas.openxmlformats.org/officeDocument/2006/relationships/image" Target="../media/image4.jpg"/><Relationship Id="rId3" Type="http://schemas.openxmlformats.org/officeDocument/2006/relationships/image" Target="../media/image1.png"/><Relationship Id="rId7" Type="http://schemas.openxmlformats.org/officeDocument/2006/relationships/hyperlink" Target="https://github.com/VitalPointAI/NEAR-DAO-Discourse/projects/1" TargetMode="External"/><Relationship Id="rId12" Type="http://schemas.openxmlformats.org/officeDocument/2006/relationships/hyperlink" Target="https://github.com/VitalPointAI/NEAR-DAO-Discourse/pulls" TargetMode="External"/><Relationship Id="rId17" Type="http://schemas.openxmlformats.org/officeDocument/2006/relationships/image" Target="../media/image8.png"/><Relationship Id="rId2" Type="http://schemas.openxmlformats.org/officeDocument/2006/relationships/hyperlink" Target="https://3box.io/" TargetMode="External"/><Relationship Id="rId16"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github.com/VitalPointAI/NEAR-DAO-Discourse/blob/master/project/1.%20Initiation/1.1.2%20Risk%20Profile.pptx" TargetMode="External"/><Relationship Id="rId11" Type="http://schemas.openxmlformats.org/officeDocument/2006/relationships/hyperlink" Target="https://github.com/VitalPointAI/NEAR-DAO-Discourse/issues" TargetMode="External"/><Relationship Id="rId5" Type="http://schemas.openxmlformats.org/officeDocument/2006/relationships/image" Target="../media/image3.png"/><Relationship Id="rId15" Type="http://schemas.openxmlformats.org/officeDocument/2006/relationships/image" Target="../media/image6.png"/><Relationship Id="rId10" Type="http://schemas.openxmlformats.org/officeDocument/2006/relationships/hyperlink" Target="https://github.com/VitalPointAI/NEAR-DAO-Discourse/blob/master/project/1.%20Initiation/1.2.1-1.2.2%20Schedule%20and%20Budget.xlsx" TargetMode="External"/><Relationship Id="rId4" Type="http://schemas.openxmlformats.org/officeDocument/2006/relationships/image" Target="../media/image2.png"/><Relationship Id="rId9" Type="http://schemas.openxmlformats.org/officeDocument/2006/relationships/hyperlink" Target="https://github.com/VitalPointAI/NEAR-DAO-Discourse/blob/master/project/1.%20Initiation/1.1.5%20Work%20Breakdown%20Structure.pptx" TargetMode="Externa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B48E1BE8-61E6-4D31-B371-A1A7E0253D7C}"/>
              </a:ext>
            </a:extLst>
          </p:cNvPr>
          <p:cNvSpPr txBox="1"/>
          <p:nvPr/>
        </p:nvSpPr>
        <p:spPr>
          <a:xfrm>
            <a:off x="2071818" y="382929"/>
            <a:ext cx="2480287" cy="338554"/>
          </a:xfrm>
          <a:prstGeom prst="rect">
            <a:avLst/>
          </a:prstGeom>
          <a:noFill/>
        </p:spPr>
        <p:txBody>
          <a:bodyPr wrap="square" rtlCol="0">
            <a:spAutoFit/>
          </a:bodyPr>
          <a:lstStyle/>
          <a:p>
            <a:r>
              <a:rPr lang="en-US" sz="800" b="1" u="sng" dirty="0" smtClean="0">
                <a:latin typeface="Segoe UI" panose="020B0502040204020203" pitchFamily="34" charset="0"/>
                <a:cs typeface="Segoe UI" panose="020B0502040204020203" pitchFamily="34" charset="0"/>
              </a:rPr>
              <a:t>References</a:t>
            </a:r>
          </a:p>
          <a:p>
            <a:r>
              <a:rPr lang="en-US" sz="800" dirty="0" smtClean="0">
                <a:latin typeface="Segoe UI" panose="020B0502040204020203" pitchFamily="34" charset="0"/>
                <a:cs typeface="Segoe UI" panose="020B0502040204020203" pitchFamily="34" charset="0"/>
              </a:rPr>
              <a:t>A. </a:t>
            </a:r>
            <a:r>
              <a:rPr lang="en-US" sz="800" dirty="0" smtClean="0">
                <a:latin typeface="Segoe UI" panose="020B0502040204020203" pitchFamily="34" charset="0"/>
                <a:cs typeface="Segoe UI" panose="020B0502040204020203" pitchFamily="34" charset="0"/>
                <a:hlinkClick r:id="rId2"/>
              </a:rPr>
              <a:t>3Box</a:t>
            </a:r>
            <a:r>
              <a:rPr lang="en-US" sz="800" dirty="0" smtClean="0">
                <a:latin typeface="Segoe UI" panose="020B0502040204020203" pitchFamily="34" charset="0"/>
                <a:cs typeface="Segoe UI" panose="020B0502040204020203" pitchFamily="34" charset="0"/>
              </a:rPr>
              <a:t> (</a:t>
            </a:r>
            <a:r>
              <a:rPr lang="en-US" sz="800" dirty="0" err="1" smtClean="0">
                <a:latin typeface="Segoe UI" panose="020B0502040204020203" pitchFamily="34" charset="0"/>
                <a:cs typeface="Segoe UI" panose="020B0502040204020203" pitchFamily="34" charset="0"/>
              </a:rPr>
              <a:t>Ethereum</a:t>
            </a:r>
            <a:r>
              <a:rPr lang="en-US" sz="800" dirty="0" smtClean="0">
                <a:latin typeface="Segoe UI" panose="020B0502040204020203" pitchFamily="34" charset="0"/>
                <a:cs typeface="Segoe UI" panose="020B0502040204020203" pitchFamily="34" charset="0"/>
              </a:rPr>
              <a:t>)</a:t>
            </a:r>
            <a:endParaRPr lang="en-US" sz="800" dirty="0">
              <a:latin typeface="Segoe UI" panose="020B0502040204020203" pitchFamily="34" charset="0"/>
              <a:cs typeface="Segoe UI" panose="020B0502040204020203" pitchFamily="34" charset="0"/>
            </a:endParaRPr>
          </a:p>
        </p:txBody>
      </p:sp>
      <p:grpSp>
        <p:nvGrpSpPr>
          <p:cNvPr id="23" name="Group 22">
            <a:extLst>
              <a:ext uri="{FF2B5EF4-FFF2-40B4-BE49-F238E27FC236}">
                <a16:creationId xmlns:a16="http://schemas.microsoft.com/office/drawing/2014/main" xmlns="" id="{EA49E547-6098-4087-AEB0-0183AEE7BB7C}"/>
              </a:ext>
            </a:extLst>
          </p:cNvPr>
          <p:cNvGrpSpPr/>
          <p:nvPr/>
        </p:nvGrpSpPr>
        <p:grpSpPr>
          <a:xfrm>
            <a:off x="4569255" y="493780"/>
            <a:ext cx="3682768" cy="3448876"/>
            <a:chOff x="121917" y="527442"/>
            <a:chExt cx="4126548" cy="2297836"/>
          </a:xfrm>
        </p:grpSpPr>
        <p:sp>
          <p:nvSpPr>
            <p:cNvPr id="21" name="Rectangle 20">
              <a:extLst>
                <a:ext uri="{FF2B5EF4-FFF2-40B4-BE49-F238E27FC236}">
                  <a16:creationId xmlns:a16="http://schemas.microsoft.com/office/drawing/2014/main" xmlns="" id="{5C29ABDA-C5BE-40B3-B328-856D2AC25ED9}"/>
                </a:ext>
              </a:extLst>
            </p:cNvPr>
            <p:cNvSpPr/>
            <p:nvPr/>
          </p:nvSpPr>
          <p:spPr>
            <a:xfrm>
              <a:off x="121917" y="527442"/>
              <a:ext cx="4126547" cy="229783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xmlns="" id="{EB6ED966-A74D-4362-BFFE-B7EE43538F55}"/>
                </a:ext>
              </a:extLst>
            </p:cNvPr>
            <p:cNvSpPr txBox="1"/>
            <p:nvPr/>
          </p:nvSpPr>
          <p:spPr>
            <a:xfrm>
              <a:off x="121918" y="718733"/>
              <a:ext cx="4126547" cy="1907041"/>
            </a:xfrm>
            <a:prstGeom prst="rect">
              <a:avLst/>
            </a:prstGeom>
            <a:noFill/>
          </p:spPr>
          <p:txBody>
            <a:bodyPr wrap="square" rtlCol="0">
              <a:spAutoFit/>
            </a:bodyPr>
            <a:lstStyle/>
            <a:p>
              <a:r>
                <a:rPr lang="en-US" sz="900" dirty="0" smtClean="0">
                  <a:latin typeface="Segoe UI" panose="020B0502040204020203" pitchFamily="34" charset="0"/>
                  <a:cs typeface="Segoe UI" panose="020B0502040204020203" pitchFamily="34" charset="0"/>
                </a:rPr>
                <a:t>People have one core identity (true self) and manage multiple variations, providing the image of themselves that they want to portray in any given environment or circumstance. The image or personality one presents in public or other specific setting – as opposed to their true self – is a persona.</a:t>
              </a:r>
            </a:p>
            <a:p>
              <a:endParaRPr lang="en-US" sz="900" dirty="0">
                <a:latin typeface="Segoe UI" panose="020B0502040204020203" pitchFamily="34" charset="0"/>
                <a:cs typeface="Segoe UI" panose="020B0502040204020203" pitchFamily="34" charset="0"/>
              </a:endParaRPr>
            </a:p>
            <a:p>
              <a:r>
                <a:rPr lang="en-US" sz="900" dirty="0" smtClean="0">
                  <a:latin typeface="Segoe UI" panose="020B0502040204020203" pitchFamily="34" charset="0"/>
                  <a:cs typeface="Segoe UI" panose="020B0502040204020203" pitchFamily="34" charset="0"/>
                </a:rPr>
                <a:t>On and offline, people interact with multiple groups across a variety of domains. The communities used for these interactions usually reques</a:t>
              </a:r>
              <a:r>
                <a:rPr lang="en-US" sz="900" dirty="0" smtClean="0">
                  <a:latin typeface="Segoe UI" panose="020B0502040204020203" pitchFamily="34" charset="0"/>
                  <a:cs typeface="Segoe UI" panose="020B0502040204020203" pitchFamily="34" charset="0"/>
                </a:rPr>
                <a:t>t that members</a:t>
              </a:r>
              <a:r>
                <a:rPr lang="en-US" sz="900" dirty="0" smtClean="0">
                  <a:latin typeface="Segoe UI" panose="020B0502040204020203" pitchFamily="34" charset="0"/>
                  <a:cs typeface="Segoe UI" panose="020B0502040204020203" pitchFamily="34" charset="0"/>
                </a:rPr>
                <a:t> create a profile as a means of establishing their identity in the community.  Because these platforms are not interconnected, people construct and reconstruct member profiles trusting centralized communities to protect it and use it properly.  Too often </a:t>
              </a:r>
              <a:r>
                <a:rPr lang="en-US" sz="900" dirty="0" smtClean="0">
                  <a:latin typeface="Segoe UI" panose="020B0502040204020203" pitchFamily="34" charset="0"/>
                  <a:cs typeface="Segoe UI" panose="020B0502040204020203" pitchFamily="34" charset="0"/>
                </a:rPr>
                <a:t>their data is neither protected nor used properly subjecting people to unnecessary risk.</a:t>
              </a:r>
              <a:endParaRPr lang="en-US" sz="900" dirty="0" smtClean="0">
                <a:latin typeface="Segoe UI" panose="020B0502040204020203" pitchFamily="34" charset="0"/>
                <a:cs typeface="Segoe UI" panose="020B0502040204020203" pitchFamily="34" charset="0"/>
              </a:endParaRPr>
            </a:p>
            <a:p>
              <a:endParaRPr lang="en-US" sz="900" dirty="0">
                <a:latin typeface="Segoe UI" panose="020B0502040204020203" pitchFamily="34" charset="0"/>
                <a:cs typeface="Segoe UI" panose="020B0502040204020203" pitchFamily="34" charset="0"/>
              </a:endParaRPr>
            </a:p>
            <a:p>
              <a:r>
                <a:rPr lang="en-US" sz="900" dirty="0" smtClean="0">
                  <a:latin typeface="Segoe UI" panose="020B0502040204020203" pitchFamily="34" charset="0"/>
                  <a:cs typeface="Segoe UI" panose="020B0502040204020203" pitchFamily="34" charset="0"/>
                </a:rPr>
                <a:t>Similar to how 3Box (ref A) allows people to build a profile on </a:t>
              </a:r>
              <a:r>
                <a:rPr lang="en-US" sz="900" dirty="0" err="1" smtClean="0">
                  <a:latin typeface="Segoe UI" panose="020B0502040204020203" pitchFamily="34" charset="0"/>
                  <a:cs typeface="Segoe UI" panose="020B0502040204020203" pitchFamily="34" charset="0"/>
                </a:rPr>
                <a:t>Ethereum</a:t>
              </a:r>
              <a:r>
                <a:rPr lang="en-US" sz="900" dirty="0" smtClean="0">
                  <a:latin typeface="Segoe UI" panose="020B0502040204020203" pitchFamily="34" charset="0"/>
                  <a:cs typeface="Segoe UI" panose="020B0502040204020203" pitchFamily="34" charset="0"/>
                </a:rPr>
                <a:t> that is used across multiple </a:t>
              </a:r>
              <a:r>
                <a:rPr lang="en-US" sz="900" dirty="0" err="1" smtClean="0">
                  <a:latin typeface="Segoe UI" panose="020B0502040204020203" pitchFamily="34" charset="0"/>
                  <a:cs typeface="Segoe UI" panose="020B0502040204020203" pitchFamily="34" charset="0"/>
                </a:rPr>
                <a:t>Dapps</a:t>
              </a:r>
              <a:r>
                <a:rPr lang="en-US" sz="900" dirty="0" smtClean="0">
                  <a:latin typeface="Segoe UI" panose="020B0502040204020203" pitchFamily="34" charset="0"/>
                  <a:cs typeface="Segoe UI" panose="020B0502040204020203" pitchFamily="34" charset="0"/>
                </a:rPr>
                <a:t>, Personas can provide users with the ability to securely manage their data in a decentralized manner and more efficiently use it to build unique personas that they can then choose from when interacting with communities.</a:t>
              </a:r>
              <a:endParaRPr lang="en-CA" sz="900"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xmlns="" id="{0855C6AC-25A5-4E4F-8B9B-4A4FC597FBA9}"/>
                </a:ext>
              </a:extLst>
            </p:cNvPr>
            <p:cNvSpPr txBox="1"/>
            <p:nvPr/>
          </p:nvSpPr>
          <p:spPr>
            <a:xfrm>
              <a:off x="121919" y="552972"/>
              <a:ext cx="2573118" cy="205059"/>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What is the opportunity?</a:t>
              </a:r>
              <a:endParaRPr lang="en-CA" sz="1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pSp>
      <p:grpSp>
        <p:nvGrpSpPr>
          <p:cNvPr id="24" name="Group 23">
            <a:extLst>
              <a:ext uri="{FF2B5EF4-FFF2-40B4-BE49-F238E27FC236}">
                <a16:creationId xmlns:a16="http://schemas.microsoft.com/office/drawing/2014/main" xmlns="" id="{418F3600-B824-4BC2-86A5-32195A2CC048}"/>
              </a:ext>
            </a:extLst>
          </p:cNvPr>
          <p:cNvGrpSpPr/>
          <p:nvPr/>
        </p:nvGrpSpPr>
        <p:grpSpPr>
          <a:xfrm>
            <a:off x="8308928" y="493781"/>
            <a:ext cx="3682767" cy="3448872"/>
            <a:chOff x="4443600" y="530913"/>
            <a:chExt cx="4126547" cy="2062102"/>
          </a:xfrm>
        </p:grpSpPr>
        <p:sp>
          <p:nvSpPr>
            <p:cNvPr id="22" name="Rectangle 21">
              <a:extLst>
                <a:ext uri="{FF2B5EF4-FFF2-40B4-BE49-F238E27FC236}">
                  <a16:creationId xmlns:a16="http://schemas.microsoft.com/office/drawing/2014/main" xmlns="" id="{07EC882B-E7CB-4F14-917C-1154C1FCF705}"/>
                </a:ext>
              </a:extLst>
            </p:cNvPr>
            <p:cNvSpPr/>
            <p:nvPr/>
          </p:nvSpPr>
          <p:spPr>
            <a:xfrm>
              <a:off x="4443600" y="530913"/>
              <a:ext cx="4126547" cy="2062102"/>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TextBox 7">
              <a:extLst>
                <a:ext uri="{FF2B5EF4-FFF2-40B4-BE49-F238E27FC236}">
                  <a16:creationId xmlns:a16="http://schemas.microsoft.com/office/drawing/2014/main" xmlns="" id="{A6FDE911-C1C4-4AE0-B51F-BBAF133F5479}"/>
                </a:ext>
              </a:extLst>
            </p:cNvPr>
            <p:cNvSpPr txBox="1"/>
            <p:nvPr/>
          </p:nvSpPr>
          <p:spPr>
            <a:xfrm>
              <a:off x="4443601" y="552972"/>
              <a:ext cx="2113659" cy="184022"/>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Why does it matter?</a:t>
              </a:r>
              <a:endParaRPr lang="en-CA" sz="1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3DDA24F-B958-40E9-9E99-5BF4F7B078D5}"/>
                </a:ext>
              </a:extLst>
            </p:cNvPr>
            <p:cNvSpPr txBox="1"/>
            <p:nvPr/>
          </p:nvSpPr>
          <p:spPr>
            <a:xfrm>
              <a:off x="4473077" y="703849"/>
              <a:ext cx="4097070" cy="1780408"/>
            </a:xfrm>
            <a:prstGeom prst="rect">
              <a:avLst/>
            </a:prstGeom>
            <a:noFill/>
          </p:spPr>
          <p:txBody>
            <a:bodyPr wrap="square" rtlCol="0">
              <a:spAutoFit/>
            </a:bodyPr>
            <a:lstStyle/>
            <a:p>
              <a:pPr>
                <a:spcBef>
                  <a:spcPts val="300"/>
                </a:spcBef>
              </a:pPr>
              <a:r>
                <a:rPr lang="en-US" sz="900" u="sng" dirty="0" smtClean="0">
                  <a:latin typeface="Segoe UI" panose="020B0502040204020203" pitchFamily="34" charset="0"/>
                  <a:cs typeface="Segoe UI" panose="020B0502040204020203" pitchFamily="34" charset="0"/>
                </a:rPr>
                <a:t>Solves a Common Problem</a:t>
              </a:r>
              <a:r>
                <a:rPr lang="en-US" sz="900" dirty="0" smtClean="0">
                  <a:latin typeface="Segoe UI" panose="020B0502040204020203" pitchFamily="34" charset="0"/>
                  <a:cs typeface="Segoe UI" panose="020B0502040204020203" pitchFamily="34" charset="0"/>
                </a:rPr>
                <a:t>. Nearly every on/offline community requests </a:t>
              </a:r>
              <a:r>
                <a:rPr lang="en-US" sz="900" dirty="0" smtClean="0">
                  <a:latin typeface="Segoe UI" panose="020B0502040204020203" pitchFamily="34" charset="0"/>
                  <a:cs typeface="Segoe UI" panose="020B0502040204020203" pitchFamily="34" charset="0"/>
                </a:rPr>
                <a:t>information from their members to establish member identity and foster community interaction.  It may be as simple as a username or as extensive as a full psychological/aptitude assessment or more.  </a:t>
              </a:r>
            </a:p>
            <a:p>
              <a:pPr>
                <a:spcBef>
                  <a:spcPts val="300"/>
                </a:spcBef>
              </a:pPr>
              <a:r>
                <a:rPr lang="en-US" sz="900" dirty="0" smtClean="0">
                  <a:latin typeface="Segoe UI" panose="020B0502040204020203" pitchFamily="34" charset="0"/>
                  <a:cs typeface="Segoe UI" panose="020B0502040204020203" pitchFamily="34" charset="0"/>
                </a:rPr>
                <a:t>Create once, use anywhere personas cut down on individual work (more efficient) while also protecting people by ensuring they are only providing the necessary data for the image they want to portray.</a:t>
              </a:r>
            </a:p>
            <a:p>
              <a:pPr>
                <a:spcBef>
                  <a:spcPts val="300"/>
                </a:spcBef>
              </a:pPr>
              <a:r>
                <a:rPr lang="en-US" sz="900" u="sng" dirty="0" smtClean="0">
                  <a:latin typeface="Segoe UI" panose="020B0502040204020203" pitchFamily="34" charset="0"/>
                  <a:cs typeface="Segoe UI" panose="020B0502040204020203" pitchFamily="34" charset="0"/>
                </a:rPr>
                <a:t>Data Sovereignty</a:t>
              </a:r>
              <a:r>
                <a:rPr lang="en-US" sz="900" dirty="0" smtClean="0">
                  <a:latin typeface="Segoe UI" panose="020B0502040204020203" pitchFamily="34" charset="0"/>
                  <a:cs typeface="Segoe UI" panose="020B0502040204020203" pitchFamily="34" charset="0"/>
                </a:rPr>
                <a:t>.  </a:t>
              </a:r>
              <a:r>
                <a:rPr lang="en-US" sz="900" dirty="0" smtClean="0">
                  <a:latin typeface="Segoe UI" panose="020B0502040204020203" pitchFamily="34" charset="0"/>
                  <a:cs typeface="Segoe UI" panose="020B0502040204020203" pitchFamily="34" charset="0"/>
                </a:rPr>
                <a:t>Built on NEAR and using IPFS for data storage means the individual can maintain ownership of their data*. Applications “read and display” vice “store and display” individual data.</a:t>
              </a:r>
              <a:endParaRPr lang="en-US" sz="900" dirty="0" smtClean="0">
                <a:latin typeface="Segoe UI" panose="020B0502040204020203" pitchFamily="34" charset="0"/>
                <a:cs typeface="Segoe UI" panose="020B0502040204020203" pitchFamily="34" charset="0"/>
              </a:endParaRPr>
            </a:p>
            <a:p>
              <a:pPr>
                <a:spcBef>
                  <a:spcPts val="300"/>
                </a:spcBef>
              </a:pPr>
              <a:r>
                <a:rPr lang="en-US" sz="900" u="sng" dirty="0" smtClean="0">
                  <a:latin typeface="Segoe UI" panose="020B0502040204020203" pitchFamily="34" charset="0"/>
                  <a:cs typeface="Segoe UI" panose="020B0502040204020203" pitchFamily="34" charset="0"/>
                </a:rPr>
                <a:t>Core Community Component</a:t>
              </a:r>
              <a:r>
                <a:rPr lang="en-US" sz="900" dirty="0" smtClean="0">
                  <a:latin typeface="Segoe UI" panose="020B0502040204020203" pitchFamily="34" charset="0"/>
                  <a:cs typeface="Segoe UI" panose="020B0502040204020203" pitchFamily="34" charset="0"/>
                </a:rPr>
                <a:t>.  Lowers barrier of entry for new communities by reducing some of the technical burden required to implement profile/login capability.  Providing universal login and selective profile capabilities with built in economics speeds adoption of the NEAR ecosystem and community adoption by prospective members given ease of joining and immediately interacting with members of the community.</a:t>
              </a:r>
            </a:p>
          </p:txBody>
        </p:sp>
      </p:grpSp>
      <p:grpSp>
        <p:nvGrpSpPr>
          <p:cNvPr id="25" name="Group 24">
            <a:extLst>
              <a:ext uri="{FF2B5EF4-FFF2-40B4-BE49-F238E27FC236}">
                <a16:creationId xmlns:a16="http://schemas.microsoft.com/office/drawing/2014/main" xmlns="" id="{0A50BBE1-F1B0-4C00-BD67-4E6DDF83AC4A}"/>
              </a:ext>
            </a:extLst>
          </p:cNvPr>
          <p:cNvGrpSpPr/>
          <p:nvPr/>
        </p:nvGrpSpPr>
        <p:grpSpPr>
          <a:xfrm>
            <a:off x="121918" y="4086062"/>
            <a:ext cx="11912009" cy="2333854"/>
            <a:chOff x="121918" y="2704525"/>
            <a:chExt cx="11912009" cy="2333854"/>
          </a:xfrm>
        </p:grpSpPr>
        <p:sp>
          <p:nvSpPr>
            <p:cNvPr id="10" name="TextBox 9">
              <a:extLst>
                <a:ext uri="{FF2B5EF4-FFF2-40B4-BE49-F238E27FC236}">
                  <a16:creationId xmlns:a16="http://schemas.microsoft.com/office/drawing/2014/main" xmlns="" id="{39C95A3E-B86A-407F-AD1E-D8ABE5C9C529}"/>
                </a:ext>
              </a:extLst>
            </p:cNvPr>
            <p:cNvSpPr txBox="1"/>
            <p:nvPr/>
          </p:nvSpPr>
          <p:spPr>
            <a:xfrm rot="16200000">
              <a:off x="-860343" y="3686786"/>
              <a:ext cx="2333854" cy="369332"/>
            </a:xfrm>
            <a:prstGeom prst="rect">
              <a:avLst/>
            </a:prstGeom>
            <a:noFill/>
          </p:spPr>
          <p:txBody>
            <a:bodyPr wrap="square" rtlCol="0">
              <a:spAutoFit/>
            </a:bodyPr>
            <a:lstStyle/>
            <a:p>
              <a:r>
                <a:rPr lang="en-US" b="1" cap="small" spc="6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The Solution</a:t>
              </a:r>
              <a:endParaRPr lang="en-CA" b="1" cap="small" spc="6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11" name="Rectangle: Rounded Corners 10">
              <a:extLst>
                <a:ext uri="{FF2B5EF4-FFF2-40B4-BE49-F238E27FC236}">
                  <a16:creationId xmlns:a16="http://schemas.microsoft.com/office/drawing/2014/main" xmlns="" id="{B9C40B4C-B26D-452F-A074-9398FA1F8528}"/>
                </a:ext>
              </a:extLst>
            </p:cNvPr>
            <p:cNvSpPr/>
            <p:nvPr/>
          </p:nvSpPr>
          <p:spPr>
            <a:xfrm>
              <a:off x="585374" y="2704525"/>
              <a:ext cx="3892731" cy="2333854"/>
            </a:xfrm>
            <a:prstGeom prst="roundRect">
              <a:avLst/>
            </a:prstGeom>
            <a:solidFill>
              <a:srgbClr val="92D050">
                <a:alpha val="3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xmlns="" id="{77005065-5662-4127-AEFD-DDAD274E8560}"/>
                </a:ext>
              </a:extLst>
            </p:cNvPr>
            <p:cNvSpPr txBox="1"/>
            <p:nvPr/>
          </p:nvSpPr>
          <p:spPr>
            <a:xfrm>
              <a:off x="2009224" y="2704525"/>
              <a:ext cx="934871"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…must…</a:t>
              </a:r>
              <a:endParaRPr lang="en-CA" sz="1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xmlns="" id="{0D8DB489-BEF2-4394-8AC0-BA0EB3EC1B68}"/>
                </a:ext>
              </a:extLst>
            </p:cNvPr>
            <p:cNvSpPr txBox="1"/>
            <p:nvPr/>
          </p:nvSpPr>
          <p:spPr>
            <a:xfrm>
              <a:off x="618427" y="2950746"/>
              <a:ext cx="3630038" cy="1446550"/>
            </a:xfrm>
            <a:prstGeom prst="rect">
              <a:avLst/>
            </a:prstGeom>
            <a:noFill/>
          </p:spPr>
          <p:txBody>
            <a:bodyPr wrap="square" rtlCol="0">
              <a:spAutoFit/>
            </a:bodyPr>
            <a:lstStyle/>
            <a:p>
              <a:pPr marL="60325" indent="-60325">
                <a:buFont typeface="Arial" panose="020B0604020202020204" pitchFamily="34" charset="0"/>
                <a:buChar char="•"/>
              </a:pPr>
              <a:r>
                <a:rPr lang="en-CA" sz="800" dirty="0" smtClean="0">
                  <a:latin typeface="Segoe UI" panose="020B0502040204020203" pitchFamily="34" charset="0"/>
                  <a:cs typeface="Segoe UI" panose="020B0502040204020203" pitchFamily="34" charset="0"/>
                </a:rPr>
                <a:t>be hierarchical –  provide a master persona (true self) </a:t>
              </a:r>
              <a:r>
                <a:rPr lang="en-CA" sz="800" dirty="0" smtClean="0">
                  <a:latin typeface="Segoe UI" panose="020B0502040204020203" pitchFamily="34" charset="0"/>
                  <a:cs typeface="Segoe UI" panose="020B0502040204020203" pitchFamily="34" charset="0"/>
                </a:rPr>
                <a:t>from which unlimited additional p</a:t>
              </a:r>
              <a:r>
                <a:rPr lang="en-CA" sz="800" dirty="0" smtClean="0">
                  <a:latin typeface="Segoe UI" panose="020B0502040204020203" pitchFamily="34" charset="0"/>
                  <a:cs typeface="Segoe UI" panose="020B0502040204020203" pitchFamily="34" charset="0"/>
                </a:rPr>
                <a:t>ersonas are created and extended (customized)</a:t>
              </a:r>
              <a:endParaRPr lang="en-CA" sz="800" dirty="0">
                <a:latin typeface="Segoe UI" panose="020B0502040204020203" pitchFamily="34" charset="0"/>
                <a:cs typeface="Segoe UI" panose="020B0502040204020203" pitchFamily="34" charset="0"/>
              </a:endParaRPr>
            </a:p>
            <a:p>
              <a:pPr marL="60325" indent="-60325">
                <a:buFont typeface="Arial" panose="020B0604020202020204" pitchFamily="34" charset="0"/>
                <a:buChar char="•"/>
              </a:pPr>
              <a:r>
                <a:rPr lang="en-CA" sz="800" dirty="0" smtClean="0">
                  <a:latin typeface="Segoe UI" panose="020B0502040204020203" pitchFamily="34" charset="0"/>
                  <a:cs typeface="Segoe UI" panose="020B0502040204020203" pitchFamily="34" charset="0"/>
                </a:rPr>
                <a:t>allow the master persona to create persona structures that match the environment in which they are intended for use</a:t>
              </a:r>
              <a:endParaRPr lang="en-CA" sz="800" dirty="0">
                <a:latin typeface="Segoe UI" panose="020B0502040204020203" pitchFamily="34" charset="0"/>
                <a:cs typeface="Segoe UI" panose="020B0502040204020203" pitchFamily="34" charset="0"/>
              </a:endParaRPr>
            </a:p>
            <a:p>
              <a:pPr marL="60325" indent="-60325">
                <a:buFont typeface="Arial" panose="020B0604020202020204" pitchFamily="34" charset="0"/>
                <a:buChar char="•"/>
              </a:pPr>
              <a:r>
                <a:rPr lang="en-CA" sz="800" dirty="0" smtClean="0">
                  <a:latin typeface="Segoe UI" panose="020B0502040204020203" pitchFamily="34" charset="0"/>
                  <a:cs typeface="Segoe UI" panose="020B0502040204020203" pitchFamily="34" charset="0"/>
                </a:rPr>
                <a:t>maintain control of the member’s data and intelligently supply applications with what is needed (i.e., does it need to know exactly where you live and what your age is, or does it just need to know that you are a citizen of the country and old enough to vote)</a:t>
              </a:r>
            </a:p>
            <a:p>
              <a:pPr marL="60325" indent="-60325">
                <a:buFont typeface="Arial" panose="020B0604020202020204" pitchFamily="34" charset="0"/>
                <a:buChar char="•"/>
              </a:pPr>
              <a:r>
                <a:rPr lang="en-CA" sz="800" dirty="0" smtClean="0">
                  <a:latin typeface="Segoe UI" panose="020B0502040204020203" pitchFamily="34" charset="0"/>
                  <a:cs typeface="Segoe UI" panose="020B0502040204020203" pitchFamily="34" charset="0"/>
                </a:rPr>
                <a:t>provide seamless integration for applications on NEAR to incorporate personas into their applications (including </a:t>
              </a:r>
              <a:r>
                <a:rPr lang="en-CA" sz="800" dirty="0" err="1" smtClean="0">
                  <a:latin typeface="Segoe UI" panose="020B0502040204020203" pitchFamily="34" charset="0"/>
                  <a:cs typeface="Segoe UI" panose="020B0502040204020203" pitchFamily="34" charset="0"/>
                </a:rPr>
                <a:t>brandable</a:t>
              </a:r>
              <a:r>
                <a:rPr lang="en-CA" sz="800" dirty="0" smtClean="0">
                  <a:latin typeface="Segoe UI" panose="020B0502040204020203" pitchFamily="34" charset="0"/>
                  <a:cs typeface="Segoe UI" panose="020B0502040204020203" pitchFamily="34" charset="0"/>
                </a:rPr>
                <a:t> login through the master persona account – using the NEAR wallet recovery capability)</a:t>
              </a:r>
            </a:p>
          </p:txBody>
        </p:sp>
        <p:sp>
          <p:nvSpPr>
            <p:cNvPr id="14" name="Rectangle: Rounded Corners 13">
              <a:extLst>
                <a:ext uri="{FF2B5EF4-FFF2-40B4-BE49-F238E27FC236}">
                  <a16:creationId xmlns:a16="http://schemas.microsoft.com/office/drawing/2014/main" xmlns="" id="{52041312-48A9-49CA-A0E1-14DD9839DD9C}"/>
                </a:ext>
              </a:extLst>
            </p:cNvPr>
            <p:cNvSpPr/>
            <p:nvPr/>
          </p:nvSpPr>
          <p:spPr>
            <a:xfrm>
              <a:off x="4363285" y="2712096"/>
              <a:ext cx="3892731" cy="1973445"/>
            </a:xfrm>
            <a:prstGeom prst="roundRect">
              <a:avLst/>
            </a:prstGeom>
            <a:solidFill>
              <a:srgbClr val="FFFF00">
                <a:alpha val="3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xmlns="" id="{E89822D1-F387-4E77-A701-3C4211ED5F31}"/>
                </a:ext>
              </a:extLst>
            </p:cNvPr>
            <p:cNvSpPr txBox="1"/>
            <p:nvPr/>
          </p:nvSpPr>
          <p:spPr>
            <a:xfrm>
              <a:off x="5747378" y="2712096"/>
              <a:ext cx="1016625"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…might…</a:t>
              </a:r>
              <a:endParaRPr lang="en-CA" sz="1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xmlns="" id="{EB60D814-4988-4A83-A134-0FE9B11F948D}"/>
                </a:ext>
              </a:extLst>
            </p:cNvPr>
            <p:cNvSpPr txBox="1"/>
            <p:nvPr/>
          </p:nvSpPr>
          <p:spPr>
            <a:xfrm>
              <a:off x="4465911" y="2958317"/>
              <a:ext cx="3553762" cy="830997"/>
            </a:xfrm>
            <a:prstGeom prst="rect">
              <a:avLst/>
            </a:prstGeom>
            <a:noFill/>
          </p:spPr>
          <p:txBody>
            <a:bodyPr wrap="square" rtlCol="0">
              <a:spAutoFit/>
            </a:bodyPr>
            <a:lstStyle/>
            <a:p>
              <a:pPr marL="60325" indent="-60325">
                <a:buFont typeface="Arial" panose="020B0604020202020204" pitchFamily="34" charset="0"/>
                <a:buChar char="•"/>
              </a:pPr>
              <a:r>
                <a:rPr lang="en-CA" sz="800" dirty="0" smtClean="0">
                  <a:latin typeface="Segoe UI" panose="020B0502040204020203" pitchFamily="34" charset="0"/>
                  <a:cs typeface="Segoe UI" panose="020B0502040204020203" pitchFamily="34" charset="0"/>
                </a:rPr>
                <a:t>serve as an attestation/verification service for critical information</a:t>
              </a:r>
            </a:p>
            <a:p>
              <a:pPr marL="60325" indent="-60325">
                <a:buFont typeface="Arial" panose="020B0604020202020204" pitchFamily="34" charset="0"/>
                <a:buChar char="•"/>
              </a:pPr>
              <a:r>
                <a:rPr lang="en-CA" sz="800" dirty="0" smtClean="0">
                  <a:latin typeface="Segoe UI" panose="020B0502040204020203" pitchFamily="34" charset="0"/>
                  <a:cs typeface="Segoe UI" panose="020B0502040204020203" pitchFamily="34" charset="0"/>
                </a:rPr>
                <a:t>be a foundation for providing additional data that is shared across applications</a:t>
              </a:r>
            </a:p>
            <a:p>
              <a:pPr marL="60325" indent="-60325">
                <a:buFont typeface="Arial" panose="020B0604020202020204" pitchFamily="34" charset="0"/>
                <a:buChar char="•"/>
              </a:pPr>
              <a:r>
                <a:rPr lang="en-CA" sz="800" dirty="0" smtClean="0">
                  <a:latin typeface="Segoe UI" panose="020B0502040204020203" pitchFamily="34" charset="0"/>
                  <a:cs typeface="Segoe UI" panose="020B0502040204020203" pitchFamily="34" charset="0"/>
                </a:rPr>
                <a:t>look to extend beyond NEAR to other chains (use of bridges)</a:t>
              </a:r>
              <a:endParaRPr lang="en-CA" sz="800" dirty="0">
                <a:latin typeface="Segoe UI" panose="020B0502040204020203" pitchFamily="34" charset="0"/>
                <a:cs typeface="Segoe UI" panose="020B0502040204020203" pitchFamily="34" charset="0"/>
              </a:endParaRPr>
            </a:p>
            <a:p>
              <a:pPr marL="60325" indent="-60325">
                <a:buFont typeface="Arial" panose="020B0604020202020204" pitchFamily="34" charset="0"/>
                <a:buChar char="•"/>
              </a:pPr>
              <a:r>
                <a:rPr lang="en-CA" sz="800" dirty="0" smtClean="0">
                  <a:latin typeface="Segoe UI" panose="020B0502040204020203" pitchFamily="34" charset="0"/>
                  <a:cs typeface="Segoe UI" panose="020B0502040204020203" pitchFamily="34" charset="0"/>
                </a:rPr>
                <a:t>document </a:t>
              </a:r>
              <a:r>
                <a:rPr lang="en-CA" sz="800" dirty="0">
                  <a:latin typeface="Segoe UI" panose="020B0502040204020203" pitchFamily="34" charset="0"/>
                  <a:cs typeface="Segoe UI" panose="020B0502040204020203" pitchFamily="34" charset="0"/>
                </a:rPr>
                <a:t>the entire project development/management process as a course for Vital Point Guild members</a:t>
              </a:r>
            </a:p>
          </p:txBody>
        </p:sp>
        <p:sp>
          <p:nvSpPr>
            <p:cNvPr id="17" name="Rectangle: Rounded Corners 16">
              <a:extLst>
                <a:ext uri="{FF2B5EF4-FFF2-40B4-BE49-F238E27FC236}">
                  <a16:creationId xmlns:a16="http://schemas.microsoft.com/office/drawing/2014/main" xmlns="" id="{2C64E985-23C8-479E-B4A7-005963F77BC1}"/>
                </a:ext>
              </a:extLst>
            </p:cNvPr>
            <p:cNvSpPr/>
            <p:nvPr/>
          </p:nvSpPr>
          <p:spPr>
            <a:xfrm>
              <a:off x="8141196" y="2719667"/>
              <a:ext cx="3892731" cy="1275453"/>
            </a:xfrm>
            <a:prstGeom prst="roundRect">
              <a:avLst/>
            </a:prstGeom>
            <a:solidFill>
              <a:srgbClr val="FF0000">
                <a:alpha val="3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xmlns="" id="{1F7644D9-EFCA-49E2-AAE1-50DF3F10807B}"/>
                </a:ext>
              </a:extLst>
            </p:cNvPr>
            <p:cNvSpPr txBox="1"/>
            <p:nvPr/>
          </p:nvSpPr>
          <p:spPr>
            <a:xfrm>
              <a:off x="9604802" y="2719667"/>
              <a:ext cx="993285"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…won’t…</a:t>
              </a:r>
              <a:endParaRPr lang="en-CA" sz="1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xmlns="" id="{2FDB5FEA-15C9-4F33-BF35-CF5AD0FEBBAC}"/>
                </a:ext>
              </a:extLst>
            </p:cNvPr>
            <p:cNvSpPr txBox="1"/>
            <p:nvPr/>
          </p:nvSpPr>
          <p:spPr>
            <a:xfrm>
              <a:off x="8243822" y="2965888"/>
              <a:ext cx="3675285" cy="584775"/>
            </a:xfrm>
            <a:prstGeom prst="rect">
              <a:avLst/>
            </a:prstGeom>
            <a:noFill/>
          </p:spPr>
          <p:txBody>
            <a:bodyPr wrap="square" rtlCol="0">
              <a:spAutoFit/>
            </a:bodyPr>
            <a:lstStyle/>
            <a:p>
              <a:pPr marL="60325" indent="-60325">
                <a:buFont typeface="Arial" panose="020B0604020202020204" pitchFamily="34" charset="0"/>
                <a:buChar char="•"/>
              </a:pPr>
              <a:r>
                <a:rPr lang="en-CA" sz="800" dirty="0" smtClean="0">
                  <a:latin typeface="Segoe UI" panose="020B0502040204020203" pitchFamily="34" charset="0"/>
                  <a:cs typeface="Segoe UI" panose="020B0502040204020203" pitchFamily="34" charset="0"/>
                </a:rPr>
                <a:t>prevent digital copies of data that is provided (nothing stopping an application from replicating data provided to it).  Can potentially be mitigated through terms of use that application agree to under consequence of legal measures</a:t>
              </a:r>
              <a:endParaRPr lang="en-CA" sz="800" dirty="0">
                <a:latin typeface="Segoe UI" panose="020B0502040204020203" pitchFamily="34" charset="0"/>
                <a:cs typeface="Segoe UI" panose="020B0502040204020203" pitchFamily="34" charset="0"/>
              </a:endParaRPr>
            </a:p>
          </p:txBody>
        </p:sp>
      </p:grpSp>
      <p:sp>
        <p:nvSpPr>
          <p:cNvPr id="28" name="TextBox 27">
            <a:extLst>
              <a:ext uri="{FF2B5EF4-FFF2-40B4-BE49-F238E27FC236}">
                <a16:creationId xmlns:a16="http://schemas.microsoft.com/office/drawing/2014/main" xmlns="" id="{13BCA08C-FDAE-4D26-8395-C7F3380A87AC}"/>
              </a:ext>
            </a:extLst>
          </p:cNvPr>
          <p:cNvSpPr txBox="1"/>
          <p:nvPr/>
        </p:nvSpPr>
        <p:spPr>
          <a:xfrm>
            <a:off x="31280" y="1490561"/>
            <a:ext cx="1661993" cy="246221"/>
          </a:xfrm>
          <a:prstGeom prst="rect">
            <a:avLst/>
          </a:prstGeom>
          <a:noFill/>
        </p:spPr>
        <p:txBody>
          <a:bodyPr wrap="none" rtlCol="0">
            <a:spAutoFit/>
          </a:bodyPr>
          <a:lstStyle/>
          <a:p>
            <a:r>
              <a:rPr lang="en-US" sz="1000" b="1" cap="small" spc="6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Risk Profile</a:t>
            </a:r>
            <a:endParaRPr lang="en-CA" sz="1000" b="1" cap="small" spc="6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29" name="TextBox 28">
            <a:extLst>
              <a:ext uri="{FF2B5EF4-FFF2-40B4-BE49-F238E27FC236}">
                <a16:creationId xmlns:a16="http://schemas.microsoft.com/office/drawing/2014/main" xmlns="" id="{B6CDF088-9135-4FEB-9B1D-870B4EDF500B}"/>
              </a:ext>
            </a:extLst>
          </p:cNvPr>
          <p:cNvSpPr txBox="1"/>
          <p:nvPr/>
        </p:nvSpPr>
        <p:spPr>
          <a:xfrm>
            <a:off x="3875396" y="1552375"/>
            <a:ext cx="620683" cy="215444"/>
          </a:xfrm>
          <a:prstGeom prst="rect">
            <a:avLst/>
          </a:prstGeom>
          <a:noFill/>
        </p:spPr>
        <p:txBody>
          <a:bodyPr wrap="none" rtlCol="0">
            <a:spAutoFit/>
          </a:bodyPr>
          <a:lstStyle/>
          <a:p>
            <a:r>
              <a:rPr lang="en-US" sz="800" dirty="0">
                <a:latin typeface="Segoe UI" panose="020B0502040204020203" pitchFamily="34" charset="0"/>
                <a:cs typeface="Segoe UI" panose="020B0502040204020203" pitchFamily="34" charset="0"/>
              </a:rPr>
              <a:t>(Annex A)</a:t>
            </a:r>
            <a:endParaRPr lang="en-CA" sz="800" dirty="0">
              <a:latin typeface="Segoe UI" panose="020B0502040204020203" pitchFamily="34" charset="0"/>
              <a:cs typeface="Segoe UI" panose="020B0502040204020203" pitchFamily="34" charset="0"/>
            </a:endParaRPr>
          </a:p>
        </p:txBody>
      </p:sp>
      <p:pic>
        <p:nvPicPr>
          <p:cNvPr id="45" name="Picture 44" descr="Icon&#10;&#10;Description automatically generated">
            <a:extLst>
              <a:ext uri="{FF2B5EF4-FFF2-40B4-BE49-F238E27FC236}">
                <a16:creationId xmlns:a16="http://schemas.microsoft.com/office/drawing/2014/main" xmlns="" id="{3593D05F-065D-42B6-8B73-D61515C59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9641" y="4112958"/>
            <a:ext cx="269400" cy="261003"/>
          </a:xfrm>
          <a:prstGeom prst="rect">
            <a:avLst/>
          </a:prstGeom>
        </p:spPr>
      </p:pic>
      <p:pic>
        <p:nvPicPr>
          <p:cNvPr id="47" name="Picture 46" descr="Icon&#10;&#10;Description automatically generated">
            <a:extLst>
              <a:ext uri="{FF2B5EF4-FFF2-40B4-BE49-F238E27FC236}">
                <a16:creationId xmlns:a16="http://schemas.microsoft.com/office/drawing/2014/main" xmlns="" id="{C1C96E6D-9EAC-47D0-9314-214C1ED53C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9778" y="4114231"/>
            <a:ext cx="263102" cy="269400"/>
          </a:xfrm>
          <a:prstGeom prst="rect">
            <a:avLst/>
          </a:prstGeom>
        </p:spPr>
      </p:pic>
      <p:pic>
        <p:nvPicPr>
          <p:cNvPr id="49" name="Picture 48" descr="Icon&#10;&#10;Description automatically generated">
            <a:extLst>
              <a:ext uri="{FF2B5EF4-FFF2-40B4-BE49-F238E27FC236}">
                <a16:creationId xmlns:a16="http://schemas.microsoft.com/office/drawing/2014/main" xmlns="" id="{C4573896-5215-4552-84F0-1792DA4A16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24539" y="4125102"/>
            <a:ext cx="288293" cy="288993"/>
          </a:xfrm>
          <a:prstGeom prst="rect">
            <a:avLst/>
          </a:prstGeom>
        </p:spPr>
      </p:pic>
      <p:sp>
        <p:nvSpPr>
          <p:cNvPr id="50" name="TextBox 49">
            <a:extLst>
              <a:ext uri="{FF2B5EF4-FFF2-40B4-BE49-F238E27FC236}">
                <a16:creationId xmlns:a16="http://schemas.microsoft.com/office/drawing/2014/main" xmlns="" id="{6A87FF8C-0EF8-455A-BCAE-561B21D1304A}"/>
              </a:ext>
            </a:extLst>
          </p:cNvPr>
          <p:cNvSpPr txBox="1"/>
          <p:nvPr/>
        </p:nvSpPr>
        <p:spPr>
          <a:xfrm>
            <a:off x="8390931" y="5454940"/>
            <a:ext cx="3600764" cy="1200329"/>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r>
              <a:rPr lang="en-US" sz="800" b="1" u="sng" dirty="0">
                <a:latin typeface="Segoe UI" panose="020B0502040204020203" pitchFamily="34" charset="0"/>
                <a:cs typeface="Segoe UI" panose="020B0502040204020203" pitchFamily="34" charset="0"/>
              </a:rPr>
              <a:t>Project Management Annexes</a:t>
            </a:r>
          </a:p>
          <a:p>
            <a:pPr marL="119063" indent="-119063">
              <a:buAutoNum type="alphaUcPeriod"/>
            </a:pPr>
            <a:r>
              <a:rPr lang="en-US" sz="800" dirty="0">
                <a:latin typeface="Segoe UI" panose="020B0502040204020203" pitchFamily="34" charset="0"/>
                <a:cs typeface="Segoe UI" panose="020B0502040204020203" pitchFamily="34" charset="0"/>
                <a:hlinkClick r:id="rId6"/>
              </a:rPr>
              <a:t>Risk Profile</a:t>
            </a:r>
            <a:r>
              <a:rPr lang="en-US" sz="800" dirty="0">
                <a:latin typeface="Segoe UI" panose="020B0502040204020203" pitchFamily="34" charset="0"/>
                <a:cs typeface="Segoe UI" panose="020B0502040204020203" pitchFamily="34" charset="0"/>
              </a:rPr>
              <a:t>		I. </a:t>
            </a:r>
            <a:r>
              <a:rPr lang="en-US" sz="800" dirty="0">
                <a:latin typeface="Segoe UI" panose="020B0502040204020203" pitchFamily="34" charset="0"/>
                <a:cs typeface="Segoe UI" panose="020B0502040204020203" pitchFamily="34" charset="0"/>
                <a:hlinkClick r:id="rId7"/>
              </a:rPr>
              <a:t>Project Status</a:t>
            </a:r>
            <a:endParaRPr lang="en-US" sz="800" dirty="0">
              <a:latin typeface="Segoe UI" panose="020B0502040204020203" pitchFamily="34" charset="0"/>
              <a:cs typeface="Segoe UI" panose="020B0502040204020203" pitchFamily="34" charset="0"/>
            </a:endParaRPr>
          </a:p>
          <a:p>
            <a:pPr marL="119063" indent="-119063">
              <a:buFontTx/>
              <a:buAutoNum type="alphaUcPeriod"/>
            </a:pPr>
            <a:r>
              <a:rPr lang="en-US" sz="800" dirty="0">
                <a:latin typeface="Segoe UI" panose="020B0502040204020203" pitchFamily="34" charset="0"/>
                <a:cs typeface="Segoe UI" panose="020B0502040204020203" pitchFamily="34" charset="0"/>
                <a:hlinkClick r:id="rId8"/>
              </a:rPr>
              <a:t>Project Charter</a:t>
            </a:r>
            <a:endParaRPr lang="en-US" sz="800" dirty="0">
              <a:latin typeface="Segoe UI" panose="020B0502040204020203" pitchFamily="34" charset="0"/>
              <a:cs typeface="Segoe UI" panose="020B0502040204020203" pitchFamily="34" charset="0"/>
            </a:endParaRPr>
          </a:p>
          <a:p>
            <a:pPr marL="119063" indent="-119063">
              <a:buFontTx/>
              <a:buAutoNum type="alphaUcPeriod"/>
            </a:pPr>
            <a:r>
              <a:rPr lang="en-US" sz="800" dirty="0">
                <a:latin typeface="Segoe UI" panose="020B0502040204020203" pitchFamily="34" charset="0"/>
                <a:cs typeface="Segoe UI" panose="020B0502040204020203" pitchFamily="34" charset="0"/>
              </a:rPr>
              <a:t>Stakeholder Register and Communications Plan</a:t>
            </a:r>
          </a:p>
          <a:p>
            <a:pPr marL="119063" indent="-119063">
              <a:buFontTx/>
              <a:buAutoNum type="alphaUcPeriod"/>
            </a:pPr>
            <a:r>
              <a:rPr lang="en-US" sz="800" dirty="0">
                <a:latin typeface="Segoe UI" panose="020B0502040204020203" pitchFamily="34" charset="0"/>
                <a:cs typeface="Segoe UI" panose="020B0502040204020203" pitchFamily="34" charset="0"/>
                <a:hlinkClick r:id="rId9"/>
              </a:rPr>
              <a:t>Work Breakdown Structure</a:t>
            </a:r>
            <a:endParaRPr lang="en-US" sz="800" dirty="0">
              <a:latin typeface="Segoe UI" panose="020B0502040204020203" pitchFamily="34" charset="0"/>
              <a:cs typeface="Segoe UI" panose="020B0502040204020203" pitchFamily="34" charset="0"/>
            </a:endParaRPr>
          </a:p>
          <a:p>
            <a:pPr marL="119063" indent="-119063">
              <a:buFontTx/>
              <a:buAutoNum type="alphaUcPeriod"/>
            </a:pPr>
            <a:r>
              <a:rPr lang="en-US" sz="800" dirty="0">
                <a:latin typeface="Segoe UI" panose="020B0502040204020203" pitchFamily="34" charset="0"/>
                <a:cs typeface="Segoe UI" panose="020B0502040204020203" pitchFamily="34" charset="0"/>
                <a:hlinkClick r:id="rId10"/>
              </a:rPr>
              <a:t>Project Schedule</a:t>
            </a:r>
            <a:endParaRPr lang="en-US" sz="800" dirty="0">
              <a:latin typeface="Segoe UI" panose="020B0502040204020203" pitchFamily="34" charset="0"/>
              <a:cs typeface="Segoe UI" panose="020B0502040204020203" pitchFamily="34" charset="0"/>
            </a:endParaRPr>
          </a:p>
          <a:p>
            <a:pPr marL="119063" indent="-119063">
              <a:buFontTx/>
              <a:buAutoNum type="alphaUcPeriod"/>
            </a:pPr>
            <a:r>
              <a:rPr lang="en-US" sz="800" dirty="0">
                <a:latin typeface="Segoe UI" panose="020B0502040204020203" pitchFamily="34" charset="0"/>
                <a:cs typeface="Segoe UI" panose="020B0502040204020203" pitchFamily="34" charset="0"/>
                <a:hlinkClick r:id="rId10"/>
              </a:rPr>
              <a:t>Project Budget</a:t>
            </a:r>
            <a:endParaRPr lang="en-US" sz="800" dirty="0">
              <a:latin typeface="Segoe UI" panose="020B0502040204020203" pitchFamily="34" charset="0"/>
              <a:cs typeface="Segoe UI" panose="020B0502040204020203" pitchFamily="34" charset="0"/>
            </a:endParaRPr>
          </a:p>
          <a:p>
            <a:pPr marL="119063" indent="-119063">
              <a:buFontTx/>
              <a:buAutoNum type="alphaUcPeriod"/>
            </a:pPr>
            <a:r>
              <a:rPr lang="en-US" sz="800" dirty="0">
                <a:latin typeface="Segoe UI" panose="020B0502040204020203" pitchFamily="34" charset="0"/>
                <a:cs typeface="Segoe UI" panose="020B0502040204020203" pitchFamily="34" charset="0"/>
                <a:hlinkClick r:id="rId11"/>
              </a:rPr>
              <a:t>Issues Log</a:t>
            </a:r>
            <a:endParaRPr lang="en-US" sz="800" dirty="0">
              <a:latin typeface="Segoe UI" panose="020B0502040204020203" pitchFamily="34" charset="0"/>
              <a:cs typeface="Segoe UI" panose="020B0502040204020203" pitchFamily="34" charset="0"/>
            </a:endParaRPr>
          </a:p>
          <a:p>
            <a:pPr marL="119063" indent="-119063">
              <a:buFontTx/>
              <a:buAutoNum type="alphaUcPeriod"/>
            </a:pPr>
            <a:r>
              <a:rPr lang="en-US" sz="800" dirty="0">
                <a:latin typeface="Segoe UI" panose="020B0502040204020203" pitchFamily="34" charset="0"/>
                <a:cs typeface="Segoe UI" panose="020B0502040204020203" pitchFamily="34" charset="0"/>
                <a:hlinkClick r:id="rId12"/>
              </a:rPr>
              <a:t>Change Log</a:t>
            </a:r>
            <a:endParaRPr lang="en-US" sz="800" dirty="0">
              <a:latin typeface="Segoe UI" panose="020B0502040204020203" pitchFamily="34" charset="0"/>
              <a:cs typeface="Segoe UI" panose="020B0502040204020203" pitchFamily="34" charset="0"/>
            </a:endParaRPr>
          </a:p>
        </p:txBody>
      </p:sp>
      <p:pic>
        <p:nvPicPr>
          <p:cNvPr id="43" name="Picture 42" descr="A picture containing text&#10;&#10;Description automatically generated">
            <a:extLst>
              <a:ext uri="{FF2B5EF4-FFF2-40B4-BE49-F238E27FC236}">
                <a16:creationId xmlns:a16="http://schemas.microsoft.com/office/drawing/2014/main" xmlns="" id="{CF481AC7-5D2D-4A90-85D3-F80DEAE3328B}"/>
              </a:ext>
            </a:extLst>
          </p:cNvPr>
          <p:cNvPicPr>
            <a:picLocks noChangeAspect="1"/>
          </p:cNvPicPr>
          <p:nvPr/>
        </p:nvPicPr>
        <p:blipFill rotWithShape="1">
          <a:blip r:embed="rId13">
            <a:extLst>
              <a:ext uri="{28A0092B-C50C-407E-A947-70E740481C1C}">
                <a14:useLocalDpi xmlns:a14="http://schemas.microsoft.com/office/drawing/2010/main" val="0"/>
              </a:ext>
            </a:extLst>
          </a:blip>
          <a:srcRect t="93756"/>
          <a:stretch/>
        </p:blipFill>
        <p:spPr>
          <a:xfrm>
            <a:off x="0" y="-1251"/>
            <a:ext cx="12192000" cy="369332"/>
          </a:xfrm>
          <a:prstGeom prst="rect">
            <a:avLst/>
          </a:prstGeom>
          <a:ln>
            <a:noFill/>
          </a:ln>
        </p:spPr>
      </p:pic>
      <p:sp>
        <p:nvSpPr>
          <p:cNvPr id="44" name="TextBox 43">
            <a:extLst>
              <a:ext uri="{FF2B5EF4-FFF2-40B4-BE49-F238E27FC236}">
                <a16:creationId xmlns:a16="http://schemas.microsoft.com/office/drawing/2014/main" xmlns="" id="{0978DD98-F4D1-4962-8B0F-C7A454761801}"/>
              </a:ext>
            </a:extLst>
          </p:cNvPr>
          <p:cNvSpPr txBox="1"/>
          <p:nvPr/>
        </p:nvSpPr>
        <p:spPr>
          <a:xfrm>
            <a:off x="3529315" y="0"/>
            <a:ext cx="5038752"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PROJECT CONCEPT: </a:t>
            </a:r>
            <a:r>
              <a:rPr lang="en-US"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VITAL POINT PERSONAS</a:t>
            </a:r>
            <a:endParaRPr lang="en-CA"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cxnSp>
        <p:nvCxnSpPr>
          <p:cNvPr id="46" name="Straight Connector 45">
            <a:extLst>
              <a:ext uri="{FF2B5EF4-FFF2-40B4-BE49-F238E27FC236}">
                <a16:creationId xmlns:a16="http://schemas.microsoft.com/office/drawing/2014/main" xmlns="" id="{5F2B6065-0B8A-4DCF-88BB-67CD0E5A5868}"/>
              </a:ext>
            </a:extLst>
          </p:cNvPr>
          <p:cNvCxnSpPr/>
          <p:nvPr/>
        </p:nvCxnSpPr>
        <p:spPr>
          <a:xfrm>
            <a:off x="0" y="367751"/>
            <a:ext cx="12192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xmlns="" id="{63E0EE64-4E1C-4831-A9F0-59F95BFDB288}"/>
              </a:ext>
            </a:extLst>
          </p:cNvPr>
          <p:cNvPicPr>
            <a:picLocks noChangeAspect="1"/>
          </p:cNvPicPr>
          <p:nvPr/>
        </p:nvPicPr>
        <p:blipFill>
          <a:blip r:embed="rId14"/>
          <a:stretch>
            <a:fillRect/>
          </a:stretch>
        </p:blipFill>
        <p:spPr>
          <a:xfrm>
            <a:off x="11045142" y="-10775"/>
            <a:ext cx="1129440" cy="369817"/>
          </a:xfrm>
          <a:prstGeom prst="rect">
            <a:avLst/>
          </a:prstGeom>
        </p:spPr>
      </p:pic>
      <p:grpSp>
        <p:nvGrpSpPr>
          <p:cNvPr id="52" name="Group 51">
            <a:extLst>
              <a:ext uri="{FF2B5EF4-FFF2-40B4-BE49-F238E27FC236}">
                <a16:creationId xmlns:a16="http://schemas.microsoft.com/office/drawing/2014/main" xmlns="" id="{B8247C39-2D35-4193-B210-10A72DA292A9}"/>
              </a:ext>
            </a:extLst>
          </p:cNvPr>
          <p:cNvGrpSpPr/>
          <p:nvPr/>
        </p:nvGrpSpPr>
        <p:grpSpPr>
          <a:xfrm>
            <a:off x="84617" y="6423329"/>
            <a:ext cx="11907078" cy="437154"/>
            <a:chOff x="0" y="6425584"/>
            <a:chExt cx="11907078" cy="437154"/>
          </a:xfrm>
        </p:grpSpPr>
        <p:sp>
          <p:nvSpPr>
            <p:cNvPr id="53" name="TextBox 52">
              <a:extLst>
                <a:ext uri="{FF2B5EF4-FFF2-40B4-BE49-F238E27FC236}">
                  <a16:creationId xmlns:a16="http://schemas.microsoft.com/office/drawing/2014/main" xmlns="" id="{6F715105-9678-4D22-AE8B-021B319190B1}"/>
                </a:ext>
              </a:extLst>
            </p:cNvPr>
            <p:cNvSpPr txBox="1"/>
            <p:nvPr/>
          </p:nvSpPr>
          <p:spPr>
            <a:xfrm>
              <a:off x="5029841" y="6611779"/>
              <a:ext cx="2132315" cy="246221"/>
            </a:xfrm>
            <a:prstGeom prst="rect">
              <a:avLst/>
            </a:prstGeom>
            <a:noFill/>
          </p:spPr>
          <p:txBody>
            <a:bodyPr wrap="none" rtlCol="0">
              <a:spAutoFit/>
            </a:bodyPr>
            <a:lstStyle/>
            <a:p>
              <a:r>
                <a:rPr lang="en-CA" sz="1000" b="1" dirty="0">
                  <a:latin typeface="Segoe UI" panose="020B0502040204020203" pitchFamily="34" charset="0"/>
                  <a:cs typeface="Segoe UI" panose="020B0502040204020203" pitchFamily="34" charset="0"/>
                </a:rPr>
                <a:t>Powering Augmented Cognition</a:t>
              </a:r>
            </a:p>
          </p:txBody>
        </p:sp>
        <p:cxnSp>
          <p:nvCxnSpPr>
            <p:cNvPr id="54" name="Straight Connector 53">
              <a:extLst>
                <a:ext uri="{FF2B5EF4-FFF2-40B4-BE49-F238E27FC236}">
                  <a16:creationId xmlns:a16="http://schemas.microsoft.com/office/drawing/2014/main" xmlns="" id="{E4D33D14-87F0-469D-842F-0FFD55AA12C6}"/>
                </a:ext>
              </a:extLst>
            </p:cNvPr>
            <p:cNvCxnSpPr>
              <a:cxnSpLocks/>
            </p:cNvCxnSpPr>
            <p:nvPr/>
          </p:nvCxnSpPr>
          <p:spPr>
            <a:xfrm>
              <a:off x="392334" y="6729662"/>
              <a:ext cx="4025942"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31CA50F5-D49D-47BA-AE74-CAC800DD5CB8}"/>
                </a:ext>
              </a:extLst>
            </p:cNvPr>
            <p:cNvCxnSpPr>
              <a:cxnSpLocks/>
            </p:cNvCxnSpPr>
            <p:nvPr/>
          </p:nvCxnSpPr>
          <p:spPr>
            <a:xfrm>
              <a:off x="7789778" y="6739627"/>
              <a:ext cx="4117300" cy="10029"/>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xmlns="" id="{B9047446-2B32-487D-91F8-0D3D55E32C9F}"/>
                </a:ext>
              </a:extLst>
            </p:cNvPr>
            <p:cNvSpPr txBox="1"/>
            <p:nvPr/>
          </p:nvSpPr>
          <p:spPr>
            <a:xfrm>
              <a:off x="0" y="6616517"/>
              <a:ext cx="372218" cy="246221"/>
            </a:xfrm>
            <a:prstGeom prst="rect">
              <a:avLst/>
            </a:prstGeom>
            <a:noFill/>
          </p:spPr>
          <p:txBody>
            <a:bodyPr wrap="none" rtlCol="0">
              <a:spAutoFit/>
            </a:bodyPr>
            <a:lstStyle/>
            <a:p>
              <a:r>
                <a:rPr lang="en-US" sz="1000" dirty="0">
                  <a:latin typeface="Segoe UI" panose="020B0502040204020203" pitchFamily="34" charset="0"/>
                  <a:cs typeface="Segoe UI" panose="020B0502040204020203" pitchFamily="34" charset="0"/>
                </a:rPr>
                <a:t>1/1</a:t>
              </a:r>
              <a:endParaRPr lang="en-CA" sz="1000" dirty="0">
                <a:latin typeface="Segoe UI" panose="020B0502040204020203" pitchFamily="34" charset="0"/>
                <a:cs typeface="Segoe UI" panose="020B0502040204020203" pitchFamily="34" charset="0"/>
              </a:endParaRPr>
            </a:p>
          </p:txBody>
        </p:sp>
        <p:pic>
          <p:nvPicPr>
            <p:cNvPr id="57" name="Picture 56" descr="Diagram&#10;&#10;Description automatically generated">
              <a:extLst>
                <a:ext uri="{FF2B5EF4-FFF2-40B4-BE49-F238E27FC236}">
                  <a16:creationId xmlns:a16="http://schemas.microsoft.com/office/drawing/2014/main" xmlns="" id="{3872852B-7980-4D84-A578-3642A918CEE4}"/>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614363" y="6450110"/>
              <a:ext cx="465358" cy="369332"/>
            </a:xfrm>
            <a:prstGeom prst="rect">
              <a:avLst/>
            </a:prstGeom>
          </p:spPr>
        </p:pic>
        <p:pic>
          <p:nvPicPr>
            <p:cNvPr id="58" name="Picture 57">
              <a:extLst>
                <a:ext uri="{FF2B5EF4-FFF2-40B4-BE49-F238E27FC236}">
                  <a16:creationId xmlns:a16="http://schemas.microsoft.com/office/drawing/2014/main" xmlns="" id="{FD163DFA-0D3F-4DEE-8659-6CC65099FBC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93036" y="6425584"/>
              <a:ext cx="1005927" cy="231668"/>
            </a:xfrm>
            <a:prstGeom prst="rect">
              <a:avLst/>
            </a:prstGeom>
          </p:spPr>
        </p:pic>
        <p:pic>
          <p:nvPicPr>
            <p:cNvPr id="59" name="Picture 58" descr="Diagram&#10;&#10;Description automatically generated">
              <a:extLst>
                <a:ext uri="{FF2B5EF4-FFF2-40B4-BE49-F238E27FC236}">
                  <a16:creationId xmlns:a16="http://schemas.microsoft.com/office/drawing/2014/main" xmlns="" id="{0F513F22-9982-48C4-8150-58857B98278E}"/>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090684" y="6450110"/>
              <a:ext cx="465358" cy="369332"/>
            </a:xfrm>
            <a:prstGeom prst="rect">
              <a:avLst/>
            </a:prstGeom>
          </p:spPr>
        </p:pic>
      </p:grpSp>
      <p:graphicFrame>
        <p:nvGraphicFramePr>
          <p:cNvPr id="26" name="Table 26">
            <a:extLst>
              <a:ext uri="{FF2B5EF4-FFF2-40B4-BE49-F238E27FC236}">
                <a16:creationId xmlns:a16="http://schemas.microsoft.com/office/drawing/2014/main" xmlns="" id="{CEC773AE-21F2-41E0-B088-70AFF1AF3C13}"/>
              </a:ext>
            </a:extLst>
          </p:cNvPr>
          <p:cNvGraphicFramePr>
            <a:graphicFrameLocks noGrp="1"/>
          </p:cNvGraphicFramePr>
          <p:nvPr>
            <p:extLst>
              <p:ext uri="{D42A27DB-BD31-4B8C-83A1-F6EECF244321}">
                <p14:modId xmlns:p14="http://schemas.microsoft.com/office/powerpoint/2010/main" val="1372495987"/>
              </p:ext>
            </p:extLst>
          </p:nvPr>
        </p:nvGraphicFramePr>
        <p:xfrm>
          <a:off x="113809" y="185821"/>
          <a:ext cx="1844200" cy="1219200"/>
        </p:xfrm>
        <a:graphic>
          <a:graphicData uri="http://schemas.openxmlformats.org/drawingml/2006/table">
            <a:tbl>
              <a:tblPr firstRow="1" bandRow="1">
                <a:tableStyleId>{16D9F66E-5EB9-4882-86FB-DCBF35E3C3E4}</a:tableStyleId>
              </a:tblPr>
              <a:tblGrid>
                <a:gridCol w="740957">
                  <a:extLst>
                    <a:ext uri="{9D8B030D-6E8A-4147-A177-3AD203B41FA5}">
                      <a16:colId xmlns:a16="http://schemas.microsoft.com/office/drawing/2014/main" xmlns="" val="1835875693"/>
                    </a:ext>
                  </a:extLst>
                </a:gridCol>
                <a:gridCol w="1103243">
                  <a:extLst>
                    <a:ext uri="{9D8B030D-6E8A-4147-A177-3AD203B41FA5}">
                      <a16:colId xmlns:a16="http://schemas.microsoft.com/office/drawing/2014/main" xmlns="" val="2760203019"/>
                    </a:ext>
                  </a:extLst>
                </a:gridCol>
              </a:tblGrid>
              <a:tr h="237744">
                <a:tc>
                  <a:txBody>
                    <a:bodyPr/>
                    <a:lstStyle/>
                    <a:p>
                      <a:pPr algn="l"/>
                      <a:r>
                        <a:rPr lang="en-US" sz="1000" b="1" dirty="0">
                          <a:latin typeface="Segoe UI" panose="020B0502040204020203" pitchFamily="34" charset="0"/>
                          <a:cs typeface="Segoe UI" panose="020B0502040204020203" pitchFamily="34" charset="0"/>
                        </a:rPr>
                        <a:t>Client</a:t>
                      </a:r>
                      <a:endParaRPr lang="en-CA" sz="1000" b="1" dirty="0">
                        <a:latin typeface="Segoe UI" panose="020B0502040204020203" pitchFamily="34" charset="0"/>
                        <a:cs typeface="Segoe UI" panose="020B0502040204020203" pitchFamily="34" charset="0"/>
                      </a:endParaRPr>
                    </a:p>
                  </a:txBody>
                  <a:tcPr anchor="ctr"/>
                </a:tc>
                <a:tc>
                  <a:txBody>
                    <a:bodyPr/>
                    <a:lstStyle/>
                    <a:p>
                      <a:pPr algn="ctr"/>
                      <a:r>
                        <a:rPr lang="en-US" sz="1000" b="0" dirty="0" smtClean="0">
                          <a:latin typeface="Segoe UI" panose="020B0502040204020203" pitchFamily="34" charset="0"/>
                          <a:cs typeface="Segoe UI" panose="020B0502040204020203" pitchFamily="34" charset="0"/>
                        </a:rPr>
                        <a:t>Vital</a:t>
                      </a:r>
                      <a:r>
                        <a:rPr lang="en-US" sz="1000" b="0" baseline="0" dirty="0" smtClean="0">
                          <a:latin typeface="Segoe UI" panose="020B0502040204020203" pitchFamily="34" charset="0"/>
                          <a:cs typeface="Segoe UI" panose="020B0502040204020203" pitchFamily="34" charset="0"/>
                        </a:rPr>
                        <a:t> Point AI</a:t>
                      </a:r>
                      <a:endParaRPr lang="en-CA" sz="1000" b="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xmlns="" val="1391039613"/>
                  </a:ext>
                </a:extLst>
              </a:tr>
              <a:tr h="237744">
                <a:tc>
                  <a:txBody>
                    <a:bodyPr/>
                    <a:lstStyle/>
                    <a:p>
                      <a:pPr algn="l"/>
                      <a:r>
                        <a:rPr lang="en-US" sz="1000" b="1" dirty="0">
                          <a:latin typeface="Segoe UI" panose="020B0502040204020203" pitchFamily="34" charset="0"/>
                          <a:cs typeface="Segoe UI" panose="020B0502040204020203" pitchFamily="34" charset="0"/>
                        </a:rPr>
                        <a:t>Sponsor</a:t>
                      </a:r>
                      <a:endParaRPr lang="en-CA" sz="1000" b="1" dirty="0">
                        <a:latin typeface="Segoe UI" panose="020B0502040204020203" pitchFamily="34" charset="0"/>
                        <a:cs typeface="Segoe UI" panose="020B0502040204020203" pitchFamily="34" charset="0"/>
                      </a:endParaRPr>
                    </a:p>
                  </a:txBody>
                  <a:tcPr anchor="ctr"/>
                </a:tc>
                <a:tc>
                  <a:txBody>
                    <a:bodyPr/>
                    <a:lstStyle/>
                    <a:p>
                      <a:pPr algn="ctr"/>
                      <a:r>
                        <a:rPr lang="en-US" sz="1000" b="0" dirty="0" smtClean="0">
                          <a:latin typeface="Segoe UI" panose="020B0502040204020203" pitchFamily="34" charset="0"/>
                          <a:cs typeface="Segoe UI" panose="020B0502040204020203" pitchFamily="34" charset="0"/>
                        </a:rPr>
                        <a:t>Aaron Luhning</a:t>
                      </a:r>
                      <a:endParaRPr lang="en-CA" sz="1000" b="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xmlns="" val="3709184966"/>
                  </a:ext>
                </a:extLst>
              </a:tr>
              <a:tr h="237744">
                <a:tc>
                  <a:txBody>
                    <a:bodyPr/>
                    <a:lstStyle/>
                    <a:p>
                      <a:pPr algn="l"/>
                      <a:r>
                        <a:rPr lang="en-US" sz="1000" b="1" dirty="0">
                          <a:latin typeface="Segoe UI" panose="020B0502040204020203" pitchFamily="34" charset="0"/>
                          <a:cs typeface="Segoe UI" panose="020B0502040204020203" pitchFamily="34" charset="0"/>
                        </a:rPr>
                        <a:t>Start</a:t>
                      </a:r>
                      <a:endParaRPr lang="en-CA" sz="1000" b="1" dirty="0">
                        <a:latin typeface="Segoe UI" panose="020B0502040204020203" pitchFamily="34" charset="0"/>
                        <a:cs typeface="Segoe UI" panose="020B0502040204020203" pitchFamily="34" charset="0"/>
                      </a:endParaRPr>
                    </a:p>
                  </a:txBody>
                  <a:tcPr anchor="ctr"/>
                </a:tc>
                <a:tc>
                  <a:txBody>
                    <a:bodyPr/>
                    <a:lstStyle/>
                    <a:p>
                      <a:pPr algn="ctr"/>
                      <a:r>
                        <a:rPr lang="en-US" sz="1000" b="0" dirty="0" smtClean="0">
                          <a:latin typeface="Segoe UI" panose="020B0502040204020203" pitchFamily="34" charset="0"/>
                          <a:cs typeface="Segoe UI" panose="020B0502040204020203" pitchFamily="34" charset="0"/>
                        </a:rPr>
                        <a:t>16 </a:t>
                      </a:r>
                      <a:r>
                        <a:rPr lang="en-US" sz="1000" b="0" dirty="0">
                          <a:latin typeface="Segoe UI" panose="020B0502040204020203" pitchFamily="34" charset="0"/>
                          <a:cs typeface="Segoe UI" panose="020B0502040204020203" pitchFamily="34" charset="0"/>
                        </a:rPr>
                        <a:t>Dec 2020</a:t>
                      </a:r>
                      <a:endParaRPr lang="en-CA" sz="1000" b="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xmlns="" val="3377186279"/>
                  </a:ext>
                </a:extLst>
              </a:tr>
              <a:tr h="237744">
                <a:tc>
                  <a:txBody>
                    <a:bodyPr/>
                    <a:lstStyle/>
                    <a:p>
                      <a:pPr algn="l"/>
                      <a:r>
                        <a:rPr lang="en-US" sz="1000" b="1" dirty="0">
                          <a:latin typeface="Segoe UI" panose="020B0502040204020203" pitchFamily="34" charset="0"/>
                          <a:cs typeface="Segoe UI" panose="020B0502040204020203" pitchFamily="34" charset="0"/>
                        </a:rPr>
                        <a:t>Delivery</a:t>
                      </a:r>
                      <a:endParaRPr lang="en-CA" sz="1000" b="1" dirty="0">
                        <a:latin typeface="Segoe UI" panose="020B0502040204020203" pitchFamily="34" charset="0"/>
                        <a:cs typeface="Segoe UI" panose="020B0502040204020203" pitchFamily="34" charset="0"/>
                      </a:endParaRPr>
                    </a:p>
                  </a:txBody>
                  <a:tcPr anchor="ctr"/>
                </a:tc>
                <a:tc>
                  <a:txBody>
                    <a:bodyPr/>
                    <a:lstStyle/>
                    <a:p>
                      <a:pPr algn="ctr"/>
                      <a:r>
                        <a:rPr lang="en-US" sz="1000" b="0" dirty="0" smtClean="0">
                          <a:latin typeface="Segoe UI" panose="020B0502040204020203" pitchFamily="34" charset="0"/>
                          <a:cs typeface="Segoe UI" panose="020B0502040204020203" pitchFamily="34" charset="0"/>
                        </a:rPr>
                        <a:t>10 Jan 2021</a:t>
                      </a:r>
                      <a:endParaRPr lang="en-CA" sz="1000" b="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xmlns="" val="279497171"/>
                  </a:ext>
                </a:extLst>
              </a:tr>
              <a:tr h="207723">
                <a:tc>
                  <a:txBody>
                    <a:bodyPr/>
                    <a:lstStyle/>
                    <a:p>
                      <a:pPr algn="l"/>
                      <a:r>
                        <a:rPr lang="en-US" sz="1000" b="1" dirty="0">
                          <a:latin typeface="Segoe UI" panose="020B0502040204020203" pitchFamily="34" charset="0"/>
                          <a:cs typeface="Segoe UI" panose="020B0502040204020203" pitchFamily="34" charset="0"/>
                        </a:rPr>
                        <a:t>Est Cost</a:t>
                      </a:r>
                      <a:endParaRPr lang="en-CA" sz="1000" b="1" dirty="0">
                        <a:latin typeface="Segoe UI" panose="020B0502040204020203" pitchFamily="34" charset="0"/>
                        <a:cs typeface="Segoe UI" panose="020B0502040204020203" pitchFamily="34" charset="0"/>
                      </a:endParaRPr>
                    </a:p>
                  </a:txBody>
                  <a:tcPr anchor="ctr"/>
                </a:tc>
                <a:tc>
                  <a:txBody>
                    <a:bodyPr/>
                    <a:lstStyle/>
                    <a:p>
                      <a:pPr algn="ctr"/>
                      <a:endParaRPr lang="en-CA" sz="1000" b="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xmlns="" val="1158422674"/>
                  </a:ext>
                </a:extLst>
              </a:tr>
            </a:tbl>
          </a:graphicData>
        </a:graphic>
      </p:graphicFrame>
      <p:pic>
        <p:nvPicPr>
          <p:cNvPr id="2" name="Picture 1"/>
          <p:cNvPicPr>
            <a:picLocks noChangeAspect="1"/>
          </p:cNvPicPr>
          <p:nvPr/>
        </p:nvPicPr>
        <p:blipFill>
          <a:blip r:embed="rId17"/>
          <a:stretch>
            <a:fillRect/>
          </a:stretch>
        </p:blipFill>
        <p:spPr>
          <a:xfrm>
            <a:off x="105878" y="1745271"/>
            <a:ext cx="4312118" cy="2269666"/>
          </a:xfrm>
          <a:prstGeom prst="rect">
            <a:avLst/>
          </a:prstGeom>
        </p:spPr>
      </p:pic>
      <p:sp>
        <p:nvSpPr>
          <p:cNvPr id="4" name="TextBox 3"/>
          <p:cNvSpPr txBox="1"/>
          <p:nvPr/>
        </p:nvSpPr>
        <p:spPr>
          <a:xfrm>
            <a:off x="10578164" y="3724976"/>
            <a:ext cx="1358064" cy="184666"/>
          </a:xfrm>
          <a:prstGeom prst="rect">
            <a:avLst/>
          </a:prstGeom>
          <a:noFill/>
        </p:spPr>
        <p:txBody>
          <a:bodyPr wrap="none" rtlCol="0">
            <a:spAutoFit/>
          </a:bodyPr>
          <a:lstStyle/>
          <a:p>
            <a:r>
              <a:rPr lang="en-CA" sz="600" dirty="0" smtClean="0">
                <a:latin typeface="Segoe UI" panose="020B0502040204020203" pitchFamily="34" charset="0"/>
                <a:cs typeface="Segoe UI" panose="020B0502040204020203" pitchFamily="34" charset="0"/>
              </a:rPr>
              <a:t>*Note: won’t prevent digital copies</a:t>
            </a:r>
            <a:endParaRPr lang="en-CA" sz="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52082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b3eea1-43b5-4a20-afc0-0f79726898e0">3HFUPJDANY4M-2125942848-27</_dlc_DocId>
    <_dlc_DocIdUrl xmlns="23b3eea1-43b5-4a20-afc0-0f79726898e0">
      <Url>https://acims.mil.ca/org/CISGAC-CAAWC/fcoe/airborne/_layouts/15/DocIdRedir.aspx?ID=3HFUPJDANY4M-2125942848-27</Url>
      <Description>3HFUPJDANY4M-2125942848-27</Description>
    </_dlc_DocIdUrl>
    <Topic xmlns="91266a50-bc51-4845-8432-8739f663830c">Parachuting</Topic>
    <Document_x0020_Type xmlns="91266a50-bc51-4845-8432-8739f663830c">Other</Document_x0020_Type>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81FF9F60A2716428A74F8CF0537DC6B" ma:contentTypeVersion="7" ma:contentTypeDescription="Create a new document." ma:contentTypeScope="" ma:versionID="df734b8d1edaa0ff35a14c9cade3dfa2">
  <xsd:schema xmlns:xsd="http://www.w3.org/2001/XMLSchema" xmlns:xs="http://www.w3.org/2001/XMLSchema" xmlns:p="http://schemas.microsoft.com/office/2006/metadata/properties" xmlns:ns1="http://schemas.microsoft.com/sharepoint/v3" xmlns:ns2="23b3eea1-43b5-4a20-afc0-0f79726898e0" xmlns:ns3="91266a50-bc51-4845-8432-8739f663830c" xmlns:ns4="e0f835cb-c191-46f5-bf65-ef5de1615a19" targetNamespace="http://schemas.microsoft.com/office/2006/metadata/properties" ma:root="true" ma:fieldsID="45889d103363c94718716e14c91f5ca1" ns1:_="" ns2:_="" ns3:_="" ns4:_="">
    <xsd:import namespace="http://schemas.microsoft.com/sharepoint/v3"/>
    <xsd:import namespace="23b3eea1-43b5-4a20-afc0-0f79726898e0"/>
    <xsd:import namespace="91266a50-bc51-4845-8432-8739f663830c"/>
    <xsd:import namespace="e0f835cb-c191-46f5-bf65-ef5de1615a19"/>
    <xsd:element name="properties">
      <xsd:complexType>
        <xsd:sequence>
          <xsd:element name="documentManagement">
            <xsd:complexType>
              <xsd:all>
                <xsd:element ref="ns2:_dlc_DocId" minOccurs="0"/>
                <xsd:element ref="ns2:_dlc_DocIdUrl" minOccurs="0"/>
                <xsd:element ref="ns2:_dlc_DocIdPersistId" minOccurs="0"/>
                <xsd:element ref="ns3:Topic" minOccurs="0"/>
                <xsd:element ref="ns3:Document_x0020_Type" minOccurs="0"/>
                <xsd:element ref="ns1:PublishingStartDate" minOccurs="0"/>
                <xsd:element ref="ns1:PublishingExpirationDate" minOccurs="0"/>
                <xsd:element ref="ns4: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3"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4"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b3eea1-43b5-4a20-afc0-0f79726898e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1266a50-bc51-4845-8432-8739f663830c" elementFormDefault="qualified">
    <xsd:import namespace="http://schemas.microsoft.com/office/2006/documentManagement/types"/>
    <xsd:import namespace="http://schemas.microsoft.com/office/infopath/2007/PartnerControls"/>
    <xsd:element name="Topic" ma:index="11" nillable="true" ma:displayName="Topic" ma:default="Parachuting" ma:format="Dropdown" ma:internalName="Topic">
      <xsd:simpleType>
        <xsd:restriction base="dms:Choice">
          <xsd:enumeration value="Parachuting"/>
          <xsd:enumeration value="Airmobile"/>
          <xsd:enumeration value="Aerial Delivery"/>
          <xsd:enumeration value="Airborne Ops"/>
          <xsd:enumeration value="DZ/LZ"/>
        </xsd:restriction>
      </xsd:simpleType>
    </xsd:element>
    <xsd:element name="Document_x0020_Type" ma:index="12" nillable="true" ma:displayName="Document Type" ma:default="Trip Report" ma:format="Dropdown" ma:internalName="Document_x0020_Type">
      <xsd:simpleType>
        <xsd:restriction base="dms:Choice">
          <xsd:enumeration value="Minutes"/>
          <xsd:enumeration value="Trip Report"/>
          <xsd:enumeration value="Record of Decisions"/>
          <xsd:enumeration value="Reference"/>
          <xsd:enumeration value="Report"/>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e0f835cb-c191-46f5-bf65-ef5de1615a1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5.xml><?xml version="1.0" encoding="utf-8"?>
<?mso-contentType ?>
<SharedContentType xmlns="Microsoft.SharePoint.Taxonomy.ContentTypeSync" SourceId="79c8ed10-c9bb-404a-bc0b-db39e50bebae" ContentTypeId="0x0101" PreviousValue="false"/>
</file>

<file path=customXml/itemProps1.xml><?xml version="1.0" encoding="utf-8"?>
<ds:datastoreItem xmlns:ds="http://schemas.openxmlformats.org/officeDocument/2006/customXml" ds:itemID="{8FBAE78D-961F-4D4D-9EA3-39D8C6087328}">
  <ds:schemaRefs>
    <ds:schemaRef ds:uri="http://purl.org/dc/elements/1.1/"/>
    <ds:schemaRef ds:uri="http://schemas.microsoft.com/office/2006/metadata/properties"/>
    <ds:schemaRef ds:uri="23b3eea1-43b5-4a20-afc0-0f79726898e0"/>
    <ds:schemaRef ds:uri="http://schemas.microsoft.com/sharepoint/v3"/>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91266a50-bc51-4845-8432-8739f663830c"/>
    <ds:schemaRef ds:uri="e0f835cb-c191-46f5-bf65-ef5de1615a19"/>
    <ds:schemaRef ds:uri="http://www.w3.org/XML/1998/namespace"/>
    <ds:schemaRef ds:uri="http://purl.org/dc/dcmitype/"/>
  </ds:schemaRefs>
</ds:datastoreItem>
</file>

<file path=customXml/itemProps2.xml><?xml version="1.0" encoding="utf-8"?>
<ds:datastoreItem xmlns:ds="http://schemas.openxmlformats.org/officeDocument/2006/customXml" ds:itemID="{C1F5DB65-CCD8-45F0-88C9-52B31C53DA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b3eea1-43b5-4a20-afc0-0f79726898e0"/>
    <ds:schemaRef ds:uri="91266a50-bc51-4845-8432-8739f663830c"/>
    <ds:schemaRef ds:uri="e0f835cb-c191-46f5-bf65-ef5de1615a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57450E-CCC9-4710-B200-6567AF0DB3F2}">
  <ds:schemaRefs>
    <ds:schemaRef ds:uri="http://schemas.microsoft.com/sharepoint/v3/contenttype/forms"/>
  </ds:schemaRefs>
</ds:datastoreItem>
</file>

<file path=customXml/itemProps4.xml><?xml version="1.0" encoding="utf-8"?>
<ds:datastoreItem xmlns:ds="http://schemas.openxmlformats.org/officeDocument/2006/customXml" ds:itemID="{51397D61-9319-4DA1-AF02-D08A647E3643}">
  <ds:schemaRefs>
    <ds:schemaRef ds:uri="http://schemas.microsoft.com/sharepoint/events"/>
  </ds:schemaRefs>
</ds:datastoreItem>
</file>

<file path=customXml/itemProps5.xml><?xml version="1.0" encoding="utf-8"?>
<ds:datastoreItem xmlns:ds="http://schemas.openxmlformats.org/officeDocument/2006/customXml" ds:itemID="{75A33F0B-4F77-40E9-9582-00458CB060BF}">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otalTime>42123</TotalTime>
  <Words>650</Words>
  <Application>Microsoft Office PowerPoint</Application>
  <PresentationFormat>Widescreen</PresentationFormat>
  <Paragraphs>50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vt:lpstr>
      <vt:lpstr>Office Theme</vt:lpstr>
      <vt:lpstr>PowerPoint Presentation</vt:lpstr>
    </vt:vector>
  </TitlesOfParts>
  <Company>Department of National Defence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FCoE Airborne SITREP</dc:title>
  <dc:creator>murray.tcl</dc:creator>
  <cp:lastModifiedBy>luhning.a</cp:lastModifiedBy>
  <cp:revision>209</cp:revision>
  <cp:lastPrinted>2020-07-14T16:30:08Z</cp:lastPrinted>
  <dcterms:created xsi:type="dcterms:W3CDTF">2019-12-02T16:29:04Z</dcterms:created>
  <dcterms:modified xsi:type="dcterms:W3CDTF">2020-12-16T19:10:17Z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0x010100381FF9F60A2716428A74F8CF0537DC6B</vt:lpwstr>
  </property>
  <property fmtid="{D5CDD505-2E9C-101B-9397-08002B2CF9AE}" pid="3" name="_dlc_DocIdItemGuid">
    <vt:lpwstr>04fb1930-77ee-4ad6-b864-68ce6ca52ec2</vt:lpwstr>
  </property>
</Properties>
</file>