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EEF"/>
    <a:srgbClr val="E9EFF5"/>
    <a:srgbClr val="CDDEEF"/>
    <a:srgbClr val="C9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A7DD1-51BF-45D4-8858-920D1F274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61D1DD-B5C6-430D-BFEB-20C39E9A9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52CAAC-27E9-4032-ACC3-59757652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17048-1CC8-43D6-AAE9-5192561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C132B6-8B5E-4CF3-B8A8-DB5AE14E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0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3DBF2-E7AC-4CAC-9F94-BDF436CA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316228-1505-43B9-A17A-A828FD30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29D39D-755E-4120-96C4-8866A75D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C66928-AA64-4C9E-9795-2DE5A694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08062C-61FA-44D3-A221-2D903BDB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75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C15363-5001-44B9-8A16-FF4613D3F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065992-11A0-4763-AA0E-8018BFD9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7141A5-F459-478F-8F17-F36E1388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DA1CA9-1E18-444A-AB07-DE7BE773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27622-2F7D-4E41-A7D4-32F97FCC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F292A-B167-4C8A-9BC9-AF4491B0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2F08E-B2CA-47DE-A432-1544759A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78538-D53F-4300-8DAD-BD9B5F8D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31202F-EF27-40BB-A34F-6FE8B142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72DE03-99FE-455D-9E3C-DE5733A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6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A2151-5469-4599-9E90-3561A558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CD8B5A-5462-4EA8-BF91-C90BD355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934728-E75F-42DD-B597-B278406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36B25E-3B39-46D4-B54B-5DE6782F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32F849-8750-4EE5-A3FE-8D271CB9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7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F701B-C8B8-4270-8ACF-DB4055DA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762FD-935F-46A4-9FDA-3B266F6C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FD0909-F1BE-474B-8D99-92A13DAC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3A80F8-108A-4343-8B56-80387CE3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9D65C7-1027-426A-AC6B-D7E3901C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5CB985-B627-47B3-84A6-FAC721CA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4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9C138-087E-4B2F-BC4B-DE67DBFB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C5C92-3C72-4A48-BADF-7CF9477E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EEF10F-C0C7-48AB-A308-7B25E31B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021B52-5C7A-4E36-A908-E9EAAF1E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070540-C505-4C0E-B7F6-B28114F0E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8E7832-2612-4234-A804-DEC5CF6D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A30C2D-C85E-41A9-A244-274C3930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0A4813B-7EEC-4247-8A3B-7B93DBBE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F8C29-A276-4218-A5A8-88A2ABF5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204091-3585-435C-AE30-93005BC7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1383B-959A-4A34-9F28-82921E0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11BC34-EFF3-4629-A4DC-ECD8808B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8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5A191D-C675-4799-B1B9-4ECC20F3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83CE29-A89A-4A57-9230-48A28BF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AE3A0D-804C-4D6D-9E14-9C765228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7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48D50-1678-47E7-8153-6466C96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51490-F39D-4DB7-A843-C11381E6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698955-EA27-4375-B143-6E24AB12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C12743-1118-4E77-8253-9CA600DC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4BEA09-F66E-4CB3-9145-F45314F3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49BC1F-9E2F-45FA-988B-51E0D39D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4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1C699-BC90-4AF2-9336-B4EE0B62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894509-DE39-48AA-8FBA-7F55B348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6CC25F-7CB4-49C6-B058-D92342C7C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4314D2-83FB-458F-AABA-11D5B5A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FA1FE2-4F83-4188-86E9-A7C7DD0D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DF7048-59C3-4140-AD69-D2963D70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09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777C6-EBD1-4172-86C6-4F089C96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417D38-A957-410C-A123-20201299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5FA93F-3CD8-4E5E-97B4-9DF7E7492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CE0C-DC47-4616-862E-1D527D131973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AD6C5-D60D-4639-9143-1A32F914D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AB9C31-C83E-4EC6-A256-8359904F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15702-B833-475C-A0C6-40BB50822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8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3C25BFC-8727-4F1A-90E0-3F67E5E00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6"/>
          <a:stretch/>
        </p:blipFill>
        <p:spPr>
          <a:xfrm>
            <a:off x="0" y="-1251"/>
            <a:ext cx="12192000" cy="36933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C55473-8636-4914-960D-18171F66578E}"/>
              </a:ext>
            </a:extLst>
          </p:cNvPr>
          <p:cNvSpPr txBox="1"/>
          <p:nvPr/>
        </p:nvSpPr>
        <p:spPr>
          <a:xfrm>
            <a:off x="4021860" y="0"/>
            <a:ext cx="44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RISK PROFILE: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VITAL POINT PERSONAS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98B0AF4-8BEC-40BF-8890-42C7352C5904}"/>
              </a:ext>
            </a:extLst>
          </p:cNvPr>
          <p:cNvCxnSpPr/>
          <p:nvPr/>
        </p:nvCxnSpPr>
        <p:spPr>
          <a:xfrm>
            <a:off x="0" y="367751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FD28536-3B90-483E-A0AE-E1E8132A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42" y="-10775"/>
            <a:ext cx="1129440" cy="36981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2F2C21E-3935-4289-BEF5-DC6BEAB1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02627"/>
              </p:ext>
            </p:extLst>
          </p:nvPr>
        </p:nvGraphicFramePr>
        <p:xfrm>
          <a:off x="846480" y="744304"/>
          <a:ext cx="10499035" cy="5400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5729">
                  <a:extLst>
                    <a:ext uri="{9D8B030D-6E8A-4147-A177-3AD203B41FA5}">
                      <a16:colId xmlns:a16="http://schemas.microsoft.com/office/drawing/2014/main" xmlns="" val="280286377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xmlns="" val="3191726581"/>
                    </a:ext>
                  </a:extLst>
                </a:gridCol>
                <a:gridCol w="2594113">
                  <a:extLst>
                    <a:ext uri="{9D8B030D-6E8A-4147-A177-3AD203B41FA5}">
                      <a16:colId xmlns:a16="http://schemas.microsoft.com/office/drawing/2014/main" xmlns="" val="341322655"/>
                    </a:ext>
                  </a:extLst>
                </a:gridCol>
                <a:gridCol w="2862469">
                  <a:extLst>
                    <a:ext uri="{9D8B030D-6E8A-4147-A177-3AD203B41FA5}">
                      <a16:colId xmlns:a16="http://schemas.microsoft.com/office/drawing/2014/main" xmlns="" val="2650089282"/>
                    </a:ext>
                  </a:extLst>
                </a:gridCol>
                <a:gridCol w="2890887">
                  <a:extLst>
                    <a:ext uri="{9D8B030D-6E8A-4147-A177-3AD203B41FA5}">
                      <a16:colId xmlns:a16="http://schemas.microsoft.com/office/drawing/2014/main" xmlns="" val="26088848"/>
                    </a:ext>
                  </a:extLst>
                </a:gridCol>
                <a:gridCol w="443689">
                  <a:extLst>
                    <a:ext uri="{9D8B030D-6E8A-4147-A177-3AD203B41FA5}">
                      <a16:colId xmlns:a16="http://schemas.microsoft.com/office/drawing/2014/main" xmlns="" val="1422458766"/>
                    </a:ext>
                  </a:extLst>
                </a:gridCol>
              </a:tblGrid>
              <a:tr h="14305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wt</a:t>
                      </a:r>
                      <a:endParaRPr lang="en-CA" sz="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Factor</a:t>
                      </a:r>
                      <a:endParaRPr lang="en-CA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 (1)</a:t>
                      </a:r>
                      <a:endParaRPr lang="en-CA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 (3)</a:t>
                      </a:r>
                      <a:endParaRPr lang="en-CA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 (5)</a:t>
                      </a:r>
                      <a:endParaRPr lang="en-CA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score</a:t>
                      </a:r>
                      <a:endParaRPr lang="en-CA" sz="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195717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Less than 5% of program budget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5-15% of program budget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&gt;15% of program budget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3823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estimate margin of error (&lt;10%)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D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estimate margin of error (10%-25%)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estimate margin of error (&gt;25%)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81510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Costs fully resourced by client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Costs partially resourced by client or externally financed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Costs not resourced by client or externally financed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498248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Expertise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Expertise fully resident in Guild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 expertise resident in Guild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expertise resident in Guild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9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4935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issue finding expertise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 difficulty finding expertise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Very difficult to find expertise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9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49755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Minimal training required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 training required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Extensive training required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0884683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Less than 3 months to deliver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Less than six months to deliver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 than six months to deliver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45163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 estimate margin of error (&lt;10%)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 estimate margin of error (10%-25%)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 estimate margin of error (&gt;25%)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2763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fixed deadline for delivery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Preferred (not mandated) delivery timeline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Mandated delivery timeline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3191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Scope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Have successfully delivered multiple projects like this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Have successfully delivered a project like this at least once before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Have never successfully delivered a project like this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452171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Impact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Minimal impact on Guild activities and no effect on implementation timeline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Noticeable impact on guild activities / delay implementation  timeline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Impacts all aspects of Guild activities and will delay implementation timeline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1042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major precedent or subsequent dependencies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 major precedent or subsequent dependencies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Several major precedent or subsequent dependencies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04505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Outcome will fulfill one of our org’s strategic objectives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Outcome will </a:t>
                      </a:r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fulfill several </a:t>
                      </a:r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our org’s strategic objectives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Outcome will fulfill most/all of our org’s strategic objectives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D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29956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Stakeholders</a:t>
                      </a:r>
                      <a:endParaRPr lang="en-CA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Fully delivered by Guild members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 work must be shared with proven/existing partners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Depends on collaboration with new and/or unknown partners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9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982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Only of internal interest to the Guild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Likely community interest in project and its outcomes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9EF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Project outcomes will be highly visible in the community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CA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33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 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</a:t>
                      </a:r>
                      <a:endParaRPr lang="en-CA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1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CA" sz="1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4395484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01151BE8-9E19-40C4-A7FE-A95792D16999}"/>
              </a:ext>
            </a:extLst>
          </p:cNvPr>
          <p:cNvGrpSpPr/>
          <p:nvPr/>
        </p:nvGrpSpPr>
        <p:grpSpPr>
          <a:xfrm>
            <a:off x="0" y="6425584"/>
            <a:ext cx="11907078" cy="437154"/>
            <a:chOff x="0" y="6425584"/>
            <a:chExt cx="11907078" cy="4371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747ED4EA-3137-48B2-847D-B908C9ECA6DC}"/>
                </a:ext>
              </a:extLst>
            </p:cNvPr>
            <p:cNvSpPr txBox="1"/>
            <p:nvPr/>
          </p:nvSpPr>
          <p:spPr>
            <a:xfrm>
              <a:off x="5029841" y="6611779"/>
              <a:ext cx="21323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Powering Augmented Cognition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6CA196F3-7306-4E97-A2BD-7D13EBAEFF1A}"/>
                </a:ext>
              </a:extLst>
            </p:cNvPr>
            <p:cNvCxnSpPr>
              <a:cxnSpLocks/>
            </p:cNvCxnSpPr>
            <p:nvPr/>
          </p:nvCxnSpPr>
          <p:spPr>
            <a:xfrm>
              <a:off x="392334" y="6729662"/>
              <a:ext cx="40259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D33AFBDC-7F5B-47B1-8D62-D699BB6B42E1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78" y="6739627"/>
              <a:ext cx="4117300" cy="1002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6DF4739-101C-485C-BEDD-C0350228789A}"/>
                </a:ext>
              </a:extLst>
            </p:cNvPr>
            <p:cNvSpPr txBox="1"/>
            <p:nvPr/>
          </p:nvSpPr>
          <p:spPr>
            <a:xfrm>
              <a:off x="0" y="6616517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1/1</a:t>
              </a:r>
              <a:endParaRPr lang="en-CA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0" name="Picture 79" descr="Diagram&#10;&#10;Description automatically generated">
              <a:extLst>
                <a:ext uri="{FF2B5EF4-FFF2-40B4-BE49-F238E27FC236}">
                  <a16:creationId xmlns:a16="http://schemas.microsoft.com/office/drawing/2014/main" xmlns="" id="{6DBACE04-E469-432B-81C4-C6E660DF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363" y="6450110"/>
              <a:ext cx="465358" cy="36933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C1612CCF-7A3F-4CC0-9B70-A7CBE7E9E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036" y="6425584"/>
              <a:ext cx="1005927" cy="231668"/>
            </a:xfrm>
            <a:prstGeom prst="rect">
              <a:avLst/>
            </a:prstGeom>
          </p:spPr>
        </p:pic>
        <p:pic>
          <p:nvPicPr>
            <p:cNvPr id="82" name="Picture 81" descr="Diagram&#10;&#10;Description automatically generated">
              <a:extLst>
                <a:ext uri="{FF2B5EF4-FFF2-40B4-BE49-F238E27FC236}">
                  <a16:creationId xmlns:a16="http://schemas.microsoft.com/office/drawing/2014/main" xmlns="" id="{A9981A1F-8D5C-4220-B112-59A523BAD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684" y="6450110"/>
              <a:ext cx="465358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247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365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Luhning</dc:creator>
  <cp:lastModifiedBy>luhning.a</cp:lastModifiedBy>
  <cp:revision>6</cp:revision>
  <dcterms:created xsi:type="dcterms:W3CDTF">2020-12-06T17:45:59Z</dcterms:created>
  <dcterms:modified xsi:type="dcterms:W3CDTF">2020-12-16T18:29:52Z</dcterms:modified>
</cp:coreProperties>
</file>