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79" r:id="rId5"/>
    <p:sldId id="261" r:id="rId6"/>
    <p:sldId id="262" r:id="rId7"/>
    <p:sldId id="281" r:id="rId8"/>
    <p:sldId id="284" r:id="rId9"/>
    <p:sldId id="264" r:id="rId10"/>
    <p:sldId id="266" r:id="rId11"/>
    <p:sldId id="283" r:id="rId12"/>
    <p:sldId id="267" r:id="rId13"/>
    <p:sldId id="268" r:id="rId14"/>
    <p:sldId id="269" r:id="rId15"/>
    <p:sldId id="282" r:id="rId16"/>
    <p:sldId id="286" r:id="rId17"/>
    <p:sldId id="270" r:id="rId18"/>
    <p:sldId id="272" r:id="rId19"/>
    <p:sldId id="273" r:id="rId20"/>
    <p:sldId id="274" r:id="rId21"/>
    <p:sldId id="276" r:id="rId22"/>
    <p:sldId id="277" r:id="rId23"/>
    <p:sldId id="278" r:id="rId24"/>
    <p:sldId id="275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9D5B-3E3C-4D24-9430-5BF9DFD9CCB2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48544-6152-43F1-8E33-69C1EC6D5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7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Define fracture briefly </a:t>
            </a:r>
          </a:p>
          <a:p>
            <a:pPr marL="228600" indent="-228600">
              <a:buAutoNum type="arabicPeriod"/>
            </a:pPr>
            <a:r>
              <a:rPr lang="en-GB" dirty="0"/>
              <a:t>Fracture network</a:t>
            </a:r>
          </a:p>
          <a:p>
            <a:pPr marL="228600" indent="-228600">
              <a:buAutoNum type="arabicPeriod"/>
            </a:pPr>
            <a:r>
              <a:rPr lang="en-GB" dirty="0"/>
              <a:t>DFN</a:t>
            </a:r>
          </a:p>
          <a:p>
            <a:pPr marL="228600" indent="-228600">
              <a:buAutoNum type="arabicPeriod"/>
            </a:pPr>
            <a:r>
              <a:rPr lang="en-GB" dirty="0"/>
              <a:t>Explain how DFN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Explain tools and shortcomings.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6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Why CAD </a:t>
            </a:r>
            <a:r>
              <a:rPr lang="en-GB" dirty="0" err="1"/>
              <a:t>softwares</a:t>
            </a:r>
            <a:r>
              <a:rPr lang="en-GB" dirty="0"/>
              <a:t>?</a:t>
            </a:r>
          </a:p>
          <a:p>
            <a:pPr marL="228600" indent="-228600">
              <a:buAutoNum type="arabicPeriod"/>
            </a:pPr>
            <a:r>
              <a:rPr lang="en-GB" dirty="0"/>
              <a:t>What is Rhino, why Rhino?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Mention other analysis: </a:t>
            </a:r>
            <a:r>
              <a:rPr lang="en-GB" dirty="0" err="1"/>
              <a:t>cutplanes</a:t>
            </a:r>
            <a:r>
              <a:rPr lang="en-GB" dirty="0"/>
              <a:t>, P21, </a:t>
            </a:r>
            <a:r>
              <a:rPr lang="en-GB" dirty="0" err="1"/>
              <a:t>num</a:t>
            </a:r>
            <a:r>
              <a:rPr lang="en-GB" dirty="0"/>
              <a:t> of intersecting fractures, P32, total lengths of fractures,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25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Mention the third pp</a:t>
            </a:r>
          </a:p>
          <a:p>
            <a:pPr marL="228600" indent="-228600">
              <a:buAutoNum type="arabicPeriod"/>
            </a:pPr>
            <a:r>
              <a:rPr lang="en-GB" dirty="0"/>
              <a:t>Explain what is in colour map. How the inter matrix is structured, its advantage?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20 x 20 x 20 domain, </a:t>
            </a:r>
            <a:r>
              <a:rPr lang="en-GB"/>
              <a:t>4m radius,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9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IIOUD. Identical, isotropically oriented and uniformly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1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544-6152-43F1-8E33-69C1EC6D52B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3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AEA2-CA46-4B0B-842C-574AB2338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B1B1A-9602-4BE2-9CFB-ACD3C9B7E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7AAC-8914-42B4-A23C-9DF772C5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EA7-E02F-4266-8695-1A1D79D26298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123C-EFB6-4D5B-835E-BB96F04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24E4-1AF0-43FC-BE63-3D27E868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7B7-E92E-4901-8916-3082EF4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FBF9-4281-4DCA-AFD4-14FE65A3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AF5D-DDEB-4B5E-AA99-3B556F9F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F64B-3196-4DD9-ACA0-4DDD9CFF87BD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282D-40FD-4481-B464-04967836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E30B-EA08-4F7D-B511-AC2B68A9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34D0-24CB-415E-A9CB-AD45686ED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39FF-64A7-4434-9E74-8CD5EE62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A3F1-0C17-4C4D-9848-DD3B84EB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684F-B2C6-49E3-A890-3AA8294B2A61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4F5D-1E0C-4AC0-BF01-D9CA32E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01AA-2F84-43F9-AA63-F2111CAB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417C-4F08-4B6B-A35F-CFA38154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8460-BF39-4A0E-994E-D4F0F56F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4F59-50FD-4A00-9F46-C3FAA5B8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9E3A-A8CC-4FE4-9CBF-284709A7813B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5DCF-F158-4102-AC03-5C575263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3FAB-3C1C-4CE7-B8DE-7A629AB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1A14-4EBA-4AC0-96DC-E69D21AD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B542-2C90-43C8-8306-282D10CA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AA7A-1ABB-4329-9544-0752A7C1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FC7A-28DF-4575-820B-9480887EBBC6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BCC7-BB81-4051-BAD8-592F9F41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A2F3-F7CA-4610-B961-94BA172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7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A2B6-F662-40B8-9E36-0AFF674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DC3E-0D46-42E2-99F7-C15371E8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1036B-4378-49E8-B838-7B42B7F0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3D31-3263-4D1A-81F8-0B17C9B5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7A39-D2FF-4AD3-98B5-5EE1610668DB}" type="datetime1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B5940-3252-4658-AD94-296F128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3E793-048A-4DA2-8A7E-A52A4971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ED84-49A2-4915-9152-F52E21A7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A305-063C-4F3A-8659-03AC3305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D4D9E-A02B-4B7C-A28B-D61F7B09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F6A08-D54F-4F35-96FD-12BFF2D53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E43C6-D3CB-4646-AC62-8DAFC895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05F3C-8056-41E2-AE96-8849F632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7034-542C-4285-A1F0-CE8F1F3A1725}" type="datetime1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44A16-ACC6-4635-9B57-A57A3098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FCDB2-BF09-4C18-A21F-BC58EF41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2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0F5-B6CF-4F64-BB80-1C572853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01205-C6FC-4752-A861-24C10836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F286-ED05-4FC6-BA46-44FCCBC4FEF0}" type="datetime1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2AEF8-479D-4040-9F0A-3BECC2DE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FF152-80AB-4688-90BA-2390F443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2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DDCE-35D2-4FE5-8338-2F9025A0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6B1-1F25-4A6B-BC85-1003FCBED6D4}" type="datetime1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C296-6679-48C3-836D-1B669218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D8CA-0964-42D8-8FBF-ADEDA63F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4951-349E-491C-91DC-BB60CD67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753C-E469-4574-9378-AA18E700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F04B-CC7D-4577-84DF-57904615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0D16-0717-476F-BCCF-951682D7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45C9-8827-4547-A807-AB2B8DE5151D}" type="datetime1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DA677-B6A3-4049-9FB6-DE59D37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8B1B-87CE-4862-8CFC-FB83FE1C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C992-96A5-48A8-81A2-8C09D4FD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08AD9-DC7A-4E3A-96E9-2A0356886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0A632-8648-4AE0-80A4-03D83F3F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B692-C993-451B-92C3-555BDB13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64C-BE4C-4EFE-BF20-6792677D36EE}" type="datetime1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D34AB-3607-4237-9AF0-87A16A3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C58C0-E034-4D46-B1EC-F66EC2C5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8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A7B1A-35A6-4DC4-9657-727CE873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61F3-65A6-428C-AC2A-91CC083C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E27A-A92D-4A43-867F-B9A07EC08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F535-4707-4DF4-A05E-2D5BDE2D918B}" type="datetime1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A658-CA6F-4416-B6B2-7CD30078C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D202-EFDA-40E3-8D70-D76EC3303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F58B-61D4-4F9F-B0B4-48F6BA8B2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eemhunt.com/author/@carloamc/rhino-6-the-world-s-most-versatile-3d-modeler-for-maco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48E1-5AE2-4962-85C0-F5CC6062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600" y="344222"/>
            <a:ext cx="5006336" cy="1662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DISCRETE FRACTURE NETWORK GENERATION AND ANALYSIS LIBRARY FOR USE IN CAD SOFTWARE ENVIRONMENTS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imperial college london">
            <a:extLst>
              <a:ext uri="{FF2B5EF4-FFF2-40B4-BE49-F238E27FC236}">
                <a16:creationId xmlns:a16="http://schemas.microsoft.com/office/drawing/2014/main" id="{A29BD861-7B9F-412E-BD6A-AC4DFAC0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669785"/>
            <a:ext cx="4105275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81024D-05D5-44BD-B3FA-51A4B1FA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8" y="2871982"/>
            <a:ext cx="5496532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By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Falola, Yusuf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Supervisors: Dr Adriana Paluszny and Dr Robin Thomas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74449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2B7E-1915-4F9D-89A9-557608F0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260"/>
            <a:ext cx="10515600" cy="55815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900" dirty="0"/>
              <a:t>Y-FRAC FUNCTIONALITIES (FRACTURE NETWORK POSTPROCESSING)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2134F-6E23-4B91-93AA-553A39FAC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71130"/>
              </p:ext>
            </p:extLst>
          </p:nvPr>
        </p:nvGraphicFramePr>
        <p:xfrm>
          <a:off x="1529546" y="882381"/>
          <a:ext cx="10515600" cy="5398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915533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27423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78497526"/>
                    </a:ext>
                  </a:extLst>
                </a:gridCol>
              </a:tblGrid>
              <a:tr h="2625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Circular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Elliptical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Square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03713"/>
                  </a:ext>
                </a:extLst>
              </a:tr>
              <a:tr h="271579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402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7690-B8E3-410B-9CC5-05429ED0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E1C384-EACF-4C07-9619-3715807C2591}"/>
              </a:ext>
            </a:extLst>
          </p:cNvPr>
          <p:cNvGrpSpPr/>
          <p:nvPr/>
        </p:nvGrpSpPr>
        <p:grpSpPr>
          <a:xfrm>
            <a:off x="1847664" y="1161356"/>
            <a:ext cx="10058769" cy="5009518"/>
            <a:chOff x="1118217" y="1294706"/>
            <a:chExt cx="10058769" cy="500951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B95838-A2A8-42FC-83C4-98332F534AA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5249" y="1294706"/>
              <a:ext cx="2743200" cy="206692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19CF8D-A0EA-461C-B541-F365B03DFDA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769167" y="1304230"/>
              <a:ext cx="2653665" cy="20478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50701F8-C624-4F0C-A12E-6408B7B18B5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320701" y="1323975"/>
              <a:ext cx="2686050" cy="210502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8CB026-2615-4AD0-836E-0A45E70B8C4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8217" y="3899146"/>
              <a:ext cx="3029875" cy="240507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19EBF49-C633-4AB5-8349-AD8EC6DF68A2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415749" y="3870664"/>
              <a:ext cx="3372860" cy="24335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80AE7B-D76B-46D2-9666-AE184CA6E294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965422" y="3870664"/>
              <a:ext cx="3211564" cy="240390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4361B0-CDBF-4009-B1C8-B5FE65E07867}"/>
              </a:ext>
            </a:extLst>
          </p:cNvPr>
          <p:cNvSpPr txBox="1"/>
          <p:nvPr/>
        </p:nvSpPr>
        <p:spPr>
          <a:xfrm>
            <a:off x="97554" y="1489788"/>
            <a:ext cx="136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Histogram of Lengths of Intersection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C292BC-6A18-488E-8917-5D850A4A67EC}"/>
              </a:ext>
            </a:extLst>
          </p:cNvPr>
          <p:cNvSpPr txBox="1"/>
          <p:nvPr/>
        </p:nvSpPr>
        <p:spPr>
          <a:xfrm>
            <a:off x="89678" y="4291619"/>
            <a:ext cx="135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Intersection Matrix Colour Map</a:t>
            </a:r>
          </a:p>
        </p:txBody>
      </p:sp>
      <p:pic>
        <p:nvPicPr>
          <p:cNvPr id="15" name="Picture 2" descr="Image result for imperial college london">
            <a:extLst>
              <a:ext uri="{FF2B5EF4-FFF2-40B4-BE49-F238E27FC236}">
                <a16:creationId xmlns:a16="http://schemas.microsoft.com/office/drawing/2014/main" id="{98DC2781-106D-430A-94BB-A3130B2C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3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12F9-EFF3-4B38-82A9-71EDBE8A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805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PERCOLATION THRESHOLD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992BD-D8D3-4136-95BA-7F9EB43A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8BC013-5FCF-4760-B496-9DD9F47A8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750"/>
                <a:ext cx="10515600" cy="5129213"/>
              </a:xfrm>
            </p:spPr>
            <p:txBody>
              <a:bodyPr/>
              <a:lstStyle/>
              <a:p>
                <a:r>
                  <a:rPr lang="en-GB" sz="2200" dirty="0"/>
                  <a:t>A fracture network is said to percolate if there is a connection between to opposite sides of the system.</a:t>
                </a:r>
              </a:p>
              <a:p>
                <a:r>
                  <a:rPr lang="en-GB" sz="2200" dirty="0"/>
                  <a:t>The percolation threshold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the value of the dimensionless density,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, at which the percolation probability is 0.5.</a:t>
                </a:r>
              </a:p>
              <a:p>
                <a:r>
                  <a:rPr lang="en-GB" sz="2200" dirty="0"/>
                  <a:t>The dimensionless density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GB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Where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200" dirty="0"/>
                  <a:t> is the fracture density (P</a:t>
                </a:r>
                <a:r>
                  <a:rPr lang="en-GB" sz="2200" baseline="-25000" dirty="0"/>
                  <a:t>30</a:t>
                </a:r>
                <a:r>
                  <a:rPr lang="en-GB" sz="22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GB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the excluded volume.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GB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2D convex, identical objects. A is area and P is perimeter.</a:t>
                </a:r>
              </a:p>
              <a:p>
                <a:r>
                  <a:rPr lang="en-GB" sz="2200" dirty="0"/>
                  <a:t>To find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2200" dirty="0"/>
                  <a:t>, we need to test thousands of DFNs with different densities and find how many percolate at each density.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8BC013-5FCF-4760-B496-9DD9F47A8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750"/>
                <a:ext cx="10515600" cy="5129213"/>
              </a:xfrm>
              <a:blipFill>
                <a:blip r:embed="rId3"/>
                <a:stretch>
                  <a:fillRect l="-754" t="-1546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0AB08CB-CA8D-493D-BEAF-9E80A952C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411" y="4636048"/>
            <a:ext cx="2111638" cy="2120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0A059-ECBD-47E6-8C31-44DC226E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930" y="4653674"/>
            <a:ext cx="2222839" cy="208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DC722-26C0-4C60-9CD3-A69D7AC57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776" y="4463239"/>
            <a:ext cx="2030489" cy="2222982"/>
          </a:xfrm>
          <a:prstGeom prst="rect">
            <a:avLst/>
          </a:prstGeom>
        </p:spPr>
      </p:pic>
      <p:pic>
        <p:nvPicPr>
          <p:cNvPr id="9" name="Picture 2" descr="Image result for imperial college london">
            <a:extLst>
              <a:ext uri="{FF2B5EF4-FFF2-40B4-BE49-F238E27FC236}">
                <a16:creationId xmlns:a16="http://schemas.microsoft.com/office/drawing/2014/main" id="{C31555A8-1ED2-4F26-AF4C-C492773C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0996D-5E6C-424D-A93F-64C5CED92AB1}"/>
              </a:ext>
            </a:extLst>
          </p:cNvPr>
          <p:cNvCxnSpPr>
            <a:cxnSpLocks/>
          </p:cNvCxnSpPr>
          <p:nvPr/>
        </p:nvCxnSpPr>
        <p:spPr>
          <a:xfrm>
            <a:off x="4299292" y="5696387"/>
            <a:ext cx="388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12765-F649-4B6D-94D8-45C2989AA714}"/>
              </a:ext>
            </a:extLst>
          </p:cNvPr>
          <p:cNvCxnSpPr>
            <a:cxnSpLocks/>
          </p:cNvCxnSpPr>
          <p:nvPr/>
        </p:nvCxnSpPr>
        <p:spPr>
          <a:xfrm>
            <a:off x="7703939" y="5452861"/>
            <a:ext cx="388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8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12F9-EFF3-4B38-82A9-71EDBE8A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805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PERCOLATION THRESHOLD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992BD-D8D3-4136-95BA-7F9EB43A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9FD0E-D1C5-4285-81A9-5C73B7FA3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83" y="861815"/>
            <a:ext cx="5046309" cy="37847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DDBE4BC-8849-4611-BBCC-2BB9E7174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84618"/>
              </p:ext>
            </p:extLst>
          </p:nvPr>
        </p:nvGraphicFramePr>
        <p:xfrm>
          <a:off x="838200" y="4716888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272">
                  <a:extLst>
                    <a:ext uri="{9D8B030D-6E8A-4147-A177-3AD203B41FA5}">
                      <a16:colId xmlns:a16="http://schemas.microsoft.com/office/drawing/2014/main" val="3741786967"/>
                    </a:ext>
                  </a:extLst>
                </a:gridCol>
                <a:gridCol w="1812968">
                  <a:extLst>
                    <a:ext uri="{9D8B030D-6E8A-4147-A177-3AD203B41FA5}">
                      <a16:colId xmlns:a16="http://schemas.microsoft.com/office/drawing/2014/main" val="29184919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3232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88924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922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Octagon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Percolation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816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140A23-B721-402E-AE80-F06F758F1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846"/>
              </p:ext>
            </p:extLst>
          </p:nvPr>
        </p:nvGraphicFramePr>
        <p:xfrm>
          <a:off x="838200" y="5614670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208">
                  <a:extLst>
                    <a:ext uri="{9D8B030D-6E8A-4147-A177-3AD203B41FA5}">
                      <a16:colId xmlns:a16="http://schemas.microsoft.com/office/drawing/2014/main" val="3129580117"/>
                    </a:ext>
                  </a:extLst>
                </a:gridCol>
                <a:gridCol w="2026032">
                  <a:extLst>
                    <a:ext uri="{9D8B030D-6E8A-4147-A177-3AD203B41FA5}">
                      <a16:colId xmlns:a16="http://schemas.microsoft.com/office/drawing/2014/main" val="23472543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5848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93704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5560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Huseby</a:t>
                      </a:r>
                      <a:r>
                        <a:rPr lang="en-GB" dirty="0"/>
                        <a:t> et al.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Mourzenko</a:t>
                      </a:r>
                      <a:r>
                        <a:rPr lang="en-GB" dirty="0"/>
                        <a:t> et al. 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Sisavath</a:t>
                      </a:r>
                      <a:r>
                        <a:rPr lang="en-GB" dirty="0"/>
                        <a:t> et al.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Y-Frac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8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Percolation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2.26 ± 0.04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2.3 ± 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2.254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2.315 ± 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6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3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CA8-54A3-4BCE-86E5-14CD58BB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Y-FRAC COMPUTATIONAL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704E-2644-47F0-B1DF-AD6FEA89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D271A-AFE9-47E5-A85C-E78634E76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4" y="1596558"/>
            <a:ext cx="4886511" cy="366488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AF047-EDB7-47A7-B0F6-BF9A7DFD9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4" y="1596558"/>
            <a:ext cx="4886512" cy="36648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63CE04-7D38-485C-ACF6-B723723F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8700"/>
            <a:ext cx="11353801" cy="560070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100" dirty="0"/>
          </a:p>
          <a:p>
            <a:r>
              <a:rPr lang="en-GB" sz="2100" dirty="0"/>
              <a:t>Test conducted on a Laptop computer with 4 cores, 1.7GHz clock rate, and 8GB RAM.</a:t>
            </a:r>
          </a:p>
          <a:p>
            <a:r>
              <a:rPr lang="en-GB" sz="2100" dirty="0"/>
              <a:t>Y-Frac performed well enough to generate a network of 500 fractures in less than 150 milliseconds.</a:t>
            </a:r>
          </a:p>
          <a:p>
            <a:endParaRPr lang="en-GB" dirty="0"/>
          </a:p>
        </p:txBody>
      </p:sp>
      <p:pic>
        <p:nvPicPr>
          <p:cNvPr id="8" name="Picture 2" descr="Image result for imperial college london">
            <a:extLst>
              <a:ext uri="{FF2B5EF4-FFF2-40B4-BE49-F238E27FC236}">
                <a16:creationId xmlns:a16="http://schemas.microsoft.com/office/drawing/2014/main" id="{5CCF9235-0D3B-4421-A78F-EB3688DD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403150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5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432D-900C-4719-9C52-D1B6AB94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16"/>
            <a:ext cx="10515600" cy="45162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2800"/>
              <a:t>CONCLUSIONS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CA5E-FBBC-420D-976C-4F9315D8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949910"/>
            <a:ext cx="10515600" cy="560180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sz="2200"/>
              <a:t>An open-source, easy to use library for DFN generation, regeneration and analysis for use in Rhinoceros CAD environment has been developed.</a:t>
            </a:r>
          </a:p>
          <a:p>
            <a:pPr algn="just">
              <a:lnSpc>
                <a:spcPct val="120000"/>
              </a:lnSpc>
            </a:pPr>
            <a:r>
              <a:rPr lang="en-GB" sz="2200"/>
              <a:t>Output text file from Y-Frac can serve as input for appropriate software packages to simulate flow and perform mechanical analysis in fracture networks.</a:t>
            </a:r>
          </a:p>
          <a:p>
            <a:pPr algn="just">
              <a:lnSpc>
                <a:spcPct val="120000"/>
              </a:lnSpc>
            </a:pPr>
            <a:r>
              <a:rPr lang="en-GB" sz="2200"/>
              <a:t>Practical applicability of Y-Frac was demonstrated through percolation analysis.</a:t>
            </a:r>
          </a:p>
          <a:p>
            <a:pPr algn="just">
              <a:lnSpc>
                <a:spcPct val="120000"/>
              </a:lnSpc>
            </a:pPr>
            <a:r>
              <a:rPr lang="en-GB" sz="2200"/>
              <a:t>Y-Frac is available for use for researchers  and students for practical research in geoscience.</a:t>
            </a:r>
            <a:endParaRPr lang="en-GB" sz="480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AA830-028A-451C-ADD6-F5A038BD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B93CD-884B-43B0-9B18-C25FD83E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168775"/>
            <a:ext cx="25527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482A3-0749-4D2D-95DE-747F0B0B4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14" y="4133498"/>
            <a:ext cx="2781863" cy="2418221"/>
          </a:xfrm>
          <a:prstGeom prst="rect">
            <a:avLst/>
          </a:prstGeom>
        </p:spPr>
      </p:pic>
      <p:pic>
        <p:nvPicPr>
          <p:cNvPr id="10" name="Picture 2" descr="Image result for imperial college london">
            <a:extLst>
              <a:ext uri="{FF2B5EF4-FFF2-40B4-BE49-F238E27FC236}">
                <a16:creationId xmlns:a16="http://schemas.microsoft.com/office/drawing/2014/main" id="{3DB21DDB-66CB-4A0E-BB1F-5599D228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432D-900C-4719-9C52-D1B6AB94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16"/>
            <a:ext cx="10515600" cy="45162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CA5E-FBBC-420D-976C-4F9315D8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949910"/>
            <a:ext cx="10515600" cy="560180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sz="2200" dirty="0"/>
              <a:t>Further functionalities to be added to Y-Frac include: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determination of percolation state in space,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irregular polygon fracture shapes,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inclusion of more statistical distribution for fracture parameters,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determination of percolation clusters,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flexibility in domain shapes,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permeability determination,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integration of geo-mechanical properties for DFN simulation, and </a:t>
            </a:r>
          </a:p>
          <a:p>
            <a:pPr lvl="1" algn="just">
              <a:lnSpc>
                <a:spcPct val="120000"/>
              </a:lnSpc>
            </a:pPr>
            <a:r>
              <a:rPr lang="en-GB" sz="1800" dirty="0"/>
              <a:t>fluid flow in fracture networks.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AA830-028A-451C-ADD6-F5A038BD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EA9F8BB8-3BAC-417E-93CD-D90EA2A1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8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328-6CFB-40F8-A92F-B4ABD576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3100"/>
              <a:t>ACKNOWLEDGEMENT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42480-7A10-429C-B7F2-CA26599D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16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9878C-17B6-4D3F-805A-CDC59858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GB" sz="2200" dirty="0"/>
              <a:t>My Supervisors. </a:t>
            </a:r>
          </a:p>
          <a:p>
            <a:r>
              <a:rPr lang="en-GB" sz="2200" dirty="0"/>
              <a:t>Professor Gareth Collins.</a:t>
            </a:r>
          </a:p>
          <a:p>
            <a:r>
              <a:rPr lang="en-GB" sz="2200" dirty="0"/>
              <a:t>Classmates, friends and family.</a:t>
            </a:r>
          </a:p>
          <a:p>
            <a:r>
              <a:rPr lang="en-GB" sz="2200" dirty="0"/>
              <a:t>My sponsor.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2" descr="Image result for ptdf">
            <a:extLst>
              <a:ext uri="{FF2B5EF4-FFF2-40B4-BE49-F238E27FC236}">
                <a16:creationId xmlns:a16="http://schemas.microsoft.com/office/drawing/2014/main" id="{28D248E2-FAB2-408A-B1BE-1467146A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38" y="3187084"/>
            <a:ext cx="2689724" cy="26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imperial college london">
            <a:extLst>
              <a:ext uri="{FF2B5EF4-FFF2-40B4-BE49-F238E27FC236}">
                <a16:creationId xmlns:a16="http://schemas.microsoft.com/office/drawing/2014/main" id="{0E963476-97C0-4ABA-AFD9-FD816E07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3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455-2A4F-4FDC-85DF-EF578809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D3D7-E842-4BA0-BD81-7DB09472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14438"/>
            <a:ext cx="10515600" cy="49482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Hernqvist</a:t>
            </a:r>
            <a:r>
              <a:rPr lang="en-GB" dirty="0"/>
              <a:t> L. Characterization of the Fracture System in Hard Rock for Tunnel Grouting. Chalmers University of Technology; 2009.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Gillespie PA, Howard CB, Walsh JJ, Watt J. Measurement and characterisation of spatial distributions of fractures. 1993;226:113–41.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Wang, P., Cai, M., Ren, F. et al. Rock Mech Rock </a:t>
            </a:r>
            <a:r>
              <a:rPr lang="en-GB" dirty="0" err="1"/>
              <a:t>Eng</a:t>
            </a:r>
            <a:r>
              <a:rPr lang="en-GB" dirty="0"/>
              <a:t> (2017) 50: 1801. https://doi.org/10.1007/s00603-017-1200-8Rogers S, Elmo D, Stead D, Guidelines for the quantitative description of discontinuities for use in DFN </a:t>
            </a:r>
            <a:r>
              <a:rPr lang="en-GB" dirty="0" err="1"/>
              <a:t>modeling</a:t>
            </a:r>
            <a:r>
              <a:rPr lang="en-GB" dirty="0"/>
              <a:t>. 2015;(May):1–11.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Steemhunt</a:t>
            </a:r>
            <a:r>
              <a:rPr lang="en-GB" dirty="0"/>
              <a:t>. Rhino 6 [Internet]. [cited 2019 September 5]. Available from: </a:t>
            </a:r>
            <a:r>
              <a:rPr lang="en-GB" dirty="0">
                <a:hlinkClick r:id="rId2"/>
              </a:rPr>
              <a:t>https://steemhunt.com/author/@carloamc/rhino-6-the-world-s-most-versatile-3d-modeler-for-macos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Huseby</a:t>
            </a:r>
            <a:r>
              <a:rPr lang="en-GB" dirty="0"/>
              <a:t> O, </a:t>
            </a:r>
            <a:r>
              <a:rPr lang="en-GB" dirty="0" err="1"/>
              <a:t>Thovert</a:t>
            </a:r>
            <a:r>
              <a:rPr lang="en-GB" dirty="0"/>
              <a:t> J-F, Adler PM. Geometry and topology of fracture systems. Journal of Physics A: Mathematical and General. 1997;3–11.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Mourzenko</a:t>
            </a:r>
            <a:r>
              <a:rPr lang="en-GB" dirty="0"/>
              <a:t> V </a:t>
            </a:r>
            <a:r>
              <a:rPr lang="en-GB" dirty="0" err="1"/>
              <a:t>V</a:t>
            </a:r>
            <a:r>
              <a:rPr lang="en-GB" dirty="0"/>
              <a:t>., </a:t>
            </a:r>
            <a:r>
              <a:rPr lang="en-GB" dirty="0" err="1"/>
              <a:t>Thovert</a:t>
            </a:r>
            <a:r>
              <a:rPr lang="en-GB" dirty="0"/>
              <a:t> JF, Adler PM. Percolation and permeability of fracture networks in excavated damaged zones. Physical Review E - Statistical, Nonlinear, and Soft Matter Physics. 2012;86(2):1–13.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Sisavath</a:t>
            </a:r>
            <a:r>
              <a:rPr lang="en-GB" dirty="0"/>
              <a:t> S, </a:t>
            </a:r>
            <a:r>
              <a:rPr lang="en-GB" dirty="0" err="1"/>
              <a:t>Mourzenko</a:t>
            </a:r>
            <a:r>
              <a:rPr lang="en-GB" dirty="0"/>
              <a:t> V, </a:t>
            </a:r>
            <a:r>
              <a:rPr lang="en-GB" dirty="0" err="1"/>
              <a:t>Genthon</a:t>
            </a:r>
            <a:r>
              <a:rPr lang="en-GB" dirty="0"/>
              <a:t> P, </a:t>
            </a:r>
            <a:r>
              <a:rPr lang="en-GB" dirty="0" err="1"/>
              <a:t>Thovert</a:t>
            </a:r>
            <a:r>
              <a:rPr lang="en-GB" dirty="0"/>
              <a:t> J-F, Adler PM. Geometry, percolation and transport properties of fracture networks derived from line data. Geophysical Journal. 1965;157(2):917–34.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>
              <a:hlinkClick r:id="rId2"/>
            </a:endParaRPr>
          </a:p>
          <a:p>
            <a:pPr marL="514350" indent="-514350">
              <a:buAutoNum type="arabicPeriod" startAt="2"/>
            </a:pPr>
            <a:endParaRPr lang="en-GB" dirty="0"/>
          </a:p>
          <a:p>
            <a:pPr marL="514350" indent="-514350">
              <a:buAutoNum type="arabicPeriod" startAt="2"/>
            </a:pPr>
            <a:endParaRPr lang="en-GB" dirty="0"/>
          </a:p>
          <a:p>
            <a:pPr marL="514350" indent="-514350">
              <a:buAutoNum type="arabicPeriod" startAt="2"/>
            </a:pPr>
            <a:endParaRPr lang="en-GB" dirty="0"/>
          </a:p>
          <a:p>
            <a:pPr marL="514350" indent="-514350">
              <a:buAutoNum type="arabicPeriod" startAt="2"/>
            </a:pPr>
            <a:endParaRPr lang="en-GB" dirty="0"/>
          </a:p>
          <a:p>
            <a:pPr marL="514350" indent="-514350">
              <a:buAutoNum type="arabicPeriod" startAt="2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29AD-AB4F-4326-91DC-CC390FFE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FE5FF267-31BE-4D1A-9964-83BEEBE6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4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/>
              <a:t>BACK UP SLIDES (1)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18</a:t>
            </a:fld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073F0-3266-41CB-9C87-1FAFE18370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133475"/>
            <a:ext cx="4309068" cy="33099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BEDD8-6333-4D78-9961-7318DFB427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1355" y="1239678"/>
            <a:ext cx="4991100" cy="25669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99AD-B81E-43ED-9FBD-C370366B57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00700" y="3925887"/>
            <a:ext cx="5312410" cy="25669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2" descr="Image result for imperial college london">
            <a:extLst>
              <a:ext uri="{FF2B5EF4-FFF2-40B4-BE49-F238E27FC236}">
                <a16:creationId xmlns:a16="http://schemas.microsoft.com/office/drawing/2014/main" id="{1496DEEE-8581-4758-A115-515B7074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9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19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5722F-B98A-49A8-8547-36A2F6A3F1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515" y="1091769"/>
            <a:ext cx="5553075" cy="17335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98431-F99D-492E-839C-C3443973B5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132" y="3045550"/>
            <a:ext cx="5085080" cy="327215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64A6F-615F-4C2B-AC06-FF18C5166A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4790" y="1223962"/>
            <a:ext cx="5476875" cy="20478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C9668F-1B61-4609-9326-D0CBE763AB3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24562" y="3898107"/>
            <a:ext cx="5172075" cy="1323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2" descr="Image result for imperial college london">
            <a:extLst>
              <a:ext uri="{FF2B5EF4-FFF2-40B4-BE49-F238E27FC236}">
                <a16:creationId xmlns:a16="http://schemas.microsoft.com/office/drawing/2014/main" id="{64B7B6A7-4FAA-48A4-8CB0-90FC7256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6E-8522-486A-AEC8-4DDED0B2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6"/>
            <a:ext cx="10515600" cy="6214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/>
              <a:t>INTRODUCTION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0773-3F4A-4333-BC7D-FC3420E9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131771"/>
            <a:ext cx="11265763" cy="540219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600" dirty="0"/>
              <a:t>Fractures represent a space between planes and are ubiquitous in many materials [1].</a:t>
            </a:r>
          </a:p>
          <a:p>
            <a:pPr algn="just"/>
            <a:r>
              <a:rPr lang="en-GB" sz="2600" dirty="0"/>
              <a:t>A fracture network is a system of fractures developed within the same rock volume [2].</a:t>
            </a:r>
          </a:p>
          <a:p>
            <a:pPr algn="just"/>
            <a:r>
              <a:rPr lang="en-GB" sz="2600" dirty="0"/>
              <a:t>A Discrete Fracture Network (DFN) is a computational model for representing fracture networks.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100" dirty="0"/>
              <a:t>Adapted and modified from Wang et al. [3]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52493-CB88-4A29-BED7-B5A9EF3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</a:t>
            </a:fld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D63758-D474-4715-8DFE-390365124A03}"/>
              </a:ext>
            </a:extLst>
          </p:cNvPr>
          <p:cNvGrpSpPr/>
          <p:nvPr/>
        </p:nvGrpSpPr>
        <p:grpSpPr>
          <a:xfrm>
            <a:off x="651030" y="3429000"/>
            <a:ext cx="10813001" cy="2350995"/>
            <a:chOff x="651030" y="3429000"/>
            <a:chExt cx="10813001" cy="23509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5D84B4-A65F-44F7-BE42-1B4C1B15A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7556" y="3541620"/>
              <a:ext cx="2276475" cy="2057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14CF60-10D2-4CFE-8DFB-1BC80C2C7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030" y="3541620"/>
              <a:ext cx="2790825" cy="22383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86275D-6513-478F-8F5D-16CA857CD73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019" y="3429000"/>
              <a:ext cx="1866531" cy="21700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5B8FF0-A51E-480A-BF6E-B98ABE54303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694410" y="3541620"/>
              <a:ext cx="2038350" cy="204787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E80D32-64FC-431B-BEDC-8BD24148D0F6}"/>
                </a:ext>
              </a:extLst>
            </p:cNvPr>
            <p:cNvCxnSpPr/>
            <p:nvPr/>
          </p:nvCxnSpPr>
          <p:spPr>
            <a:xfrm>
              <a:off x="3603223" y="4648200"/>
              <a:ext cx="377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3A06E8-A2BA-439F-8387-0F6CE095799A}"/>
                </a:ext>
              </a:extLst>
            </p:cNvPr>
            <p:cNvCxnSpPr/>
            <p:nvPr/>
          </p:nvCxnSpPr>
          <p:spPr>
            <a:xfrm>
              <a:off x="8878038" y="4511791"/>
              <a:ext cx="377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FEADB4-3A8A-4CF7-B87A-8DE61B8E1CF6}"/>
                </a:ext>
              </a:extLst>
            </p:cNvPr>
            <p:cNvCxnSpPr/>
            <p:nvPr/>
          </p:nvCxnSpPr>
          <p:spPr>
            <a:xfrm>
              <a:off x="5924550" y="4582573"/>
              <a:ext cx="377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2" descr="Image result for imperial college london">
            <a:extLst>
              <a:ext uri="{FF2B5EF4-FFF2-40B4-BE49-F238E27FC236}">
                <a16:creationId xmlns:a16="http://schemas.microsoft.com/office/drawing/2014/main" id="{BE52457C-26A2-4D92-99BE-E457D171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2" y="6299154"/>
            <a:ext cx="1028915" cy="5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9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1D28F-B027-416D-94B6-E8BD3935F1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9962" y="1338262"/>
            <a:ext cx="5172075" cy="41814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41039DBF-D297-46C3-B5DD-9FAA5AB9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1AC36-1C5D-427D-ADFD-2D6983AE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40" y="947663"/>
            <a:ext cx="6010862" cy="577196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8D82B137-72FD-415C-8DBB-1AF258A8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7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80DAA-1C39-49BE-B0EA-E621F973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061626"/>
            <a:ext cx="6429375" cy="547252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52BF1B3A-F3DF-4A90-8AA8-8CCC79E9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6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8832D-D3B5-4385-A2C1-2ABC4180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95399"/>
            <a:ext cx="7028067" cy="2847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9428E-3B61-4C98-B7E3-AE9ED3E6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405313"/>
            <a:ext cx="4191000" cy="23145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2" descr="Image result for imperial college london">
            <a:extLst>
              <a:ext uri="{FF2B5EF4-FFF2-40B4-BE49-F238E27FC236}">
                <a16:creationId xmlns:a16="http://schemas.microsoft.com/office/drawing/2014/main" id="{48A717ED-8DDE-4CC3-A36D-538671B2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89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F016E-7F0A-495E-A3B7-7CB61073D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6112" y="1238250"/>
            <a:ext cx="5424487" cy="51958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043109FA-576B-4485-A6EE-8A6C021D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2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9BAD-19B2-4783-AA34-492DAD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4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BACK UP SLIDES (8)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11B-912C-4FFA-AAA8-ED908D65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C6F58B-61D4-4F9F-B0B4-48F6BA8B2E0F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C3FE3-920B-40F8-9B29-9DD5BA07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58" y="1044083"/>
            <a:ext cx="5105842" cy="5677392"/>
          </a:xfrm>
          <a:prstGeom prst="rect">
            <a:avLst/>
          </a:prstGeom>
        </p:spPr>
      </p:pic>
      <p:pic>
        <p:nvPicPr>
          <p:cNvPr id="8" name="Picture 2" descr="Image result for imperial college london">
            <a:extLst>
              <a:ext uri="{FF2B5EF4-FFF2-40B4-BE49-F238E27FC236}">
                <a16:creationId xmlns:a16="http://schemas.microsoft.com/office/drawing/2014/main" id="{405D83DD-5B2B-444B-8D9F-859EE708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4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DCB-22C3-466D-BED0-5CE5D004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023" y="97654"/>
            <a:ext cx="8711953" cy="51490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GB" sz="2800" dirty="0"/>
              <a:t>EXISITING DFN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7CD63-369F-493C-98DF-95D87EBCD0D4}"/>
              </a:ext>
            </a:extLst>
          </p:cNvPr>
          <p:cNvSpPr/>
          <p:nvPr/>
        </p:nvSpPr>
        <p:spPr>
          <a:xfrm>
            <a:off x="1109709" y="967666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900" dirty="0" err="1"/>
              <a:t>MoFrac</a:t>
            </a:r>
            <a:endParaRPr lang="en-GB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18C62-2596-4548-B558-A4D79FA2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296" y="2902997"/>
            <a:ext cx="1349406" cy="1198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FCADB4-8E31-4441-9889-83DE306C3FAA}"/>
              </a:ext>
            </a:extLst>
          </p:cNvPr>
          <p:cNvCxnSpPr>
            <a:cxnSpLocks/>
          </p:cNvCxnSpPr>
          <p:nvPr/>
        </p:nvCxnSpPr>
        <p:spPr>
          <a:xfrm flipV="1">
            <a:off x="6046629" y="1845566"/>
            <a:ext cx="0" cy="1065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42B72A-838E-42C1-9F91-D40173804E7B}"/>
              </a:ext>
            </a:extLst>
          </p:cNvPr>
          <p:cNvCxnSpPr>
            <a:cxnSpLocks/>
          </p:cNvCxnSpPr>
          <p:nvPr/>
        </p:nvCxnSpPr>
        <p:spPr>
          <a:xfrm flipH="1" flipV="1">
            <a:off x="2760953" y="1841376"/>
            <a:ext cx="2660344" cy="1061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10AD5F-5333-44FA-8A6B-C2C6E788C5CF}"/>
              </a:ext>
            </a:extLst>
          </p:cNvPr>
          <p:cNvCxnSpPr>
            <a:cxnSpLocks/>
          </p:cNvCxnSpPr>
          <p:nvPr/>
        </p:nvCxnSpPr>
        <p:spPr>
          <a:xfrm flipH="1">
            <a:off x="6772276" y="1862919"/>
            <a:ext cx="2415398" cy="1032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870EDA-4F72-4C90-B020-B673FF2F15C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74061" y="3502240"/>
            <a:ext cx="26472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6ACF4-386C-4086-829E-A475931C459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760955" y="4101482"/>
            <a:ext cx="2660342" cy="1792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992C5A-1987-453C-ABCD-DB698B4BA983}"/>
              </a:ext>
            </a:extLst>
          </p:cNvPr>
          <p:cNvCxnSpPr>
            <a:cxnSpLocks/>
          </p:cNvCxnSpPr>
          <p:nvPr/>
        </p:nvCxnSpPr>
        <p:spPr>
          <a:xfrm>
            <a:off x="6115048" y="4101482"/>
            <a:ext cx="0" cy="1349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5F95FD-7D0A-4518-BB57-0F47210424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70702" y="3502240"/>
            <a:ext cx="2416972" cy="35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322B2C-E1EA-4E3D-A9C0-1ED57980952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770702" y="4101482"/>
            <a:ext cx="2660343" cy="1792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90AB82-89F8-4D6E-9B6C-E3EE4FB4896A}"/>
              </a:ext>
            </a:extLst>
          </p:cNvPr>
          <p:cNvSpPr/>
          <p:nvPr/>
        </p:nvSpPr>
        <p:spPr>
          <a:xfrm>
            <a:off x="1109707" y="3102373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FracMan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BEBF79-C61D-4DA8-87FF-96ACA89DE657}"/>
              </a:ext>
            </a:extLst>
          </p:cNvPr>
          <p:cNvSpPr/>
          <p:nvPr/>
        </p:nvSpPr>
        <p:spPr>
          <a:xfrm>
            <a:off x="1109709" y="5459272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NAPSAC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0430F2-CB15-4D65-B996-846708AC9425}"/>
              </a:ext>
            </a:extLst>
          </p:cNvPr>
          <p:cNvSpPr/>
          <p:nvPr/>
        </p:nvSpPr>
        <p:spPr>
          <a:xfrm>
            <a:off x="5289425" y="5451384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ADFNE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478F3F-534E-4065-A6E4-65917EA0E2F6}"/>
              </a:ext>
            </a:extLst>
          </p:cNvPr>
          <p:cNvSpPr/>
          <p:nvPr/>
        </p:nvSpPr>
        <p:spPr>
          <a:xfrm>
            <a:off x="9431045" y="5459272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ICGT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7DA710-90CF-4F0B-8F39-2025C4FCD53B}"/>
              </a:ext>
            </a:extLst>
          </p:cNvPr>
          <p:cNvSpPr/>
          <p:nvPr/>
        </p:nvSpPr>
        <p:spPr>
          <a:xfrm>
            <a:off x="5270376" y="963968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DfnWorks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A611D3-248F-49FA-A699-9C540462E5B6}"/>
              </a:ext>
            </a:extLst>
          </p:cNvPr>
          <p:cNvSpPr/>
          <p:nvPr/>
        </p:nvSpPr>
        <p:spPr>
          <a:xfrm>
            <a:off x="9187674" y="992907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Flow123d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D79520-3B36-4986-9F71-F266B984C208}"/>
              </a:ext>
            </a:extLst>
          </p:cNvPr>
          <p:cNvSpPr/>
          <p:nvPr/>
        </p:nvSpPr>
        <p:spPr>
          <a:xfrm>
            <a:off x="9187674" y="3084803"/>
            <a:ext cx="1651246" cy="8700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SIDNUR</a:t>
            </a:r>
          </a:p>
        </p:txBody>
      </p:sp>
      <p:pic>
        <p:nvPicPr>
          <p:cNvPr id="22" name="Picture 2" descr="Image result for imperial college london">
            <a:extLst>
              <a:ext uri="{FF2B5EF4-FFF2-40B4-BE49-F238E27FC236}">
                <a16:creationId xmlns:a16="http://schemas.microsoft.com/office/drawing/2014/main" id="{8729D498-6B73-4E60-9A9A-587F5FF1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697CBA-FEAA-4D04-AEB3-7D72F5621831}"/>
              </a:ext>
            </a:extLst>
          </p:cNvPr>
          <p:cNvSpPr txBox="1"/>
          <p:nvPr/>
        </p:nvSpPr>
        <p:spPr>
          <a:xfrm>
            <a:off x="11082291" y="6465118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182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C00F-39A4-49AF-B01A-AE1F3696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RHINOCEROS 3D CAD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92B3-0A15-493B-8E47-070640D0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6098959"/>
          </a:xfrm>
        </p:spPr>
        <p:txBody>
          <a:bodyPr/>
          <a:lstStyle/>
          <a:p>
            <a:r>
              <a:rPr lang="en-US" sz="2100" dirty="0"/>
              <a:t>CAD software package developed by Robert </a:t>
            </a:r>
            <a:r>
              <a:rPr lang="en-US" sz="2100" dirty="0" err="1"/>
              <a:t>McNeel</a:t>
            </a:r>
            <a:r>
              <a:rPr lang="en-US" sz="2100" dirty="0"/>
              <a:t> and Associates.</a:t>
            </a:r>
          </a:p>
          <a:p>
            <a:r>
              <a:rPr lang="en-US" sz="2100" dirty="0"/>
              <a:t>Rhino allows users to write python script and includes python API.</a:t>
            </a:r>
          </a:p>
          <a:p>
            <a:r>
              <a:rPr lang="en-US" sz="2100" dirty="0"/>
              <a:t>Well documented, actively developed, fast, cheap, and available to download on a free trial. 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 	</a:t>
            </a:r>
            <a:r>
              <a:rPr lang="en-US" sz="1900" dirty="0"/>
              <a:t>Adapted from </a:t>
            </a:r>
            <a:r>
              <a:rPr lang="en-US" sz="1900" dirty="0" err="1"/>
              <a:t>Steemhunt</a:t>
            </a:r>
            <a:r>
              <a:rPr lang="en-US" sz="1900" dirty="0"/>
              <a:t> [4]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910E-8AA6-4530-8113-243F6DB3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28D-FBF1-4730-8664-94AFF8D3E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25" y="2217819"/>
            <a:ext cx="7577675" cy="4138531"/>
          </a:xfrm>
          <a:prstGeom prst="rect">
            <a:avLst/>
          </a:prstGeom>
        </p:spPr>
      </p:pic>
      <p:pic>
        <p:nvPicPr>
          <p:cNvPr id="8" name="Picture 2" descr="Image result for imperial college london">
            <a:extLst>
              <a:ext uri="{FF2B5EF4-FFF2-40B4-BE49-F238E27FC236}">
                <a16:creationId xmlns:a16="http://schemas.microsoft.com/office/drawing/2014/main" id="{AE401401-2CC8-42C3-8B0E-CE61287A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C00F-39A4-49AF-B01A-AE1F3696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92B3-0A15-493B-8E47-070640D0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712"/>
            <a:ext cx="10515600" cy="5100638"/>
          </a:xfrm>
        </p:spPr>
        <p:txBody>
          <a:bodyPr/>
          <a:lstStyle/>
          <a:p>
            <a:pPr algn="just"/>
            <a:r>
              <a:rPr lang="en-GB" sz="2400" dirty="0"/>
              <a:t>To develop a computationally cheap, open sourced, and easy to use python library for DFN generation and analysis (Y-Frac).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/>
            <a:r>
              <a:rPr lang="en-GB" sz="2400" dirty="0"/>
              <a:t>To ensure the python library is able to reload fracture network using an input file.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/>
            <a:r>
              <a:rPr lang="en-GB" sz="2400" dirty="0"/>
              <a:t>To validate functionality and practical applicability of Y-Frac.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910E-8AA6-4530-8113-243F6DB3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3C014DF0-0609-4388-87C8-57457899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545C-41D0-48A7-8A75-92F1B098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31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SOFTWARE DEVELOPMENT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04BE-ED35-4C6F-9263-15658E07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algn="just"/>
            <a:r>
              <a:rPr lang="en-GB" sz="2200" dirty="0"/>
              <a:t>Git and GitHub were used for version control and code merging.</a:t>
            </a:r>
          </a:p>
          <a:p>
            <a:pPr marL="0" indent="0"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V-Model software development methodology was adopted.</a:t>
            </a:r>
          </a:p>
          <a:p>
            <a:pPr marL="0" indent="0"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Library was developed based on modular programming.</a:t>
            </a:r>
          </a:p>
          <a:p>
            <a:pPr marL="0" indent="0"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Auto-documentation using Sphinx.</a:t>
            </a:r>
          </a:p>
          <a:p>
            <a:pPr marL="0" indent="0"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Automated and Unit Testing could not be done because, it was not possible to import the Rhino library and output data type are not usual.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7FD3D-DFC7-4843-80FD-994EDEF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2" descr="Image result for imperial college london">
            <a:extLst>
              <a:ext uri="{FF2B5EF4-FFF2-40B4-BE49-F238E27FC236}">
                <a16:creationId xmlns:a16="http://schemas.microsoft.com/office/drawing/2014/main" id="{116D1EC7-8DE4-4B5F-BD93-F0233D87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4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545C-41D0-48A7-8A75-92F1B098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31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800" dirty="0"/>
              <a:t>Y-FRAC STRUCTURE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04BE-ED35-4C6F-9263-15658E07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algn="just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7FD3D-DFC7-4843-80FD-994EDEF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6F58B-61D4-4F9F-B0B4-48F6BA8B2E0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3D96DD5-029B-4B4C-AA08-C6E4E6209C58}"/>
              </a:ext>
            </a:extLst>
          </p:cNvPr>
          <p:cNvGrpSpPr/>
          <p:nvPr/>
        </p:nvGrpSpPr>
        <p:grpSpPr>
          <a:xfrm>
            <a:off x="2343149" y="919930"/>
            <a:ext cx="5581651" cy="5618982"/>
            <a:chOff x="838199" y="914400"/>
            <a:chExt cx="5581651" cy="561898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8A582EC-E9F3-441C-8B0E-318272C86031}"/>
                </a:ext>
              </a:extLst>
            </p:cNvPr>
            <p:cNvSpPr/>
            <p:nvPr/>
          </p:nvSpPr>
          <p:spPr>
            <a:xfrm>
              <a:off x="838199" y="3333750"/>
              <a:ext cx="1381125" cy="5524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tx1"/>
                  </a:solidFill>
                </a:rPr>
                <a:t>Y-FRAC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B8376C-369B-4755-B007-7F639ABD00F0}"/>
                </a:ext>
              </a:extLst>
            </p:cNvPr>
            <p:cNvCxnSpPr>
              <a:stCxn id="50" idx="3"/>
            </p:cNvCxnSpPr>
            <p:nvPr/>
          </p:nvCxnSpPr>
          <p:spPr>
            <a:xfrm flipV="1">
              <a:off x="2219324" y="3600450"/>
              <a:ext cx="1038225" cy="95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1283C7-A28D-47ED-B841-C7453B16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075" y="1100905"/>
              <a:ext cx="0" cy="20518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0227EC-3945-42CC-B41B-8B2EB444F418}"/>
                </a:ext>
              </a:extLst>
            </p:cNvPr>
            <p:cNvCxnSpPr>
              <a:cxnSpLocks/>
            </p:cNvCxnSpPr>
            <p:nvPr/>
          </p:nvCxnSpPr>
          <p:spPr>
            <a:xfrm>
              <a:off x="3267075" y="3152775"/>
              <a:ext cx="28575" cy="32035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A2554D-5ACF-4D62-9F31-C5FF0F164848}"/>
                </a:ext>
              </a:extLst>
            </p:cNvPr>
            <p:cNvCxnSpPr/>
            <p:nvPr/>
          </p:nvCxnSpPr>
          <p:spPr>
            <a:xfrm flipV="1">
              <a:off x="3267075" y="1091381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8511C7-8F15-4A39-A666-530189B48C51}"/>
                </a:ext>
              </a:extLst>
            </p:cNvPr>
            <p:cNvCxnSpPr/>
            <p:nvPr/>
          </p:nvCxnSpPr>
          <p:spPr>
            <a:xfrm flipV="1">
              <a:off x="3257549" y="1729765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8D169D-85A2-4CEE-820D-A48AEBECF17B}"/>
                </a:ext>
              </a:extLst>
            </p:cNvPr>
            <p:cNvCxnSpPr/>
            <p:nvPr/>
          </p:nvCxnSpPr>
          <p:spPr>
            <a:xfrm flipV="1">
              <a:off x="3257549" y="2346938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B8A89E-2C2C-4FC3-BB39-A047A163D489}"/>
                </a:ext>
              </a:extLst>
            </p:cNvPr>
            <p:cNvCxnSpPr/>
            <p:nvPr/>
          </p:nvCxnSpPr>
          <p:spPr>
            <a:xfrm flipV="1">
              <a:off x="3257550" y="2985322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28DBE6-F379-4300-9F67-4894862CCF2A}"/>
                </a:ext>
              </a:extLst>
            </p:cNvPr>
            <p:cNvCxnSpPr/>
            <p:nvPr/>
          </p:nvCxnSpPr>
          <p:spPr>
            <a:xfrm flipV="1">
              <a:off x="3276600" y="4235054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4E39D8-3998-47BB-937F-545263754EA3}"/>
                </a:ext>
              </a:extLst>
            </p:cNvPr>
            <p:cNvCxnSpPr/>
            <p:nvPr/>
          </p:nvCxnSpPr>
          <p:spPr>
            <a:xfrm flipV="1">
              <a:off x="3267075" y="4888707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4AEF98-7F88-4C41-BE58-1A0B188E250B}"/>
                </a:ext>
              </a:extLst>
            </p:cNvPr>
            <p:cNvCxnSpPr/>
            <p:nvPr/>
          </p:nvCxnSpPr>
          <p:spPr>
            <a:xfrm flipV="1">
              <a:off x="3257549" y="3590926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B36CED-7C04-483C-A17B-225EB17B74CB}"/>
                </a:ext>
              </a:extLst>
            </p:cNvPr>
            <p:cNvCxnSpPr/>
            <p:nvPr/>
          </p:nvCxnSpPr>
          <p:spPr>
            <a:xfrm flipV="1">
              <a:off x="3295650" y="5665840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E4E5947-83B7-4066-97F4-B33472787F29}"/>
                </a:ext>
              </a:extLst>
            </p:cNvPr>
            <p:cNvCxnSpPr/>
            <p:nvPr/>
          </p:nvCxnSpPr>
          <p:spPr>
            <a:xfrm flipV="1">
              <a:off x="3305176" y="6329363"/>
              <a:ext cx="9144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37977B6-56CE-4C6A-91FD-400B397F9E43}"/>
                </a:ext>
              </a:extLst>
            </p:cNvPr>
            <p:cNvSpPr/>
            <p:nvPr/>
          </p:nvSpPr>
          <p:spPr>
            <a:xfrm>
              <a:off x="4171949" y="914400"/>
              <a:ext cx="2247893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DFN_Gen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CB616DF-20E8-4136-81E5-7AFAA6A9BF5F}"/>
                </a:ext>
              </a:extLst>
            </p:cNvPr>
            <p:cNvSpPr/>
            <p:nvPr/>
          </p:nvSpPr>
          <p:spPr>
            <a:xfrm>
              <a:off x="4162401" y="1552784"/>
              <a:ext cx="2257443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61544F-5972-424D-B4DB-B747E3A4877B}"/>
                </a:ext>
              </a:extLst>
            </p:cNvPr>
            <p:cNvSpPr/>
            <p:nvPr/>
          </p:nvSpPr>
          <p:spPr>
            <a:xfrm>
              <a:off x="4171949" y="2153377"/>
              <a:ext cx="2247898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Frac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3E51EC2-D4A6-4AB6-8F62-E483606700EC}"/>
                </a:ext>
              </a:extLst>
            </p:cNvPr>
            <p:cNvSpPr/>
            <p:nvPr/>
          </p:nvSpPr>
          <p:spPr>
            <a:xfrm>
              <a:off x="4171949" y="2742991"/>
              <a:ext cx="2247901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DFN_Analysis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6180A3-87FB-4E72-A5E7-234806D8790B}"/>
                </a:ext>
              </a:extLst>
            </p:cNvPr>
            <p:cNvSpPr/>
            <p:nvPr/>
          </p:nvSpPr>
          <p:spPr>
            <a:xfrm>
              <a:off x="4162445" y="3381375"/>
              <a:ext cx="2257405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DFN_ReGen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60FFD4-0F3A-4D71-900E-38FB5ED4869D}"/>
                </a:ext>
              </a:extLst>
            </p:cNvPr>
            <p:cNvSpPr/>
            <p:nvPr/>
          </p:nvSpPr>
          <p:spPr>
            <a:xfrm>
              <a:off x="4162401" y="4001227"/>
              <a:ext cx="2257449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DFN_PostProcessing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BDF806-5155-49F2-B929-53BE3D1005C9}"/>
                </a:ext>
              </a:extLst>
            </p:cNvPr>
            <p:cNvSpPr/>
            <p:nvPr/>
          </p:nvSpPr>
          <p:spPr>
            <a:xfrm>
              <a:off x="4171949" y="4677503"/>
              <a:ext cx="2247898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Matrix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9E1E53-3C32-4D0E-9F0B-0CA7B9850284}"/>
                </a:ext>
              </a:extLst>
            </p:cNvPr>
            <p:cNvSpPr/>
            <p:nvPr/>
          </p:nvSpPr>
          <p:spPr>
            <a:xfrm>
              <a:off x="4191000" y="5484786"/>
              <a:ext cx="2228847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F92BC2-E3DF-4FC1-BF7B-5E2AF7AA1E20}"/>
                </a:ext>
              </a:extLst>
            </p:cNvPr>
            <p:cNvSpPr/>
            <p:nvPr/>
          </p:nvSpPr>
          <p:spPr>
            <a:xfrm>
              <a:off x="4205275" y="6114281"/>
              <a:ext cx="2214572" cy="419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StatInput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DD4874-0101-4E2C-BB58-832C2BDCAA6A}"/>
              </a:ext>
            </a:extLst>
          </p:cNvPr>
          <p:cNvSpPr txBox="1"/>
          <p:nvPr/>
        </p:nvSpPr>
        <p:spPr>
          <a:xfrm>
            <a:off x="8419072" y="1021066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DFN Generation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3A4B09-0B18-4D3D-B337-1871CC2A4A0B}"/>
              </a:ext>
            </a:extLst>
          </p:cNvPr>
          <p:cNvSpPr txBox="1"/>
          <p:nvPr/>
        </p:nvSpPr>
        <p:spPr>
          <a:xfrm>
            <a:off x="8489639" y="2192628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Fracture objects creation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56367-933F-4093-A638-B8C5ABA140C6}"/>
              </a:ext>
            </a:extLst>
          </p:cNvPr>
          <p:cNvSpPr txBox="1"/>
          <p:nvPr/>
        </p:nvSpPr>
        <p:spPr>
          <a:xfrm>
            <a:off x="8489640" y="2749272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and cut-plane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297A6B-2E6A-47A1-A055-E79A5578E5FC}"/>
              </a:ext>
            </a:extLst>
          </p:cNvPr>
          <p:cNvSpPr txBox="1"/>
          <p:nvPr/>
        </p:nvSpPr>
        <p:spPr>
          <a:xfrm>
            <a:off x="8489641" y="3436674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DFN Re-generation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615A3-46B8-4782-99A8-EC4C8D35384D}"/>
              </a:ext>
            </a:extLst>
          </p:cNvPr>
          <p:cNvSpPr txBox="1"/>
          <p:nvPr/>
        </p:nvSpPr>
        <p:spPr>
          <a:xfrm>
            <a:off x="8489642" y="4025467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 postprocessing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E790ED-0FC8-47D2-A623-179C4D09D381}"/>
              </a:ext>
            </a:extLst>
          </p:cNvPr>
          <p:cNvSpPr txBox="1"/>
          <p:nvPr/>
        </p:nvSpPr>
        <p:spPr>
          <a:xfrm>
            <a:off x="8489642" y="4712869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Intersection matrix handling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B0D952-E77E-4AC4-AA5A-3372DD427ABC}"/>
              </a:ext>
            </a:extLst>
          </p:cNvPr>
          <p:cNvSpPr txBox="1"/>
          <p:nvPr/>
        </p:nvSpPr>
        <p:spPr>
          <a:xfrm>
            <a:off x="8489642" y="5527607"/>
            <a:ext cx="370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Fracture parameters specification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725377-30EE-4843-A8EC-AE842A1339BA}"/>
              </a:ext>
            </a:extLst>
          </p:cNvPr>
          <p:cNvSpPr txBox="1"/>
          <p:nvPr/>
        </p:nvSpPr>
        <p:spPr>
          <a:xfrm>
            <a:off x="8489643" y="6163748"/>
            <a:ext cx="38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Statistical distribution specification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E99449-A64C-43C6-A3B7-2B26E091B39D}"/>
              </a:ext>
            </a:extLst>
          </p:cNvPr>
          <p:cNvSpPr txBox="1"/>
          <p:nvPr/>
        </p:nvSpPr>
        <p:spPr>
          <a:xfrm>
            <a:off x="8419073" y="1634901"/>
            <a:ext cx="33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Domain creation and analysis</a:t>
            </a:r>
          </a:p>
        </p:txBody>
      </p:sp>
      <p:pic>
        <p:nvPicPr>
          <p:cNvPr id="38" name="Picture 2" descr="Image result for imperial college london">
            <a:extLst>
              <a:ext uri="{FF2B5EF4-FFF2-40B4-BE49-F238E27FC236}">
                <a16:creationId xmlns:a16="http://schemas.microsoft.com/office/drawing/2014/main" id="{45FF1BEE-3AE7-4C90-BBE3-F0B98D0B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1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FEF-9759-4C29-BB95-EA8F010C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400" dirty="0"/>
              <a:t>Y-FRAC STRUCTURE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900E-A743-40E9-96B9-F4F632E3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>
            <a:normAutofit/>
          </a:bodyPr>
          <a:lstStyle/>
          <a:p>
            <a:r>
              <a:rPr lang="en-GB" sz="2200" dirty="0"/>
              <a:t>Fracture orientation, location, size and intensity follow uniform distribution.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Fractures are stored as surfaces on Rhino and as GUIDs in python.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Fractures are objects. Each fracture stores its name, GUID and location.</a:t>
            </a:r>
          </a:p>
          <a:p>
            <a:endParaRPr lang="en-GB" sz="2200" dirty="0"/>
          </a:p>
          <a:p>
            <a:r>
              <a:rPr lang="en-GB" sz="2200" dirty="0"/>
              <a:t>Postprocessing is done outside the Rhinoceros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C0F4-7142-4BC8-9E74-270EF2D0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D7BA4-956D-49DD-AC90-57DFB511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67" y="5388746"/>
            <a:ext cx="4429849" cy="28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11090-38B7-40B0-9B7F-220625010BF0}"/>
              </a:ext>
            </a:extLst>
          </p:cNvPr>
          <p:cNvSpPr txBox="1"/>
          <p:nvPr/>
        </p:nvSpPr>
        <p:spPr>
          <a:xfrm>
            <a:off x="2823099" y="4500979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5CC7F-A00C-448C-83AE-E58B835CD736}"/>
              </a:ext>
            </a:extLst>
          </p:cNvPr>
          <p:cNvCxnSpPr>
            <a:cxnSpLocks/>
          </p:cNvCxnSpPr>
          <p:nvPr/>
        </p:nvCxnSpPr>
        <p:spPr>
          <a:xfrm flipH="1">
            <a:off x="3124940" y="4870311"/>
            <a:ext cx="1" cy="438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6CD171A-A3E0-4934-9E05-41A2161F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11" y="5010748"/>
            <a:ext cx="1243423" cy="1050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0BF9CE-1181-400C-A5FD-7168B45226EB}"/>
              </a:ext>
            </a:extLst>
          </p:cNvPr>
          <p:cNvSpPr txBox="1"/>
          <p:nvPr/>
        </p:nvSpPr>
        <p:spPr>
          <a:xfrm>
            <a:off x="8610600" y="4367814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Rhino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7244E-EB8D-49DB-B391-3C4A01F7E5B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983923" y="4714043"/>
            <a:ext cx="9157" cy="296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imperial college london">
            <a:extLst>
              <a:ext uri="{FF2B5EF4-FFF2-40B4-BE49-F238E27FC236}">
                <a16:creationId xmlns:a16="http://schemas.microsoft.com/office/drawing/2014/main" id="{5367E917-70A2-4259-A2F8-A3554E40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2B7E-1915-4F9D-89A9-557608F0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260"/>
            <a:ext cx="10515600" cy="55815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900" dirty="0"/>
              <a:t>Y-FRAC FUNCTIONALITIES (FRACTURE NETWORK GENERATION)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2134F-6E23-4B91-93AA-553A39FAC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33809"/>
              </p:ext>
            </p:extLst>
          </p:nvPr>
        </p:nvGraphicFramePr>
        <p:xfrm>
          <a:off x="976544" y="857250"/>
          <a:ext cx="10377255" cy="5536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085">
                  <a:extLst>
                    <a:ext uri="{9D8B030D-6E8A-4147-A177-3AD203B41FA5}">
                      <a16:colId xmlns:a16="http://schemas.microsoft.com/office/drawing/2014/main" val="4091553345"/>
                    </a:ext>
                  </a:extLst>
                </a:gridCol>
                <a:gridCol w="3459085">
                  <a:extLst>
                    <a:ext uri="{9D8B030D-6E8A-4147-A177-3AD203B41FA5}">
                      <a16:colId xmlns:a16="http://schemas.microsoft.com/office/drawing/2014/main" val="3362742388"/>
                    </a:ext>
                  </a:extLst>
                </a:gridCol>
                <a:gridCol w="3459085">
                  <a:extLst>
                    <a:ext uri="{9D8B030D-6E8A-4147-A177-3AD203B41FA5}">
                      <a16:colId xmlns:a16="http://schemas.microsoft.com/office/drawing/2014/main" val="2478497526"/>
                    </a:ext>
                  </a:extLst>
                </a:gridCol>
              </a:tblGrid>
              <a:tr h="2768188">
                <a:tc>
                  <a:txBody>
                    <a:bodyPr/>
                    <a:lstStyle/>
                    <a:p>
                      <a:r>
                        <a:rPr lang="en-GB" sz="1500" dirty="0"/>
                        <a:t>Circular, P</a:t>
                      </a:r>
                      <a:r>
                        <a:rPr lang="en-GB" sz="1500" baseline="-25000" dirty="0"/>
                        <a:t>32</a:t>
                      </a:r>
                      <a:r>
                        <a:rPr lang="en-GB" sz="1500" dirty="0"/>
                        <a:t> = 0.511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Elliptical, P</a:t>
                      </a:r>
                      <a:r>
                        <a:rPr lang="en-GB" sz="1500" baseline="-25000" dirty="0"/>
                        <a:t>32</a:t>
                      </a:r>
                      <a:r>
                        <a:rPr lang="en-GB" sz="1500" dirty="0"/>
                        <a:t> = 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Square, P</a:t>
                      </a:r>
                      <a:r>
                        <a:rPr lang="en-GB" sz="1500" baseline="-25000" dirty="0"/>
                        <a:t>32</a:t>
                      </a:r>
                      <a:r>
                        <a:rPr lang="en-GB" sz="1500" dirty="0"/>
                        <a:t> = 0.374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03713"/>
                  </a:ext>
                </a:extLst>
              </a:tr>
              <a:tr h="27681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402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7690-B8E3-410B-9CC5-05429ED0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F58B-61D4-4F9F-B0B4-48F6BA8B2E0F}" type="slidenum">
              <a:rPr lang="en-GB" smtClean="0"/>
              <a:t>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798E9-4EB2-454E-8F98-793A8C8D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21" y="1162435"/>
            <a:ext cx="2552700" cy="23966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2C5AB-3BBA-4B05-AF01-0A27491F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81" y="3695722"/>
            <a:ext cx="2552700" cy="25582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9D5CE-CAB3-4842-893A-C7E57C616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547" y="1162435"/>
            <a:ext cx="2605654" cy="24316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6A194-7C7E-4BE4-93A1-2E32DDB15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554" y="3696467"/>
            <a:ext cx="2552700" cy="25574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D45DE-9717-45B6-8BFC-318D67C4B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930" y="1230289"/>
            <a:ext cx="2313891" cy="23102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C00CB-CA64-4262-8F0E-B95C07CE6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0120" y="3751795"/>
            <a:ext cx="2552701" cy="25021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Picture 2" descr="Image result for imperial college london">
            <a:extLst>
              <a:ext uri="{FF2B5EF4-FFF2-40B4-BE49-F238E27FC236}">
                <a16:creationId xmlns:a16="http://schemas.microsoft.com/office/drawing/2014/main" id="{5232AD06-EC76-4B1D-9035-768E002D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73" y="6393625"/>
            <a:ext cx="839972" cy="4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2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1162</Words>
  <Application>Microsoft Office PowerPoint</Application>
  <PresentationFormat>Widescreen</PresentationFormat>
  <Paragraphs>257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A DISCRETE FRACTURE NETWORK GENERATION AND ANALYSIS LIBRARY FOR USE IN CAD SOFTWARE ENVIRONMENTS</vt:lpstr>
      <vt:lpstr>INTRODUCTION</vt:lpstr>
      <vt:lpstr>EXISITING DFN TOOLS</vt:lpstr>
      <vt:lpstr>RHINOCEROS 3D CAD SOFTWARE</vt:lpstr>
      <vt:lpstr>RESEARCH OBJECTIVES</vt:lpstr>
      <vt:lpstr>SOFTWARE DEVELOPMENT STRATEGY</vt:lpstr>
      <vt:lpstr>Y-FRAC STRUCTURE (1)</vt:lpstr>
      <vt:lpstr>Y-FRAC STRUCTURE (2)</vt:lpstr>
      <vt:lpstr>Y-FRAC FUNCTIONALITIES (FRACTURE NETWORK GENERATION)</vt:lpstr>
      <vt:lpstr>Y-FRAC FUNCTIONALITIES (FRACTURE NETWORK POSTPROCESSING)</vt:lpstr>
      <vt:lpstr>PERCOLATION THRESHOLD </vt:lpstr>
      <vt:lpstr>PERCOLATION THRESHOLD ANALYSIS</vt:lpstr>
      <vt:lpstr>Y-FRAC COMPUTATIONAL COST</vt:lpstr>
      <vt:lpstr>CONCLUSIONS </vt:lpstr>
      <vt:lpstr>RECOMMENDATIONS</vt:lpstr>
      <vt:lpstr>ACKNOWLEDGEMENT </vt:lpstr>
      <vt:lpstr>REFERENCES </vt:lpstr>
      <vt:lpstr>BACK UP SLIDES (1)</vt:lpstr>
      <vt:lpstr>BACK UP SLIDES (2)</vt:lpstr>
      <vt:lpstr>BACK UP SLIDES (3)</vt:lpstr>
      <vt:lpstr>BACK UP SLIDES (4)</vt:lpstr>
      <vt:lpstr>BACK UP SLIDES (5)</vt:lpstr>
      <vt:lpstr>BACK UP SLIDES (6)</vt:lpstr>
      <vt:lpstr>BACK UP SLIDES (7)</vt:lpstr>
      <vt:lpstr>BACK UP SLIDES 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DISCRETE FRACTURE GENERATION AND ANALYSIS LIBRARY FOR USE IN CAD SOFTWARE ENVIRONMENTS</dc:title>
  <dc:creator>Yusuf Falola</dc:creator>
  <cp:lastModifiedBy>Yusuf Falola</cp:lastModifiedBy>
  <cp:revision>64</cp:revision>
  <dcterms:created xsi:type="dcterms:W3CDTF">2019-09-04T21:05:22Z</dcterms:created>
  <dcterms:modified xsi:type="dcterms:W3CDTF">2019-09-09T10:41:39Z</dcterms:modified>
</cp:coreProperties>
</file>