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5"/>
  </p:notesMasterIdLst>
  <p:handoutMasterIdLst>
    <p:handoutMasterId r:id="rId16"/>
  </p:handoutMasterIdLst>
  <p:sldIdLst>
    <p:sldId id="256" r:id="rId5"/>
    <p:sldId id="261" r:id="rId6"/>
    <p:sldId id="258" r:id="rId7"/>
    <p:sldId id="262" r:id="rId8"/>
    <p:sldId id="264" r:id="rId9"/>
    <p:sldId id="265" r:id="rId10"/>
    <p:sldId id="266" r:id="rId11"/>
    <p:sldId id="267" r:id="rId12"/>
    <p:sldId id="263" r:id="rId13"/>
    <p:sldId id="260"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16T16:34:06.621" idx="1">
    <p:pos x="10" y="10"/>
    <p:text>Diapositiva #1
Titulo, autor, director de tesis y comité tutoral, fecha de la presentación</p:text>
    <p:extLst>
      <p:ext uri="{C676402C-5697-4E1C-873F-D02D1690AC5C}">
        <p15:threadingInfo xmlns:p15="http://schemas.microsoft.com/office/powerpoint/2012/main" timeZoneBias="300"/>
      </p:ext>
    </p:extLst>
  </p:cm>
  <p:cm authorId="2" dt="2020-04-16T16:42:20.421" idx="7">
    <p:pos x="146" y="146"/>
    <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0-04-16T16:34:22.386" idx="2">
    <p:pos x="10" y="10"/>
    <p:text>Diapositiva #2
Planteamiento del problema de investigación de la tesina.</p:text>
    <p:extLst>
      <p:ext uri="{C676402C-5697-4E1C-873F-D02D1690AC5C}">
        <p15:threadingInfo xmlns:p15="http://schemas.microsoft.com/office/powerpoint/2012/main" timeZoneBias="300"/>
      </p:ext>
    </p:extLst>
  </p:cm>
  <p:cm authorId="2" dt="2020-04-16T17:47:15.426" idx="10">
    <p:pos x="146" y="146"/>
    <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16T16:34:32.257" idx="3">
    <p:pos x="10" y="10"/>
    <p:text>Diapositiva #3
Objetivos.</p:text>
    <p:extLst>
      <p:ext uri="{C676402C-5697-4E1C-873F-D02D1690AC5C}">
        <p15:threadingInfo xmlns:p15="http://schemas.microsoft.com/office/powerpoint/2012/main" timeZoneBias="300"/>
      </p:ext>
    </p:extLst>
  </p:cm>
  <p:cm authorId="2" dt="2020-04-16T17:05:01.934" idx="8">
    <p:pos x="146" y="146"/>
    <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0-04-16T16:34:44.842" idx="4">
    <p:pos x="10" y="10"/>
    <p:text>Diapositiva #4
Pasos metodológicos de la investigación: utilice para explicar un diagrama, ubique en qué paso metodológico se encuentra.</p:text>
    <p:extLst>
      <p:ext uri="{C676402C-5697-4E1C-873F-D02D1690AC5C}">
        <p15:threadingInfo xmlns:p15="http://schemas.microsoft.com/office/powerpoint/2012/main" timeZoneBias="300"/>
      </p:ext>
    </p:extLst>
  </p:cm>
  <p:cm authorId="2" dt="2020-04-16T18:18:40.731" idx="11">
    <p:pos x="146" y="146"/>
    <p:text>Agregar diagrama</p:text>
    <p:extLst>
      <p:ext uri="{C676402C-5697-4E1C-873F-D02D1690AC5C}">
        <p15:threadingInfo xmlns:p15="http://schemas.microsoft.com/office/powerpoint/2012/main" timeZoneBias="300"/>
      </p:ext>
    </p:extLst>
  </p:cm>
  <p:cm authorId="2" dt="2020-04-19T19:25:06.254" idx="12">
    <p:pos x="282" y="282"/>
    <p:text>separar un paso por cada paso de la metodologia</p:text>
    <p:extLst>
      <p:ext uri="{C676402C-5697-4E1C-873F-D02D1690AC5C}">
        <p15:threadingInfo xmlns:p15="http://schemas.microsoft.com/office/powerpoint/2012/main" timeZoneBias="300"/>
      </p:ext>
    </p:extLst>
  </p:cm>
  <p:cm authorId="2" dt="2020-04-19T19:26:33.123" idx="13">
    <p:pos x="418" y="418"/>
    <p:text>Poner ejemplo de como se hace diferencia simétrica, poner un ejemplo de Robinson-Foulds y explicar el algoritmo</p:text>
    <p:extLst>
      <p:ext uri="{C676402C-5697-4E1C-873F-D02D1690AC5C}">
        <p15:threadingInfo xmlns:p15="http://schemas.microsoft.com/office/powerpoint/2012/main" timeZoneBias="300"/>
      </p:ext>
    </p:extLst>
  </p:cm>
  <p:cm authorId="2" dt="2020-04-19T19:36:51.597" idx="14">
    <p:pos x="538" y="3107"/>
    <p:text>Diseñar algoritmo de robinson-Fould</p:text>
    <p:extLst>
      <p:ext uri="{C676402C-5697-4E1C-873F-D02D1690AC5C}">
        <p15:threadingInfo xmlns:p15="http://schemas.microsoft.com/office/powerpoint/2012/main" timeZoneBias="300"/>
      </p:ext>
    </p:extLst>
  </p:cm>
  <p:cm authorId="2" dt="2020-04-19T19:42:19.411" idx="15">
    <p:pos x="538" y="3243"/>
    <p:text>Buscar un pseudocodigo</p:text>
    <p:extLst>
      <p:ext uri="{C676402C-5697-4E1C-873F-D02D1690AC5C}">
        <p15:threadingInfo xmlns:p15="http://schemas.microsoft.com/office/powerpoint/2012/main" timeZoneBias="300">
          <p15:parentCm authorId="2" idx="14"/>
        </p15:threadingInfo>
      </p:ext>
    </p:extLst>
  </p:cm>
  <p:cm authorId="2" dt="2020-04-19T19:42:41.843" idx="16">
    <p:pos x="4259" y="1558"/>
    <p:text>En la primera metodologia poner articulos en donde se ha usado la distancia de Robinson</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0-04-16T16:36:43.747" idx="5">
    <p:pos x="10" y="10"/>
    <p:text>Diapositivas #5, #6, #7, #8, #9
Explicación de la implementacion del método propuesto y resultados obtenidos. En su caso, mostrar código,
y/o resultados de los experimentos o la aplicación o el programa funcionando en el dispositivo para el que esta
diseñado (emplear no menos de 7 minutos y no más de 9 minutos de la presentación).</p:text>
    <p:extLst>
      <p:ext uri="{C676402C-5697-4E1C-873F-D02D1690AC5C}">
        <p15:threadingInfo xmlns:p15="http://schemas.microsoft.com/office/powerpoint/2012/main" timeZoneBias="300"/>
      </p:ext>
    </p:extLst>
  </p:cm>
  <p:cm authorId="2" dt="2020-04-16T17:25:10.834" idx="9">
    <p:pos x="146" y="146"/>
    <p:text/>
    <p:extLst>
      <p:ext uri="{C676402C-5697-4E1C-873F-D02D1690AC5C}">
        <p15:threadingInfo xmlns:p15="http://schemas.microsoft.com/office/powerpoint/2012/main" timeZoneBias="300"/>
      </p:ext>
    </p:extLst>
  </p:cm>
  <p:cm authorId="2" dt="2020-04-19T19:24:46.181" idx="17">
    <p:pos x="282" y="282"/>
    <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0-04-16T16:37:27.131" idx="6">
    <p:pos x="10" y="10"/>
    <p:text>Diapositiva #10
Conclusiones: a manera de conclusión diga técnicamente qué se realizó, lo que falta por terminar y un estimado
de tiempo en que se puedan realizar las tareas pendientes (puede usar un diagrama de gantt actualizado y
verídico, un diagrama de bloques, etc).</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57B284-434F-4737-87F6-3C1E78FB2C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C727AB7-3970-4FE4-A134-9D1EEE3EAD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FB8E98-EB83-4166-8CDF-F8D5CC97446D}" type="datetimeFigureOut">
              <a:rPr lang="es-ES" smtClean="0"/>
              <a:t>11/06/2020</a:t>
            </a:fld>
            <a:endParaRPr lang="es-ES"/>
          </a:p>
        </p:txBody>
      </p:sp>
      <p:sp>
        <p:nvSpPr>
          <p:cNvPr id="4" name="Marcador de pie de página 3">
            <a:extLst>
              <a:ext uri="{FF2B5EF4-FFF2-40B4-BE49-F238E27FC236}">
                <a16:creationId xmlns:a16="http://schemas.microsoft.com/office/drawing/2014/main" id="{B0C17C43-A4DD-44E5-B373-511461F876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9C40B9-1970-4F62-BE22-5883A05E9A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45CBA8-3118-4264-9DB3-F09EDF8E113C}" type="slidenum">
              <a:rPr lang="es-ES" smtClean="0"/>
              <a:t>‹Nº›</a:t>
            </a:fld>
            <a:endParaRPr lang="es-ES"/>
          </a:p>
        </p:txBody>
      </p:sp>
    </p:spTree>
    <p:extLst>
      <p:ext uri="{BB962C8B-B14F-4D97-AF65-F5344CB8AC3E}">
        <p14:creationId xmlns:p14="http://schemas.microsoft.com/office/powerpoint/2010/main" val="3013798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9F1FC-52BF-40A0-B8CD-E5DB9AB207F2}" type="datetimeFigureOut">
              <a:rPr lang="es-ES" noProof="0" smtClean="0"/>
              <a:t>11/06/2020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CC092-CABA-48D0-B3F7-B535EA5228F9}" type="slidenum">
              <a:rPr lang="es-ES" noProof="0" smtClean="0"/>
              <a:t>‹Nº›</a:t>
            </a:fld>
            <a:endParaRPr lang="es-ES" noProof="0"/>
          </a:p>
        </p:txBody>
      </p:sp>
    </p:spTree>
    <p:extLst>
      <p:ext uri="{BB962C8B-B14F-4D97-AF65-F5344CB8AC3E}">
        <p14:creationId xmlns:p14="http://schemas.microsoft.com/office/powerpoint/2010/main" val="353344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B6CC092-CABA-48D0-B3F7-B535EA5228F9}" type="slidenum">
              <a:rPr lang="es-ES" smtClean="0"/>
              <a:t>1</a:t>
            </a:fld>
            <a:endParaRPr lang="es-ES"/>
          </a:p>
        </p:txBody>
      </p:sp>
    </p:spTree>
    <p:extLst>
      <p:ext uri="{BB962C8B-B14F-4D97-AF65-F5344CB8AC3E}">
        <p14:creationId xmlns:p14="http://schemas.microsoft.com/office/powerpoint/2010/main" val="1737959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2</a:t>
            </a:fld>
            <a:endParaRPr lang="es-ES"/>
          </a:p>
        </p:txBody>
      </p:sp>
    </p:spTree>
    <p:extLst>
      <p:ext uri="{BB962C8B-B14F-4D97-AF65-F5344CB8AC3E}">
        <p14:creationId xmlns:p14="http://schemas.microsoft.com/office/powerpoint/2010/main" val="278711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3</a:t>
            </a:fld>
            <a:endParaRPr lang="es-ES"/>
          </a:p>
        </p:txBody>
      </p:sp>
    </p:spTree>
    <p:extLst>
      <p:ext uri="{BB962C8B-B14F-4D97-AF65-F5344CB8AC3E}">
        <p14:creationId xmlns:p14="http://schemas.microsoft.com/office/powerpoint/2010/main" val="392669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5B6CC092-CABA-48D0-B3F7-B535EA5228F9}" type="slidenum">
              <a:rPr lang="es-ES" smtClean="0"/>
              <a:t>10</a:t>
            </a:fld>
            <a:endParaRPr lang="es-ES"/>
          </a:p>
        </p:txBody>
      </p:sp>
    </p:spTree>
    <p:extLst>
      <p:ext uri="{BB962C8B-B14F-4D97-AF65-F5344CB8AC3E}">
        <p14:creationId xmlns:p14="http://schemas.microsoft.com/office/powerpoint/2010/main" val="335943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7F3AD093-6935-4E25-8E83-BEC3D2E3622E}" type="datetime1">
              <a:rPr lang="es-ES" noProof="0" smtClean="0"/>
              <a:t>11/06/2020</a:t>
            </a:fld>
            <a:endParaRPr lang="es-ES" noProof="0"/>
          </a:p>
        </p:txBody>
      </p:sp>
      <p:sp>
        <p:nvSpPr>
          <p:cNvPr id="5" name="Marcador de posición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90FE6873-B7CD-47F1-B4BA-70026F4A4FD4}" type="datetime1">
              <a:rPr lang="es-ES" noProof="0" smtClean="0"/>
              <a:t>11/06/2020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hasCustomPrompt="1"/>
          </p:nvPr>
        </p:nvSpPr>
        <p:spPr>
          <a:xfrm>
            <a:off x="8839201" y="675726"/>
            <a:ext cx="2004164" cy="5183073"/>
          </a:xfrm>
        </p:spPr>
        <p:txBody>
          <a:bodyPr vert="eaVert" rtlCol="0"/>
          <a:lstStyle/>
          <a:p>
            <a:pPr rtl="0"/>
            <a:r>
              <a:rPr lang="es-ES" noProof="0"/>
              <a:t>Haga clic para modificar el estilo del título principal</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96AA1814-B970-47C5-B4E1-BCA0D77E15F3}" type="datetime1">
              <a:rPr lang="es-ES" noProof="0" smtClean="0"/>
              <a:t>11/06/2020</a:t>
            </a:fld>
            <a:endParaRPr lang="es-ES" noProof="0"/>
          </a:p>
        </p:txBody>
      </p:sp>
      <p:sp>
        <p:nvSpPr>
          <p:cNvPr id="5" name="Marcador de posición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581192" y="2180496"/>
            <a:ext cx="11029615" cy="3678303"/>
          </a:xfrm>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3ECF8AC2-1C52-4F78-88EE-331D670B19A5}" type="datetime1">
              <a:rPr lang="es-ES" noProof="0" smtClean="0"/>
              <a:t>11/06/2020</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FE6CF4E9-F423-4970-91B6-143DF72FA056}" type="datetime1">
              <a:rPr lang="es-ES" noProof="0" smtClean="0"/>
              <a:t>11/06/2020</a:t>
            </a:fld>
            <a:endParaRPr lang="es-ES" noProof="0"/>
          </a:p>
        </p:txBody>
      </p:sp>
      <p:sp>
        <p:nvSpPr>
          <p:cNvPr id="5" name="Marcador de posición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posición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581193" y="2228003"/>
            <a:ext cx="5422390"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188417" y="2228003"/>
            <a:ext cx="5422392" cy="3633047"/>
          </a:xfrm>
        </p:spPr>
        <p:txBody>
          <a:bodyPr rtlCol="0">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E3955445-6089-478A-9DA1-4738AC4A8C11}" type="datetime1">
              <a:rPr lang="es-ES" noProof="0" smtClean="0"/>
              <a:t>11/06/2020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581194"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17709" y="2926052"/>
            <a:ext cx="5393100" cy="2934999"/>
          </a:xfrm>
        </p:spPr>
        <p:txBody>
          <a:bodyPr rtlCol="0" anchor="t">
            <a:normAutofit/>
          </a:bodyPr>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F32D574B-5FDE-4FDF-8F45-99828D8C688F}" type="datetime1">
              <a:rPr lang="es-ES" noProof="0" smtClean="0"/>
              <a:t>11/06/2020</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posición de fecha 2"/>
          <p:cNvSpPr>
            <a:spLocks noGrp="1"/>
          </p:cNvSpPr>
          <p:nvPr>
            <p:ph type="dt" sz="half" idx="10"/>
          </p:nvPr>
        </p:nvSpPr>
        <p:spPr/>
        <p:txBody>
          <a:bodyPr rtlCol="0"/>
          <a:lstStyle/>
          <a:p>
            <a:pPr rtl="0"/>
            <a:fld id="{5C9631C6-D8ED-4343-819F-B7AEF7D4E056}" type="datetime1">
              <a:rPr lang="es-ES" noProof="0" smtClean="0"/>
              <a:t>11/06/2020</a:t>
            </a:fld>
            <a:endParaRPr lang="es-ES" noProof="0"/>
          </a:p>
        </p:txBody>
      </p:sp>
      <p:sp>
        <p:nvSpPr>
          <p:cNvPr id="4" name="Marcador de posición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146FA238-7AE4-47C1-BF2A-706B9C8FFAA8}" type="datetime1">
              <a:rPr lang="es-ES" noProof="0" smtClean="0"/>
              <a:t>11/06/2020</a:t>
            </a:fld>
            <a:endParaRPr lang="es-ES" noProof="0"/>
          </a:p>
        </p:txBody>
      </p:sp>
      <p:sp>
        <p:nvSpPr>
          <p:cNvPr id="3" name="Marcador de posición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Editar Estilos de texto del patrón</a:t>
            </a:r>
          </a:p>
        </p:txBody>
      </p:sp>
      <p:sp>
        <p:nvSpPr>
          <p:cNvPr id="5" name="Marcador de posición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1E6D5EDF-0088-49D6-AAFA-F513F5E3B893}" type="datetime1">
              <a:rPr lang="es-ES" noProof="0" smtClean="0"/>
              <a:t>11/06/2020</a:t>
            </a:fld>
            <a:endParaRPr lang="es-ES" noProof="0"/>
          </a:p>
        </p:txBody>
      </p:sp>
      <p:sp>
        <p:nvSpPr>
          <p:cNvPr id="6" name="Marcador de posición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posición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9E2E0ACB-2DC9-41EC-A846-D82D047DE411}" type="datetime1">
              <a:rPr lang="es-ES" noProof="0" smtClean="0"/>
              <a:t>11/06/2020</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8DB00A2C-96CA-430C-81E9-81B790CC7C63}" type="datetime1">
              <a:rPr lang="es-ES" noProof="0" smtClean="0"/>
              <a:t>11/06/2020</a:t>
            </a:fld>
            <a:endParaRPr lang="es-ES" noProof="0"/>
          </a:p>
        </p:txBody>
      </p:sp>
      <p:sp>
        <p:nvSpPr>
          <p:cNvPr id="5" name="Marcador de posición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posición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804713" y="4952630"/>
            <a:ext cx="4725097" cy="783921"/>
          </a:xfrm>
        </p:spPr>
        <p:txBody>
          <a:bodyPr rtlCol="0">
            <a:normAutofit/>
          </a:bodyPr>
          <a:lstStyle/>
          <a:p>
            <a:pPr rtl="0"/>
            <a:r>
              <a:rPr lang="es-ES" dirty="0">
                <a:solidFill>
                  <a:schemeClr val="bg1"/>
                </a:solidFill>
              </a:rPr>
              <a:t>Alumno: Emilio Vitali Padilla Socconini</a:t>
            </a:r>
          </a:p>
          <a:p>
            <a:r>
              <a:rPr lang="es-MX" dirty="0">
                <a:solidFill>
                  <a:schemeClr val="bg1"/>
                </a:solidFill>
              </a:rPr>
              <a:t>Director: Dra. Eunice Ponce de León Sentí</a:t>
            </a:r>
            <a:endParaRPr lang="es-ES" dirty="0">
              <a:solidFill>
                <a:schemeClr val="bg1"/>
              </a:solidFill>
            </a:endParaRPr>
          </a:p>
        </p:txBody>
      </p:sp>
      <p:sp>
        <p:nvSpPr>
          <p:cNvPr id="4" name="CuadroTexto 3">
            <a:extLst>
              <a:ext uri="{FF2B5EF4-FFF2-40B4-BE49-F238E27FC236}">
                <a16:creationId xmlns:a16="http://schemas.microsoft.com/office/drawing/2014/main" id="{E1102C60-3014-424D-8D1E-1B91FBF8DD6E}"/>
              </a:ext>
            </a:extLst>
          </p:cNvPr>
          <p:cNvSpPr txBox="1"/>
          <p:nvPr/>
        </p:nvSpPr>
        <p:spPr>
          <a:xfrm>
            <a:off x="9554356" y="6021232"/>
            <a:ext cx="3201324" cy="369332"/>
          </a:xfrm>
          <a:prstGeom prst="rect">
            <a:avLst/>
          </a:prstGeom>
          <a:noFill/>
        </p:spPr>
        <p:txBody>
          <a:bodyPr wrap="square" rtlCol="0">
            <a:spAutoFit/>
          </a:bodyPr>
          <a:lstStyle/>
          <a:p>
            <a:r>
              <a:rPr lang="es-MX" dirty="0">
                <a:solidFill>
                  <a:schemeClr val="bg1"/>
                </a:solidFill>
              </a:rPr>
              <a:t>20 de Abril de 2020</a:t>
            </a:r>
          </a:p>
        </p:txBody>
      </p:sp>
      <p:sp>
        <p:nvSpPr>
          <p:cNvPr id="6" name="Rectángulo: esquinas diagonales cortadas 5">
            <a:extLst>
              <a:ext uri="{FF2B5EF4-FFF2-40B4-BE49-F238E27FC236}">
                <a16:creationId xmlns:a16="http://schemas.microsoft.com/office/drawing/2014/main" id="{4CCFD8AE-D5AF-4896-B9C5-926109B712F4}"/>
              </a:ext>
            </a:extLst>
          </p:cNvPr>
          <p:cNvSpPr/>
          <p:nvPr/>
        </p:nvSpPr>
        <p:spPr>
          <a:xfrm>
            <a:off x="446533" y="1005840"/>
            <a:ext cx="11260667" cy="3026514"/>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b="1">
                <a:solidFill>
                  <a:schemeClr val="bg1"/>
                </a:solidFill>
              </a:rPr>
              <a:t>Metodología </a:t>
            </a:r>
            <a:r>
              <a:rPr lang="es-MX" sz="4400" b="1" dirty="0">
                <a:solidFill>
                  <a:schemeClr val="bg1"/>
                </a:solidFill>
              </a:rPr>
              <a:t>para el cálculo de distancias entre arboles filogenéticos, un enfoque con los mejores aciertos bidireccionales.</a:t>
            </a:r>
            <a:endParaRPr lang="es-MX" sz="4400" dirty="0">
              <a:solidFill>
                <a:schemeClr val="bg1"/>
              </a:solidFill>
            </a:endParaRPr>
          </a:p>
        </p:txBody>
      </p:sp>
      <p:sp>
        <p:nvSpPr>
          <p:cNvPr id="2" name="CuadroTexto 1">
            <a:extLst>
              <a:ext uri="{FF2B5EF4-FFF2-40B4-BE49-F238E27FC236}">
                <a16:creationId xmlns:a16="http://schemas.microsoft.com/office/drawing/2014/main" id="{3266DBBF-4A5D-4F26-BBC3-400295B5082E}"/>
              </a:ext>
            </a:extLst>
          </p:cNvPr>
          <p:cNvSpPr txBox="1"/>
          <p:nvPr/>
        </p:nvSpPr>
        <p:spPr>
          <a:xfrm>
            <a:off x="6093490" y="4744427"/>
            <a:ext cx="4725097" cy="1200329"/>
          </a:xfrm>
          <a:prstGeom prst="rect">
            <a:avLst/>
          </a:prstGeom>
          <a:noFill/>
        </p:spPr>
        <p:txBody>
          <a:bodyPr wrap="square" rtlCol="0">
            <a:spAutoFit/>
          </a:bodyPr>
          <a:lstStyle/>
          <a:p>
            <a:r>
              <a:rPr lang="es-MX" dirty="0">
                <a:solidFill>
                  <a:schemeClr val="bg1">
                    <a:lumMod val="95000"/>
                  </a:schemeClr>
                </a:solidFill>
              </a:rPr>
              <a:t>Comité </a:t>
            </a:r>
            <a:r>
              <a:rPr lang="es-MX" dirty="0" err="1">
                <a:solidFill>
                  <a:schemeClr val="bg1">
                    <a:lumMod val="95000"/>
                  </a:schemeClr>
                </a:solidFill>
              </a:rPr>
              <a:t>tutoral</a:t>
            </a:r>
            <a:r>
              <a:rPr lang="es-MX" dirty="0">
                <a:solidFill>
                  <a:schemeClr val="bg1">
                    <a:lumMod val="95000"/>
                  </a:schemeClr>
                </a:solidFill>
              </a:rPr>
              <a:t>:</a:t>
            </a:r>
            <a:br>
              <a:rPr lang="es-MX" dirty="0">
                <a:solidFill>
                  <a:schemeClr val="bg1">
                    <a:lumMod val="95000"/>
                  </a:schemeClr>
                </a:solidFill>
              </a:rPr>
            </a:br>
            <a:r>
              <a:rPr lang="es-MX" dirty="0">
                <a:solidFill>
                  <a:schemeClr val="bg1">
                    <a:lumMod val="95000"/>
                  </a:schemeClr>
                </a:solidFill>
              </a:rPr>
              <a:t>Dra. Aurora Torres Soto</a:t>
            </a:r>
            <a:br>
              <a:rPr lang="es-MX" dirty="0">
                <a:solidFill>
                  <a:schemeClr val="bg1">
                    <a:lumMod val="95000"/>
                  </a:schemeClr>
                </a:solidFill>
              </a:rPr>
            </a:br>
            <a:r>
              <a:rPr lang="es-MX" dirty="0">
                <a:solidFill>
                  <a:schemeClr val="bg1">
                    <a:lumMod val="95000"/>
                  </a:schemeClr>
                </a:solidFill>
              </a:rPr>
              <a:t>Dr.  Francisco Javier Álvarez Rodríguez</a:t>
            </a:r>
          </a:p>
          <a:p>
            <a:r>
              <a:rPr lang="es-MX" dirty="0">
                <a:solidFill>
                  <a:schemeClr val="bg1">
                    <a:lumMod val="95000"/>
                  </a:schemeClr>
                </a:solidFill>
              </a:rPr>
              <a:t>M.C. Eduardo Mauricio Martin Álvarez Tostado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ítulo 5">
            <a:extLst>
              <a:ext uri="{FF2B5EF4-FFF2-40B4-BE49-F238E27FC236}">
                <a16:creationId xmlns:a16="http://schemas.microsoft.com/office/drawing/2014/main" id="{61B95A3A-6FF1-4B65-9A39-8D0798347C5E}"/>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ángulo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s-ES" dirty="0">
                <a:solidFill>
                  <a:srgbClr val="FFFEFF"/>
                </a:solidFill>
              </a:rPr>
              <a:t>Planteamiento del problema de investigación</a:t>
            </a:r>
          </a:p>
        </p:txBody>
      </p:sp>
      <p:sp>
        <p:nvSpPr>
          <p:cNvPr id="6" name="CuadroTexto 5">
            <a:extLst>
              <a:ext uri="{FF2B5EF4-FFF2-40B4-BE49-F238E27FC236}">
                <a16:creationId xmlns:a16="http://schemas.microsoft.com/office/drawing/2014/main" id="{7FEA9528-9856-4AA9-8901-D657431FB483}"/>
              </a:ext>
            </a:extLst>
          </p:cNvPr>
          <p:cNvSpPr txBox="1"/>
          <p:nvPr/>
        </p:nvSpPr>
        <p:spPr>
          <a:xfrm>
            <a:off x="885371" y="1018912"/>
            <a:ext cx="10725437" cy="4031873"/>
          </a:xfrm>
          <a:prstGeom prst="rect">
            <a:avLst/>
          </a:prstGeom>
          <a:noFill/>
        </p:spPr>
        <p:txBody>
          <a:bodyPr wrap="square" rtlCol="0">
            <a:spAutoFit/>
          </a:bodyPr>
          <a:lstStyle/>
          <a:p>
            <a:r>
              <a:rPr lang="es-MX" sz="3200" dirty="0"/>
              <a:t>Consiste en analizar, una sucesión de árboles </a:t>
            </a:r>
            <a:r>
              <a:rPr lang="es-MX" sz="3200" dirty="0" err="1"/>
              <a:t>filogenómicos</a:t>
            </a:r>
            <a:r>
              <a:rPr lang="es-MX" sz="3200" dirty="0"/>
              <a:t> construidos a partir de diferentes valores de e-</a:t>
            </a:r>
            <a:r>
              <a:rPr lang="es-MX" sz="3200" dirty="0" err="1"/>
              <a:t>value</a:t>
            </a:r>
            <a:r>
              <a:rPr lang="es-MX" sz="3200" dirty="0"/>
              <a:t> del software BLAST,  que establecen diferentes valores de calidad de los mejores aciertos bidireccionales entre parejas de proteínas de organismos en estudio, mediante la implementación de una distancia entre árboles que nos permita hallar un árbol </a:t>
            </a:r>
            <a:r>
              <a:rPr lang="es-MX" sz="3200" dirty="0" err="1"/>
              <a:t>filogenómico</a:t>
            </a:r>
            <a:r>
              <a:rPr lang="es-MX" sz="3200" dirty="0"/>
              <a:t> límite en la sucesión antes mencionada.</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s-ES" dirty="0"/>
              <a:t>Objetivos</a:t>
            </a:r>
          </a:p>
        </p:txBody>
      </p:sp>
      <p:sp>
        <p:nvSpPr>
          <p:cNvPr id="7" name="Rectángulo 6">
            <a:extLst>
              <a:ext uri="{FF2B5EF4-FFF2-40B4-BE49-F238E27FC236}">
                <a16:creationId xmlns:a16="http://schemas.microsoft.com/office/drawing/2014/main" id="{89597A2D-CCA7-48B6-9C74-422508439B0B}"/>
              </a:ext>
            </a:extLst>
          </p:cNvPr>
          <p:cNvSpPr/>
          <p:nvPr/>
        </p:nvSpPr>
        <p:spPr>
          <a:xfrm>
            <a:off x="928914" y="1959427"/>
            <a:ext cx="10334172" cy="4789003"/>
          </a:xfrm>
          <a:prstGeom prst="rect">
            <a:avLst/>
          </a:prstGeom>
        </p:spPr>
        <p:txBody>
          <a:bodyPr wrap="square">
            <a:spAutoFit/>
          </a:bodyPr>
          <a:lstStyle/>
          <a:p>
            <a:pPr marL="6350" marR="35560" indent="-6350" algn="just">
              <a:lnSpc>
                <a:spcPct val="103000"/>
              </a:lnSpc>
              <a:spcBef>
                <a:spcPts val="200"/>
              </a:spcBef>
              <a:spcAft>
                <a:spcPts val="0"/>
              </a:spcAft>
            </a:pPr>
            <a:r>
              <a:rPr lang="es-MX"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t>
            </a: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 General</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Analizar una sucesión de árboles </a:t>
            </a:r>
            <a:r>
              <a:rPr lang="es-MX" sz="2000" dirty="0" err="1">
                <a:solidFill>
                  <a:srgbClr val="000000"/>
                </a:solidFill>
                <a:latin typeface="Calibri" panose="020F0502020204030204" pitchFamily="34" charset="0"/>
                <a:ea typeface="Calibri" panose="020F0502020204030204" pitchFamily="34" charset="0"/>
              </a:rPr>
              <a:t>filogenómicos</a:t>
            </a:r>
            <a:r>
              <a:rPr lang="es-MX" sz="2000" dirty="0">
                <a:solidFill>
                  <a:srgbClr val="000000"/>
                </a:solidFill>
                <a:latin typeface="Calibri" panose="020F0502020204030204" pitchFamily="34" charset="0"/>
                <a:ea typeface="Calibri" panose="020F0502020204030204" pitchFamily="34" charset="0"/>
              </a:rPr>
              <a:t> construida a través de los e-valores del programa BLAST utilizando una distancia del tipo diferencia simétrica que nos permita definir en esa sucesión un árbol </a:t>
            </a:r>
            <a:r>
              <a:rPr lang="es-MX" sz="2000" dirty="0" err="1">
                <a:solidFill>
                  <a:srgbClr val="000000"/>
                </a:solidFill>
                <a:latin typeface="Calibri" panose="020F0502020204030204" pitchFamily="34" charset="0"/>
                <a:ea typeface="Calibri" panose="020F0502020204030204" pitchFamily="34" charset="0"/>
              </a:rPr>
              <a:t>filogenómico</a:t>
            </a:r>
            <a:r>
              <a:rPr lang="es-MX" sz="2000" dirty="0">
                <a:solidFill>
                  <a:srgbClr val="000000"/>
                </a:solidFill>
                <a:latin typeface="Calibri" panose="020F0502020204030204" pitchFamily="34" charset="0"/>
                <a:ea typeface="Calibri" panose="020F0502020204030204" pitchFamily="34" charset="0"/>
              </a:rPr>
              <a:t> límite. </a:t>
            </a:r>
          </a:p>
          <a:p>
            <a:pPr marL="6350" marR="35560" indent="-6350" algn="just">
              <a:lnSpc>
                <a:spcPct val="103000"/>
              </a:lnSpc>
              <a:spcBef>
                <a:spcPts val="200"/>
              </a:spcBef>
              <a:spcAft>
                <a:spcPts val="0"/>
              </a:spcAft>
            </a:pPr>
            <a:r>
              <a:rPr lang="es-MX" sz="28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Objetivos específicos</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Seleccionar una distancia del tipo diferencia simétrica adecuada para detectar las diferencias entre árboles </a:t>
            </a:r>
            <a:r>
              <a:rPr lang="es-MX" sz="2000" dirty="0" err="1">
                <a:solidFill>
                  <a:srgbClr val="000000"/>
                </a:solidFill>
                <a:latin typeface="Calibri" panose="020F0502020204030204" pitchFamily="34" charset="0"/>
                <a:ea typeface="Calibri" panose="020F0502020204030204" pitchFamily="34" charset="0"/>
              </a:rPr>
              <a:t>fillogenómicos</a:t>
            </a:r>
            <a:r>
              <a:rPr lang="es-MX" sz="2000" dirty="0">
                <a:solidFill>
                  <a:srgbClr val="000000"/>
                </a:solidFill>
                <a:latin typeface="Calibri" panose="020F0502020204030204" pitchFamily="34" charset="0"/>
                <a:ea typeface="Calibri" panose="020F0502020204030204" pitchFamily="34" charset="0"/>
              </a:rPr>
              <a: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Implementar un algoritmo que calcule esa distancia entre dos árboles filogenomicos utilizando el formato </a:t>
            </a:r>
            <a:r>
              <a:rPr lang="es-MX" sz="2000" dirty="0" err="1">
                <a:solidFill>
                  <a:srgbClr val="000000"/>
                </a:solidFill>
                <a:latin typeface="Calibri" panose="020F0502020204030204" pitchFamily="34" charset="0"/>
                <a:ea typeface="Calibri" panose="020F0502020204030204" pitchFamily="34" charset="0"/>
              </a:rPr>
              <a:t>Newick</a:t>
            </a:r>
            <a:r>
              <a:rPr lang="es-MX" sz="2000" dirty="0">
                <a:solidFill>
                  <a:srgbClr val="000000"/>
                </a:solidFill>
                <a:latin typeface="Calibri" panose="020F0502020204030204" pitchFamily="34" charset="0"/>
                <a:ea typeface="Calibri" panose="020F0502020204030204" pitchFamily="34" charset="0"/>
              </a:rPr>
              <a:t> para cada par de árboles consecutivos en la sucesión de árboles basada en el e-valor de BLAST.</a:t>
            </a:r>
          </a:p>
          <a:p>
            <a:pPr marL="285750" marR="35560" indent="-285750" algn="just">
              <a:lnSpc>
                <a:spcPct val="103000"/>
              </a:lnSpc>
              <a:spcAft>
                <a:spcPts val="830"/>
              </a:spcAft>
              <a:buFont typeface="Wingdings" panose="05000000000000000000" pitchFamily="2" charset="2"/>
              <a:buChar char="Ø"/>
            </a:pPr>
            <a:r>
              <a:rPr lang="es-MX" sz="2000" dirty="0">
                <a:solidFill>
                  <a:srgbClr val="000000"/>
                </a:solidFill>
                <a:latin typeface="Calibri" panose="020F0502020204030204" pitchFamily="34" charset="0"/>
                <a:ea typeface="Calibri" panose="020F0502020204030204" pitchFamily="34" charset="0"/>
              </a:rPr>
              <a:t>Encontrar el árbol limite, entendiéndose por aquel que a partir de un e-valor de exigencia de los mejores aciertos bidireccionales entre parejas de proteínas de organismos en estudio, la distancia entre árboles sucesivos al árbol límite tiende a cero.</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A2BF2F-30E1-44EF-BCBB-B8ED22C94F45}"/>
              </a:ext>
            </a:extLst>
          </p:cNvPr>
          <p:cNvSpPr>
            <a:spLocks noGrp="1"/>
          </p:cNvSpPr>
          <p:nvPr>
            <p:ph type="title"/>
          </p:nvPr>
        </p:nvSpPr>
        <p:spPr/>
        <p:txBody>
          <a:bodyPr/>
          <a:lstStyle/>
          <a:p>
            <a:r>
              <a:rPr lang="es-MX" dirty="0"/>
              <a:t>Pasos metodológicos de la investigación</a:t>
            </a:r>
          </a:p>
        </p:txBody>
      </p:sp>
      <p:sp>
        <p:nvSpPr>
          <p:cNvPr id="5" name="AutoShape 2">
            <a:extLst>
              <a:ext uri="{FF2B5EF4-FFF2-40B4-BE49-F238E27FC236}">
                <a16:creationId xmlns:a16="http://schemas.microsoft.com/office/drawing/2014/main" id="{F6CF4ED8-3953-4428-BDBE-A69027FFFF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3" name="CuadroTexto 2">
            <a:extLst>
              <a:ext uri="{FF2B5EF4-FFF2-40B4-BE49-F238E27FC236}">
                <a16:creationId xmlns:a16="http://schemas.microsoft.com/office/drawing/2014/main" id="{0D391379-11DC-4D67-B8DB-3E3F901EAEDB}"/>
              </a:ext>
            </a:extLst>
          </p:cNvPr>
          <p:cNvSpPr txBox="1"/>
          <p:nvPr/>
        </p:nvSpPr>
        <p:spPr>
          <a:xfrm>
            <a:off x="412689" y="2435023"/>
            <a:ext cx="11366621" cy="3693319"/>
          </a:xfrm>
          <a:prstGeom prst="rect">
            <a:avLst/>
          </a:prstGeom>
          <a:noFill/>
        </p:spPr>
        <p:txBody>
          <a:bodyPr wrap="square" rtlCol="0">
            <a:spAutoFit/>
          </a:bodyPr>
          <a:lstStyle/>
          <a:p>
            <a:pPr marL="285750" indent="-285750">
              <a:buFont typeface="Wingdings" panose="05000000000000000000" pitchFamily="2" charset="2"/>
              <a:buChar char="ü"/>
            </a:pPr>
            <a:r>
              <a:rPr lang="es-MX" dirty="0"/>
              <a:t>Elegir un tipo de distancia para comparar árboles </a:t>
            </a:r>
            <a:r>
              <a:rPr lang="es-MX" dirty="0" err="1"/>
              <a:t>filogenómicos</a:t>
            </a:r>
            <a:r>
              <a:rPr lang="es-MX" dirty="0"/>
              <a:t>.</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Establecer correctamente los parámetros en el programa que llama a MEGA para ejecutar el árbol </a:t>
            </a:r>
            <a:r>
              <a:rPr lang="es-MX" dirty="0" err="1"/>
              <a:t>filogenómico</a:t>
            </a:r>
            <a:r>
              <a:rPr lang="es-MX" dirty="0"/>
              <a:t> correspondiente al método seleccionado y a la matriz dada por datos.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algoritmo para el calculo de las distancias entre dos árboles filogenomicos</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la metodología de encontrar el árbol </a:t>
            </a:r>
            <a:r>
              <a:rPr lang="es-MX" dirty="0" err="1"/>
              <a:t>filogenómico</a:t>
            </a:r>
            <a:r>
              <a:rPr lang="es-MX" dirty="0"/>
              <a:t> límite en una sucesión de árboles  adecuada para encontrar el e-valor en BLAST de los mejores aciertos bidireccionales entre proteínas .</a:t>
            </a:r>
          </a:p>
          <a:p>
            <a:pPr marL="285750" indent="-285750">
              <a:buFont typeface="Wingdings" panose="05000000000000000000" pitchFamily="2" charset="2"/>
              <a:buChar char="ü"/>
            </a:pPr>
            <a:endParaRPr lang="es-MX" dirty="0"/>
          </a:p>
          <a:p>
            <a:pPr marL="285750" indent="-285750">
              <a:buFont typeface="Wingdings" panose="05000000000000000000" pitchFamily="2" charset="2"/>
              <a:buChar char="ü"/>
            </a:pPr>
            <a:r>
              <a:rPr lang="es-MX" dirty="0"/>
              <a:t>Diseñar  e implementar un experimento  para el análisis .</a:t>
            </a:r>
            <a:br>
              <a:rPr lang="es-MX" dirty="0"/>
            </a:br>
            <a:br>
              <a:rPr lang="es-MX" dirty="0"/>
            </a:br>
            <a:endParaRPr lang="es-MX" dirty="0"/>
          </a:p>
        </p:txBody>
      </p:sp>
    </p:spTree>
    <p:extLst>
      <p:ext uri="{BB962C8B-B14F-4D97-AF65-F5344CB8AC3E}">
        <p14:creationId xmlns:p14="http://schemas.microsoft.com/office/powerpoint/2010/main" val="29263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26178-E9D4-4B09-AB71-88BC30D23B98}"/>
              </a:ext>
            </a:extLst>
          </p:cNvPr>
          <p:cNvSpPr>
            <a:spLocks noGrp="1"/>
          </p:cNvSpPr>
          <p:nvPr>
            <p:ph type="title"/>
          </p:nvPr>
        </p:nvSpPr>
        <p:spPr/>
        <p:txBody>
          <a:bodyPr/>
          <a:lstStyle/>
          <a:p>
            <a:r>
              <a:rPr lang="es-MX" dirty="0"/>
              <a:t>Explicar diferencia </a:t>
            </a:r>
            <a:r>
              <a:rPr lang="es-MX" dirty="0" err="1"/>
              <a:t>simetrica</a:t>
            </a:r>
            <a:endParaRPr lang="es-MX" dirty="0"/>
          </a:p>
        </p:txBody>
      </p:sp>
      <p:sp>
        <p:nvSpPr>
          <p:cNvPr id="5" name="CuadroTexto 4">
            <a:extLst>
              <a:ext uri="{FF2B5EF4-FFF2-40B4-BE49-F238E27FC236}">
                <a16:creationId xmlns:a16="http://schemas.microsoft.com/office/drawing/2014/main" id="{D3DC05FA-ABBB-459E-8170-8DED9DB56F5E}"/>
              </a:ext>
            </a:extLst>
          </p:cNvPr>
          <p:cNvSpPr txBox="1"/>
          <p:nvPr/>
        </p:nvSpPr>
        <p:spPr>
          <a:xfrm>
            <a:off x="374004" y="2189582"/>
            <a:ext cx="7585772" cy="923330"/>
          </a:xfrm>
          <a:prstGeom prst="rect">
            <a:avLst/>
          </a:prstGeom>
          <a:noFill/>
        </p:spPr>
        <p:txBody>
          <a:bodyPr wrap="square" rtlCol="0">
            <a:spAutoFit/>
          </a:bodyPr>
          <a:lstStyle/>
          <a:p>
            <a:r>
              <a:rPr lang="es-MX" dirty="0"/>
              <a:t>Se llego a que la distancia del tipo diferencia simétrica  es  “ “ para  analizar porque toma las diferencias de un árbol respecto a otro y viceversa,  Ejemplo para  paso 1</a:t>
            </a:r>
          </a:p>
        </p:txBody>
      </p:sp>
    </p:spTree>
    <p:extLst>
      <p:ext uri="{BB962C8B-B14F-4D97-AF65-F5344CB8AC3E}">
        <p14:creationId xmlns:p14="http://schemas.microsoft.com/office/powerpoint/2010/main" val="45562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5B5A1-6F31-4108-B66B-07DC396D9BBD}"/>
              </a:ext>
            </a:extLst>
          </p:cNvPr>
          <p:cNvSpPr>
            <a:spLocks noGrp="1"/>
          </p:cNvSpPr>
          <p:nvPr>
            <p:ph type="title"/>
          </p:nvPr>
        </p:nvSpPr>
        <p:spPr/>
        <p:txBody>
          <a:bodyPr/>
          <a:lstStyle/>
          <a:p>
            <a:r>
              <a:rPr lang="es-MX" dirty="0"/>
              <a:t>Explicar obtención de Parámetros</a:t>
            </a:r>
          </a:p>
        </p:txBody>
      </p:sp>
      <p:sp>
        <p:nvSpPr>
          <p:cNvPr id="3" name="Marcador de contenido 2">
            <a:extLst>
              <a:ext uri="{FF2B5EF4-FFF2-40B4-BE49-F238E27FC236}">
                <a16:creationId xmlns:a16="http://schemas.microsoft.com/office/drawing/2014/main" id="{A5D4F961-7089-4048-BF46-8B1EC47C3AB6}"/>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3975C28C-D6FF-481C-96FA-1105DAE9FF06}"/>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607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C02B56-B5AD-4941-9948-BA3DF21213F2}"/>
              </a:ext>
            </a:extLst>
          </p:cNvPr>
          <p:cNvSpPr>
            <a:spLocks noGrp="1"/>
          </p:cNvSpPr>
          <p:nvPr>
            <p:ph type="title"/>
          </p:nvPr>
        </p:nvSpPr>
        <p:spPr/>
        <p:txBody>
          <a:bodyPr/>
          <a:lstStyle/>
          <a:p>
            <a:r>
              <a:rPr lang="es-MX" dirty="0"/>
              <a:t>Diseño e implementación de arboles </a:t>
            </a:r>
          </a:p>
        </p:txBody>
      </p:sp>
      <p:sp>
        <p:nvSpPr>
          <p:cNvPr id="3" name="Marcador de contenido 2">
            <a:extLst>
              <a:ext uri="{FF2B5EF4-FFF2-40B4-BE49-F238E27FC236}">
                <a16:creationId xmlns:a16="http://schemas.microsoft.com/office/drawing/2014/main" id="{DFCD9D1D-5156-4597-9FCE-30F6A8B905D9}"/>
              </a:ext>
            </a:extLst>
          </p:cNvPr>
          <p:cNvSpPr>
            <a:spLocks noGrp="1"/>
          </p:cNvSpPr>
          <p:nvPr>
            <p:ph sz="half" idx="1"/>
          </p:nvPr>
        </p:nvSpPr>
        <p:spPr/>
        <p:txBody>
          <a:bodyPr/>
          <a:lstStyle/>
          <a:p>
            <a:r>
              <a:rPr lang="es-MX" dirty="0"/>
              <a:t>Hacer un </a:t>
            </a:r>
            <a:r>
              <a:rPr lang="es-MX" dirty="0" err="1"/>
              <a:t>pseudocodigo</a:t>
            </a:r>
            <a:r>
              <a:rPr lang="es-MX" dirty="0"/>
              <a:t> para definir el algoritmo entre árboles</a:t>
            </a:r>
          </a:p>
        </p:txBody>
      </p:sp>
      <p:sp>
        <p:nvSpPr>
          <p:cNvPr id="4" name="Marcador de contenido 3">
            <a:extLst>
              <a:ext uri="{FF2B5EF4-FFF2-40B4-BE49-F238E27FC236}">
                <a16:creationId xmlns:a16="http://schemas.microsoft.com/office/drawing/2014/main" id="{707F55F3-CE4C-443B-B7BE-E6555B29706A}"/>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349618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5E004-4D2A-49A7-9A97-56847105614D}"/>
              </a:ext>
            </a:extLst>
          </p:cNvPr>
          <p:cNvSpPr>
            <a:spLocks noGrp="1"/>
          </p:cNvSpPr>
          <p:nvPr>
            <p:ph type="title"/>
          </p:nvPr>
        </p:nvSpPr>
        <p:spPr/>
        <p:txBody>
          <a:bodyPr/>
          <a:lstStyle/>
          <a:p>
            <a:r>
              <a:rPr lang="es-MX" dirty="0"/>
              <a:t>Implementación y experimentación</a:t>
            </a:r>
          </a:p>
        </p:txBody>
      </p:sp>
      <p:sp>
        <p:nvSpPr>
          <p:cNvPr id="3" name="Marcador de contenido 2">
            <a:extLst>
              <a:ext uri="{FF2B5EF4-FFF2-40B4-BE49-F238E27FC236}">
                <a16:creationId xmlns:a16="http://schemas.microsoft.com/office/drawing/2014/main" id="{603B821C-31D5-45EA-835C-9F8F6DF68179}"/>
              </a:ext>
            </a:extLst>
          </p:cNvPr>
          <p:cNvSpPr>
            <a:spLocks noGrp="1"/>
          </p:cNvSpPr>
          <p:nvPr>
            <p:ph sz="half" idx="1"/>
          </p:nvPr>
        </p:nvSpPr>
        <p:spPr/>
        <p:txBody>
          <a:bodyPr/>
          <a:lstStyle/>
          <a:p>
            <a:endParaRPr lang="es-MX"/>
          </a:p>
        </p:txBody>
      </p:sp>
      <p:sp>
        <p:nvSpPr>
          <p:cNvPr id="4" name="Marcador de contenido 3">
            <a:extLst>
              <a:ext uri="{FF2B5EF4-FFF2-40B4-BE49-F238E27FC236}">
                <a16:creationId xmlns:a16="http://schemas.microsoft.com/office/drawing/2014/main" id="{080B5E05-A571-4608-87D9-2A7298536F82}"/>
              </a:ext>
            </a:extLst>
          </p:cNvPr>
          <p:cNvSpPr>
            <a:spLocks noGrp="1"/>
          </p:cNvSpPr>
          <p:nvPr>
            <p:ph sz="half" idx="2"/>
          </p:nvPr>
        </p:nvSpPr>
        <p:spPr/>
        <p:txBody>
          <a:bodyPr/>
          <a:lstStyle/>
          <a:p>
            <a:endParaRPr lang="es-MX"/>
          </a:p>
        </p:txBody>
      </p:sp>
    </p:spTree>
    <p:extLst>
      <p:ext uri="{BB962C8B-B14F-4D97-AF65-F5344CB8AC3E}">
        <p14:creationId xmlns:p14="http://schemas.microsoft.com/office/powerpoint/2010/main" val="10502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1DFB34-8747-43E1-A195-CC339B9EC136}"/>
              </a:ext>
            </a:extLst>
          </p:cNvPr>
          <p:cNvSpPr>
            <a:spLocks noGrp="1"/>
          </p:cNvSpPr>
          <p:nvPr>
            <p:ph type="title"/>
          </p:nvPr>
        </p:nvSpPr>
        <p:spPr/>
        <p:txBody>
          <a:bodyPr/>
          <a:lstStyle/>
          <a:p>
            <a:r>
              <a:rPr lang="es-MX" dirty="0"/>
              <a:t>Conclusiones</a:t>
            </a:r>
          </a:p>
        </p:txBody>
      </p:sp>
      <p:sp>
        <p:nvSpPr>
          <p:cNvPr id="3" name="Marcador de contenido 2">
            <a:extLst>
              <a:ext uri="{FF2B5EF4-FFF2-40B4-BE49-F238E27FC236}">
                <a16:creationId xmlns:a16="http://schemas.microsoft.com/office/drawing/2014/main" id="{F42EAECB-9235-4152-9301-C84064E6AB10}"/>
              </a:ext>
            </a:extLst>
          </p:cNvPr>
          <p:cNvSpPr>
            <a:spLocks noGrp="1"/>
          </p:cNvSpPr>
          <p:nvPr>
            <p:ph sz="half" idx="1"/>
          </p:nvPr>
        </p:nvSpPr>
        <p:spPr/>
        <p:txBody>
          <a:bodyPr/>
          <a:lstStyle/>
          <a:p>
            <a:r>
              <a:rPr lang="es-MX" dirty="0"/>
              <a:t>Se eligió una distancia de diferencia simétrica revisando artículos de </a:t>
            </a:r>
            <a:r>
              <a:rPr lang="es-MX" dirty="0" err="1"/>
              <a:t>robinson</a:t>
            </a:r>
            <a:endParaRPr lang="es-MX" dirty="0"/>
          </a:p>
          <a:p>
            <a:r>
              <a:rPr lang="es-MX" dirty="0"/>
              <a:t>Se   implementó el código para ejecutar los pasos para  poner los 3 tipos de  distancia</a:t>
            </a:r>
          </a:p>
          <a:p>
            <a:endParaRPr lang="es-MX" dirty="0"/>
          </a:p>
        </p:txBody>
      </p:sp>
      <p:sp>
        <p:nvSpPr>
          <p:cNvPr id="4" name="Marcador de contenido 3">
            <a:extLst>
              <a:ext uri="{FF2B5EF4-FFF2-40B4-BE49-F238E27FC236}">
                <a16:creationId xmlns:a16="http://schemas.microsoft.com/office/drawing/2014/main" id="{A96DAF49-9286-40AC-B670-F36EC73C7BD1}"/>
              </a:ext>
            </a:extLst>
          </p:cNvPr>
          <p:cNvSpPr>
            <a:spLocks noGrp="1"/>
          </p:cNvSpPr>
          <p:nvPr>
            <p:ph sz="half" idx="2"/>
          </p:nvPr>
        </p:nvSpPr>
        <p:spPr/>
        <p:txBody>
          <a:bodyPr/>
          <a:lstStyle/>
          <a:p>
            <a:r>
              <a:rPr lang="es-MX" dirty="0"/>
              <a:t>Falta implementación y prueba del algoritmo</a:t>
            </a:r>
          </a:p>
          <a:p>
            <a:r>
              <a:rPr lang="es-MX" dirty="0"/>
              <a:t>Estimado de cuando estaría cada cosa</a:t>
            </a:r>
          </a:p>
          <a:p>
            <a:r>
              <a:rPr lang="es-MX" dirty="0"/>
              <a:t>Estimado :	</a:t>
            </a:r>
            <a:br>
              <a:rPr lang="es-MX" dirty="0"/>
            </a:br>
            <a:r>
              <a:rPr lang="es-MX" dirty="0"/>
              <a:t>1 mayo código y eso ~</a:t>
            </a:r>
            <a:br>
              <a:rPr lang="es-MX" dirty="0"/>
            </a:br>
            <a:r>
              <a:rPr lang="es-MX" dirty="0"/>
              <a:t>	hasta el 15 experimentación</a:t>
            </a:r>
          </a:p>
          <a:p>
            <a:endParaRPr lang="es-MX" dirty="0"/>
          </a:p>
        </p:txBody>
      </p:sp>
    </p:spTree>
    <p:extLst>
      <p:ext uri="{BB962C8B-B14F-4D97-AF65-F5344CB8AC3E}">
        <p14:creationId xmlns:p14="http://schemas.microsoft.com/office/powerpoint/2010/main" val="421834857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A0CF3B2-1F0F-4FC5-8002-3E4869ABAD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Dividendo para tecnología</Template>
  <TotalTime>0</TotalTime>
  <Words>478</Words>
  <Application>Microsoft Office PowerPoint</Application>
  <PresentationFormat>Panorámica</PresentationFormat>
  <Paragraphs>42</Paragraphs>
  <Slides>10</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Calibri</vt:lpstr>
      <vt:lpstr>Calibri Light</vt:lpstr>
      <vt:lpstr>Gill Sans MT</vt:lpstr>
      <vt:lpstr>Wingdings</vt:lpstr>
      <vt:lpstr>Wingdings 2</vt:lpstr>
      <vt:lpstr>Dividendo</vt:lpstr>
      <vt:lpstr>Presentación de PowerPoint</vt:lpstr>
      <vt:lpstr>Planteamiento del problema de investigación</vt:lpstr>
      <vt:lpstr>Objetivos</vt:lpstr>
      <vt:lpstr>Pasos metodológicos de la investigación</vt:lpstr>
      <vt:lpstr>Explicar diferencia simetrica</vt:lpstr>
      <vt:lpstr>Explicar obtención de Parámetros</vt:lpstr>
      <vt:lpstr>Diseño e implementación de arboles </vt:lpstr>
      <vt:lpstr>Implementación y experimentación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2020-04-16T21:31:24Z</dcterms:created>
  <dcterms:modified xsi:type="dcterms:W3CDTF">2020-06-11T15:05:49Z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