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1"/>
  </p:sldMasterIdLst>
  <p:notesMasterIdLst>
    <p:notesMasterId r:id="rId20"/>
  </p:notesMasterIdLst>
  <p:handoutMasterIdLst>
    <p:handoutMasterId r:id="rId21"/>
  </p:handoutMasterIdLst>
  <p:sldIdLst>
    <p:sldId id="256" r:id="rId2"/>
    <p:sldId id="265" r:id="rId3"/>
    <p:sldId id="258" r:id="rId4"/>
    <p:sldId id="273" r:id="rId5"/>
    <p:sldId id="262" r:id="rId6"/>
    <p:sldId id="263" r:id="rId7"/>
    <p:sldId id="264" r:id="rId8"/>
    <p:sldId id="274" r:id="rId9"/>
    <p:sldId id="275" r:id="rId10"/>
    <p:sldId id="271" r:id="rId11"/>
    <p:sldId id="272" r:id="rId12"/>
    <p:sldId id="260" r:id="rId13"/>
    <p:sldId id="267" r:id="rId14"/>
    <p:sldId id="266" r:id="rId15"/>
    <p:sldId id="259" r:id="rId16"/>
    <p:sldId id="268" r:id="rId17"/>
    <p:sldId id="269" r:id="rId18"/>
    <p:sldId id="270" r:id="rId1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EEE251C-9278-446E-94B4-A45D94CF92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C8055FC-3474-47B3-9B4F-67BB1FF9F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CCEC8C-C875-46FC-B5E4-D61A1C548497}" type="datetimeFigureOut">
              <a:rPr lang="es-ES" smtClean="0"/>
              <a:t>10/03/2020</a:t>
            </a:fld>
            <a:endParaRPr lang="es-ES"/>
          </a:p>
        </p:txBody>
      </p:sp>
      <p:sp>
        <p:nvSpPr>
          <p:cNvPr id="4" name="Marcador de pie de página 3">
            <a:extLst>
              <a:ext uri="{FF2B5EF4-FFF2-40B4-BE49-F238E27FC236}">
                <a16:creationId xmlns:a16="http://schemas.microsoft.com/office/drawing/2014/main" id="{45F96C8D-3E0E-4E49-B6AF-3B70D36C82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BCB9B36-4822-46B1-ACA8-0730FA8C1B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9A7F6-A9F7-4200-B15A-0DDF77E80879}" type="slidenum">
              <a:rPr lang="es-ES" smtClean="0"/>
              <a:t>‹Nº›</a:t>
            </a:fld>
            <a:endParaRPr lang="es-ES"/>
          </a:p>
        </p:txBody>
      </p:sp>
    </p:spTree>
    <p:extLst>
      <p:ext uri="{BB962C8B-B14F-4D97-AF65-F5344CB8AC3E}">
        <p14:creationId xmlns:p14="http://schemas.microsoft.com/office/powerpoint/2010/main" val="370787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451A8-9F55-443A-B22B-91AD4434529B}" type="datetimeFigureOut">
              <a:rPr lang="es-ES" smtClean="0"/>
              <a:t>10/03/2020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endParaRPr lang="es-ES" dirty="0"/>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58500-FC51-4538-819A-391D99492B7A}" type="slidenum">
              <a:rPr lang="es-ES" smtClean="0"/>
              <a:t>‹Nº›</a:t>
            </a:fld>
            <a:endParaRPr lang="es-ES" dirty="0"/>
          </a:p>
        </p:txBody>
      </p:sp>
    </p:spTree>
    <p:extLst>
      <p:ext uri="{BB962C8B-B14F-4D97-AF65-F5344CB8AC3E}">
        <p14:creationId xmlns:p14="http://schemas.microsoft.com/office/powerpoint/2010/main" val="8231534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CB58500-FC51-4538-819A-391D99492B7A}" type="slidenum">
              <a:rPr lang="es-ES" smtClean="0"/>
              <a:t>1</a:t>
            </a:fld>
            <a:endParaRPr lang="es-ES"/>
          </a:p>
        </p:txBody>
      </p:sp>
    </p:spTree>
    <p:extLst>
      <p:ext uri="{BB962C8B-B14F-4D97-AF65-F5344CB8AC3E}">
        <p14:creationId xmlns:p14="http://schemas.microsoft.com/office/powerpoint/2010/main" val="347359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pocas palabras es una forma de representar las relaciones entre grupos de organismos</a:t>
            </a:r>
          </a:p>
        </p:txBody>
      </p:sp>
      <p:sp>
        <p:nvSpPr>
          <p:cNvPr id="4" name="Marcador de número de diapositiva 3"/>
          <p:cNvSpPr>
            <a:spLocks noGrp="1"/>
          </p:cNvSpPr>
          <p:nvPr>
            <p:ph type="sldNum" sz="quarter" idx="5"/>
          </p:nvPr>
        </p:nvSpPr>
        <p:spPr/>
        <p:txBody>
          <a:bodyPr/>
          <a:lstStyle/>
          <a:p>
            <a:fld id="{ECB58500-FC51-4538-819A-391D99492B7A}" type="slidenum">
              <a:rPr lang="es-ES" smtClean="0"/>
              <a:t>5</a:t>
            </a:fld>
            <a:endParaRPr lang="es-ES" dirty="0"/>
          </a:p>
        </p:txBody>
      </p:sp>
    </p:spTree>
    <p:extLst>
      <p:ext uri="{BB962C8B-B14F-4D97-AF65-F5344CB8AC3E}">
        <p14:creationId xmlns:p14="http://schemas.microsoft.com/office/powerpoint/2010/main" val="2275842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Imagen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ángu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a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a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ángu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a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a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a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a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a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a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a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a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a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a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a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a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a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a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a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a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a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a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a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a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a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a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a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a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ángu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a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a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a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a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a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a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a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a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a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a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a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ángu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a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a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a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a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a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a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a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a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a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a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a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a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a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ítu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077511" y="5410201"/>
            <a:ext cx="2743200" cy="365125"/>
          </a:xfrm>
        </p:spPr>
        <p:txBody>
          <a:bodyPr rtlCol="0"/>
          <a:lstStyle/>
          <a:p>
            <a:pPr rtl="0"/>
            <a:fld id="{B4B42CC5-A37F-479C-BB89-93782537C5C2}" type="datetime1">
              <a:rPr lang="es-ES" noProof="0" smtClean="0"/>
              <a:t>10/03/2020</a:t>
            </a:fld>
            <a:endParaRPr lang="es-ES" noProof="0"/>
          </a:p>
        </p:txBody>
      </p:sp>
      <p:sp>
        <p:nvSpPr>
          <p:cNvPr id="5" name="Marcador de posición de pie de página 4"/>
          <p:cNvSpPr>
            <a:spLocks noGrp="1"/>
          </p:cNvSpPr>
          <p:nvPr>
            <p:ph type="ftr" sz="quarter" idx="11"/>
          </p:nvPr>
        </p:nvSpPr>
        <p:spPr>
          <a:xfrm>
            <a:off x="1876424" y="5410201"/>
            <a:ext cx="5124886"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9896911" y="5410199"/>
            <a:ext cx="771089"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0" y="4304664"/>
            <a:ext cx="9912355" cy="819355"/>
          </a:xfrm>
        </p:spPr>
        <p:txBody>
          <a:bodyPr rtlCol="0" anchor="b">
            <a:normAutofit/>
          </a:bodyPr>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s-ES" noProof="0"/>
              <a:t>Haga clic en el icono para agregar una imagen</a:t>
            </a:r>
          </a:p>
        </p:txBody>
      </p:sp>
      <p:sp>
        <p:nvSpPr>
          <p:cNvPr id="4" name="Marcador de posición de texto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38C4A89A-6E40-4DEC-A31D-8D0BA4D0C19B}"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3429000"/>
          </a:xfrm>
        </p:spPr>
        <p:txBody>
          <a:bodyPr rtlCol="0" anchor="ctr">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18CCAC9A-50FA-453B-A5A1-664F834320F1}"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2748429"/>
          </a:xfrm>
        </p:spPr>
        <p:txBody>
          <a:bodyPr rtlCol="0" anchor="ctr">
            <a:normAutofit/>
          </a:bodyPr>
          <a:lstStyle>
            <a:lvl1pPr>
              <a:defRPr sz="3600"/>
            </a:lvl1pPr>
          </a:lstStyle>
          <a:p>
            <a:pPr rtl="0"/>
            <a:r>
              <a:rPr lang="es-ES" noProof="0"/>
              <a:t>Haga clic para modificar el estilo de título del patrón</a:t>
            </a:r>
          </a:p>
        </p:txBody>
      </p:sp>
      <p:sp>
        <p:nvSpPr>
          <p:cNvPr id="12" name="Marcador de posición de texto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CFA96A25-A1A1-4951-AA35-C0B05EF039E3}"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
        <p:nvSpPr>
          <p:cNvPr id="60" name="Cuadro de tex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61" name="Cuadro de tex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41410" y="2134041"/>
            <a:ext cx="9906001" cy="2511835"/>
          </a:xfrm>
        </p:spPr>
        <p:txBody>
          <a:bodyPr rtlCol="0" anchor="b">
            <a:normAutofit/>
          </a:bodyPr>
          <a:lstStyle>
            <a:lvl1pPr>
              <a:defRPr sz="3600"/>
            </a:lvl1pPr>
          </a:lstStyle>
          <a:p>
            <a:pPr rtl="0"/>
            <a:r>
              <a:rPr lang="es-ES" noProof="0"/>
              <a:t>Haga clic para modificar el estilo de título del patrón</a:t>
            </a:r>
          </a:p>
        </p:txBody>
      </p:sp>
      <p:sp>
        <p:nvSpPr>
          <p:cNvPr id="4" name="Marcador de posición de texto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505C997B-94A4-4371-AF12-483312E12549}"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1141413" y="609600"/>
            <a:ext cx="9905998" cy="1905000"/>
          </a:xfrm>
        </p:spPr>
        <p:txBody>
          <a:bodyPr rtlCol="0"/>
          <a:lstStyle/>
          <a:p>
            <a:pPr rtl="0"/>
            <a:r>
              <a:rPr lang="es-ES" noProof="0"/>
              <a:t>Haga clic para modificar el estilo de título del patrón</a:t>
            </a:r>
          </a:p>
        </p:txBody>
      </p:sp>
      <p:sp>
        <p:nvSpPr>
          <p:cNvPr id="7" name="Marcador de posición de texto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4F7A9720-1EE6-4D5E-A5BF-D4060F8DE7CF}" type="datetime1">
              <a:rPr lang="es-ES" noProof="0" smtClean="0"/>
              <a:t>10/03/2020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1141411" y="609600"/>
            <a:ext cx="9905999" cy="1905000"/>
          </a:xfrm>
        </p:spPr>
        <p:txBody>
          <a:bodyPr rtlCol="0"/>
          <a:lstStyle/>
          <a:p>
            <a:pPr rtl="0"/>
            <a:r>
              <a:rPr lang="es-ES" noProof="0"/>
              <a:t>Haga clic para modificar el estilo de título del patrón</a:t>
            </a:r>
          </a:p>
        </p:txBody>
      </p:sp>
      <p:sp>
        <p:nvSpPr>
          <p:cNvPr id="19" name="Marcador de posición de texto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1" name="Marcador de posición de texto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4" name="Marcador de posición de texto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s-ES" noProof="0"/>
              <a:t>Haga clic en el icono para agregar una imagen</a:t>
            </a:r>
          </a:p>
        </p:txBody>
      </p:sp>
      <p:sp>
        <p:nvSpPr>
          <p:cNvPr id="27" name="Marcador de posición de texto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fecha 2"/>
          <p:cNvSpPr>
            <a:spLocks noGrp="1"/>
          </p:cNvSpPr>
          <p:nvPr>
            <p:ph type="dt" sz="half" idx="10"/>
          </p:nvPr>
        </p:nvSpPr>
        <p:spPr/>
        <p:txBody>
          <a:bodyPr rtlCol="0"/>
          <a:lstStyle/>
          <a:p>
            <a:pPr rtl="0"/>
            <a:fld id="{3DBAA0C9-03DE-4F7E-9E82-3790C686D72B}" type="datetime1">
              <a:rPr lang="es-ES" noProof="0" smtClean="0"/>
              <a:t>10/03/2020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3ECACA7D-22A4-4E66-8FBE-CC5DD02FB4DF}" type="datetime1">
              <a:rPr lang="es-ES" noProof="0" smtClean="0"/>
              <a:t>10/03/2020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42400" y="609599"/>
            <a:ext cx="2005011"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1141410" y="609599"/>
            <a:ext cx="7748590" cy="5181601"/>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7958C13-3C2F-4635-87DB-06CB8F496D80}" type="datetime1">
              <a:rPr lang="es-ES" noProof="0" smtClean="0"/>
              <a:t>10/03/2020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AF887F4-C29B-48B9-BDC1-98C5FCB6A07F}" type="datetime1">
              <a:rPr lang="es-ES" noProof="0" smtClean="0"/>
              <a:t>10/03/2020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419226"/>
            <a:ext cx="9906000" cy="2852737"/>
          </a:xfrm>
        </p:spPr>
        <p:txBody>
          <a:bodyPr rtlCol="0" anchor="b">
            <a:normAutofit/>
          </a:bodyPr>
          <a:lstStyle>
            <a:lvl1pPr>
              <a:defRPr sz="3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42DD4354-610D-40D5-AEB6-3A793CD516D2}" type="datetime1">
              <a:rPr lang="es-ES" noProof="0" smtClean="0"/>
              <a:t>10/03/2020</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141410" y="2249486"/>
            <a:ext cx="4878389"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2249486"/>
            <a:ext cx="4875211" cy="354171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6E701CA-C3B4-4331-83CC-2F0A47CA6E57}"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141411" y="619126"/>
            <a:ext cx="9906000" cy="1477961"/>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141410" y="3073397"/>
            <a:ext cx="4878391"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72200" y="3073397"/>
            <a:ext cx="4875210" cy="271780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2550BC4-1DD7-42C5-AEE4-96F7F79285D7}" type="datetime1">
              <a:rPr lang="es-ES" noProof="0" smtClean="0"/>
              <a:t>10/03/2020</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7AB6CF5-77ED-4FF9-AAF8-52C3AF46E3D9}" type="datetime1">
              <a:rPr lang="es-ES" noProof="0" smtClean="0"/>
              <a:t>10/03/2020</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03074DD3-B4C2-4A96-8300-79DD1DCFF12A}" type="datetime1">
              <a:rPr lang="es-ES" noProof="0" smtClean="0"/>
              <a:t>10/03/2020</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46705" y="609601"/>
            <a:ext cx="3856037" cy="1639884"/>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156200" y="592666"/>
            <a:ext cx="5891209" cy="5198534"/>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24D0B20-C8B4-43BB-AD01-62F210BF3AA3}"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1639886"/>
          </a:xfrm>
        </p:spPr>
        <p:txBody>
          <a:bodyPr rtlCol="0" anchor="b"/>
          <a:lstStyle>
            <a:lvl1pPr>
              <a:defRPr sz="320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EF1807E4-B9D9-419C-89FE-7ED2FA492EAC}" type="datetime1">
              <a:rPr lang="es-ES" noProof="0" smtClean="0"/>
              <a:t>10/03/2020</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n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o 8"/>
            <p:cNvGrpSpPr/>
            <p:nvPr/>
          </p:nvGrpSpPr>
          <p:grpSpPr>
            <a:xfrm>
              <a:off x="-14288" y="0"/>
              <a:ext cx="1220788" cy="6858001"/>
              <a:chOff x="-14288" y="0"/>
              <a:chExt cx="1220788" cy="6858001"/>
            </a:xfrm>
            <a:grpFill/>
          </p:grpSpPr>
          <p:sp>
            <p:nvSpPr>
              <p:cNvPr id="21" name="Rectángu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a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a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a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a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a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a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a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a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a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a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í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a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a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a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a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ángu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a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a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a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a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a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a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a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a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a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a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o 9"/>
            <p:cNvGrpSpPr/>
            <p:nvPr/>
          </p:nvGrpSpPr>
          <p:grpSpPr>
            <a:xfrm>
              <a:off x="11364912" y="0"/>
              <a:ext cx="674688" cy="6848476"/>
              <a:chOff x="11364912" y="0"/>
              <a:chExt cx="674688" cy="6848476"/>
            </a:xfrm>
            <a:grpFill/>
          </p:grpSpPr>
          <p:sp>
            <p:nvSpPr>
              <p:cNvPr id="11" name="Forma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a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a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a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a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a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a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a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a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ángu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Marcador de posición de títu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s-ES" noProof="0"/>
          </a:p>
        </p:txBody>
      </p:sp>
      <p:sp>
        <p:nvSpPr>
          <p:cNvPr id="3" name="Marcador de posición de tex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4295C3A-E926-46B8-ADEB-3C84EE47C3D7}" type="datetime1">
              <a:rPr lang="es-ES" noProof="0" smtClean="0"/>
              <a:t>10/03/2020</a:t>
            </a:fld>
            <a:endParaRPr lang="es-ES" noProof="0"/>
          </a:p>
        </p:txBody>
      </p:sp>
      <p:sp>
        <p:nvSpPr>
          <p:cNvPr id="5" name="Marcador de posición de pie de pá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8D3E5-C7A3-47DF-A374-46BF83A69904}"/>
              </a:ext>
            </a:extLst>
          </p:cNvPr>
          <p:cNvSpPr>
            <a:spLocks noGrp="1"/>
          </p:cNvSpPr>
          <p:nvPr>
            <p:ph type="ctrTitle"/>
          </p:nvPr>
        </p:nvSpPr>
        <p:spPr>
          <a:xfrm>
            <a:off x="2339887" y="1564032"/>
            <a:ext cx="8791575" cy="2387600"/>
          </a:xfrm>
        </p:spPr>
        <p:txBody>
          <a:bodyPr rtlCol="0">
            <a:normAutofit fontScale="90000"/>
          </a:bodyPr>
          <a:lstStyle/>
          <a:p>
            <a:r>
              <a:rPr lang="es-MX" b="1" dirty="0"/>
              <a:t>Diseño e implementación de Algoritmo para el cálculo de distancias entre arboles filogenéticos, utilizando el enfoque de los mejores aciertos bidireccionales.</a:t>
            </a:r>
            <a:endParaRPr lang="es-MX" dirty="0"/>
          </a:p>
        </p:txBody>
      </p:sp>
      <p:sp>
        <p:nvSpPr>
          <p:cNvPr id="3" name="Subtítulo 2">
            <a:extLst>
              <a:ext uri="{FF2B5EF4-FFF2-40B4-BE49-F238E27FC236}">
                <a16:creationId xmlns:a16="http://schemas.microsoft.com/office/drawing/2014/main" id="{2E78725B-6E40-4D82-B375-7831D81C29EE}"/>
              </a:ext>
            </a:extLst>
          </p:cNvPr>
          <p:cNvSpPr>
            <a:spLocks noGrp="1"/>
          </p:cNvSpPr>
          <p:nvPr>
            <p:ph type="subTitle" idx="1"/>
          </p:nvPr>
        </p:nvSpPr>
        <p:spPr>
          <a:xfrm>
            <a:off x="4008328" y="4076378"/>
            <a:ext cx="7582422" cy="635239"/>
          </a:xfrm>
        </p:spPr>
        <p:txBody>
          <a:bodyPr rtlCol="0">
            <a:normAutofit fontScale="85000" lnSpcReduction="20000"/>
          </a:bodyPr>
          <a:lstStyle/>
          <a:p>
            <a:pPr algn="ctr"/>
            <a:r>
              <a:rPr lang="es-MX" b="1" dirty="0"/>
              <a:t>Tutor: Dra. en C.M Esp. I.A. Eunice Esther Ponce de León </a:t>
            </a:r>
            <a:r>
              <a:rPr lang="es-MX" b="1" dirty="0" err="1"/>
              <a:t>Senti</a:t>
            </a:r>
            <a:br>
              <a:rPr lang="es-MX" dirty="0"/>
            </a:br>
            <a:endParaRPr lang="es-MX" b="1" dirty="0"/>
          </a:p>
        </p:txBody>
      </p:sp>
      <p:sp>
        <p:nvSpPr>
          <p:cNvPr id="4" name="CuadroTexto 3">
            <a:extLst>
              <a:ext uri="{FF2B5EF4-FFF2-40B4-BE49-F238E27FC236}">
                <a16:creationId xmlns:a16="http://schemas.microsoft.com/office/drawing/2014/main" id="{8A5ED298-3D38-4605-8999-62125E3EAC67}"/>
              </a:ext>
            </a:extLst>
          </p:cNvPr>
          <p:cNvSpPr txBox="1"/>
          <p:nvPr/>
        </p:nvSpPr>
        <p:spPr>
          <a:xfrm>
            <a:off x="6986194" y="5579247"/>
            <a:ext cx="4123949" cy="369332"/>
          </a:xfrm>
          <a:prstGeom prst="rect">
            <a:avLst/>
          </a:prstGeom>
          <a:noFill/>
        </p:spPr>
        <p:txBody>
          <a:bodyPr wrap="none" rtlCol="0">
            <a:spAutoFit/>
          </a:bodyPr>
          <a:lstStyle/>
          <a:p>
            <a:r>
              <a:rPr lang="es-MX" b="1" dirty="0"/>
              <a:t>Estudiante: Emilio Vitali Padilla Socconini</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566B3-7633-4482-8431-78E5FD43B7D9}"/>
              </a:ext>
            </a:extLst>
          </p:cNvPr>
          <p:cNvSpPr>
            <a:spLocks noGrp="1"/>
          </p:cNvSpPr>
          <p:nvPr>
            <p:ph type="title"/>
          </p:nvPr>
        </p:nvSpPr>
        <p:spPr>
          <a:xfrm>
            <a:off x="1141412" y="0"/>
            <a:ext cx="3774619" cy="1478570"/>
          </a:xfrm>
        </p:spPr>
        <p:txBody>
          <a:bodyPr/>
          <a:lstStyle/>
          <a:p>
            <a:r>
              <a:rPr lang="es-MX" dirty="0"/>
              <a:t>Mega Software</a:t>
            </a:r>
          </a:p>
        </p:txBody>
      </p:sp>
      <p:sp>
        <p:nvSpPr>
          <p:cNvPr id="3" name="Marcador de contenido 2">
            <a:extLst>
              <a:ext uri="{FF2B5EF4-FFF2-40B4-BE49-F238E27FC236}">
                <a16:creationId xmlns:a16="http://schemas.microsoft.com/office/drawing/2014/main" id="{4E6C6BE7-2741-4063-B00F-F6A685517D55}"/>
              </a:ext>
            </a:extLst>
          </p:cNvPr>
          <p:cNvSpPr>
            <a:spLocks noGrp="1"/>
          </p:cNvSpPr>
          <p:nvPr>
            <p:ph idx="1"/>
          </p:nvPr>
        </p:nvSpPr>
        <p:spPr>
          <a:xfrm>
            <a:off x="759737" y="1769654"/>
            <a:ext cx="9905999" cy="3541714"/>
          </a:xfrm>
        </p:spPr>
        <p:txBody>
          <a:bodyPr>
            <a:normAutofit/>
          </a:bodyPr>
          <a:lstStyle/>
          <a:p>
            <a:r>
              <a:rPr lang="es-ES" sz="1600" dirty="0"/>
              <a:t>Traducción del inglés-Molecular </a:t>
            </a:r>
            <a:r>
              <a:rPr lang="es-ES" sz="1600" dirty="0" err="1"/>
              <a:t>Evolutionary</a:t>
            </a:r>
            <a:r>
              <a:rPr lang="es-ES" sz="1600" dirty="0"/>
              <a:t> </a:t>
            </a:r>
            <a:r>
              <a:rPr lang="es-ES" sz="1600" dirty="0" err="1"/>
              <a:t>Genetics</a:t>
            </a:r>
            <a:r>
              <a:rPr lang="es-ES" sz="1600" dirty="0"/>
              <a:t> </a:t>
            </a:r>
            <a:r>
              <a:rPr lang="es-ES" sz="1600" dirty="0" err="1"/>
              <a:t>Analysis</a:t>
            </a:r>
            <a:r>
              <a:rPr lang="es-ES" sz="1600" dirty="0"/>
              <a:t> es un software informático para realizar análisis estadísticos de la evolución molecular y para construir árboles filogenéticos. Incluye muchos métodos sofisticados y herramientas para </a:t>
            </a:r>
            <a:r>
              <a:rPr lang="es-ES" sz="1600" dirty="0" err="1"/>
              <a:t>filogenómica</a:t>
            </a:r>
            <a:r>
              <a:rPr lang="es-ES" sz="1600" dirty="0"/>
              <a:t> y </a:t>
            </a:r>
            <a:r>
              <a:rPr lang="es-ES" sz="1600" dirty="0" err="1"/>
              <a:t>filomedicina</a:t>
            </a:r>
            <a:r>
              <a:rPr lang="es-ES" sz="1600" dirty="0"/>
              <a:t>. Tiene licencia como </a:t>
            </a:r>
            <a:r>
              <a:rPr lang="es-ES" sz="1600" dirty="0" err="1"/>
              <a:t>freeware</a:t>
            </a:r>
            <a:r>
              <a:rPr lang="es-ES" sz="1600" dirty="0"/>
              <a:t> patentado.</a:t>
            </a:r>
            <a:endParaRPr lang="es-MX" sz="1600" dirty="0"/>
          </a:p>
        </p:txBody>
      </p:sp>
      <p:pic>
        <p:nvPicPr>
          <p:cNvPr id="4" name="Imagen 3"/>
          <p:cNvPicPr>
            <a:picLocks noChangeAspect="1"/>
          </p:cNvPicPr>
          <p:nvPr/>
        </p:nvPicPr>
        <p:blipFill>
          <a:blip r:embed="rId2"/>
          <a:stretch>
            <a:fillRect/>
          </a:stretch>
        </p:blipFill>
        <p:spPr>
          <a:xfrm>
            <a:off x="1240232" y="965816"/>
            <a:ext cx="3390900" cy="657225"/>
          </a:xfrm>
          <a:prstGeom prst="rect">
            <a:avLst/>
          </a:prstGeom>
        </p:spPr>
      </p:pic>
      <p:sp>
        <p:nvSpPr>
          <p:cNvPr id="5" name="Rectángulo 4"/>
          <p:cNvSpPr/>
          <p:nvPr/>
        </p:nvSpPr>
        <p:spPr>
          <a:xfrm>
            <a:off x="6497371" y="4649990"/>
            <a:ext cx="4792301" cy="430887"/>
          </a:xfrm>
          <a:prstGeom prst="rect">
            <a:avLst/>
          </a:prstGeom>
        </p:spPr>
        <p:txBody>
          <a:bodyPr wrap="square">
            <a:spAutoFit/>
          </a:bodyPr>
          <a:lstStyle/>
          <a:p>
            <a:r>
              <a:rPr lang="es-MX" sz="1100" b="1" dirty="0">
                <a:latin typeface="Arial" panose="020B0604020202020204" pitchFamily="34" charset="0"/>
              </a:rPr>
              <a:t>MEGA X: Molecular </a:t>
            </a:r>
            <a:r>
              <a:rPr lang="es-MX" sz="1100" b="1" dirty="0" err="1">
                <a:latin typeface="Arial" panose="020B0604020202020204" pitchFamily="34" charset="0"/>
              </a:rPr>
              <a:t>Evolutionary</a:t>
            </a:r>
            <a:r>
              <a:rPr lang="es-MX" sz="1100" b="1" dirty="0">
                <a:latin typeface="Arial" panose="020B0604020202020204" pitchFamily="34" charset="0"/>
              </a:rPr>
              <a:t> </a:t>
            </a:r>
            <a:r>
              <a:rPr lang="es-MX" sz="1100" b="1" dirty="0" err="1">
                <a:latin typeface="Arial" panose="020B0604020202020204" pitchFamily="34" charset="0"/>
              </a:rPr>
              <a:t>Genetics</a:t>
            </a:r>
            <a:r>
              <a:rPr lang="es-MX" sz="1100" b="1" dirty="0">
                <a:latin typeface="Arial" panose="020B0604020202020204" pitchFamily="34" charset="0"/>
              </a:rPr>
              <a:t> </a:t>
            </a:r>
            <a:r>
              <a:rPr lang="es-MX" sz="1100" b="1" dirty="0" err="1">
                <a:latin typeface="Arial" panose="020B0604020202020204" pitchFamily="34" charset="0"/>
              </a:rPr>
              <a:t>Analysis</a:t>
            </a:r>
            <a:r>
              <a:rPr lang="es-MX" sz="1100" b="1" dirty="0">
                <a:latin typeface="Arial" panose="020B0604020202020204" pitchFamily="34" charset="0"/>
              </a:rPr>
              <a:t> </a:t>
            </a:r>
            <a:r>
              <a:rPr lang="es-MX" sz="1100" b="1" dirty="0" err="1">
                <a:latin typeface="Arial" panose="020B0604020202020204" pitchFamily="34" charset="0"/>
              </a:rPr>
              <a:t>across</a:t>
            </a:r>
            <a:r>
              <a:rPr lang="es-MX" sz="1100" b="1" dirty="0">
                <a:latin typeface="Arial" panose="020B0604020202020204" pitchFamily="34" charset="0"/>
              </a:rPr>
              <a:t> </a:t>
            </a:r>
            <a:r>
              <a:rPr lang="es-MX" sz="1100" b="1" dirty="0" err="1">
                <a:latin typeface="Arial" panose="020B0604020202020204" pitchFamily="34" charset="0"/>
              </a:rPr>
              <a:t>computing</a:t>
            </a:r>
            <a:r>
              <a:rPr lang="es-MX" sz="1100" b="1" dirty="0">
                <a:latin typeface="Arial" panose="020B0604020202020204" pitchFamily="34" charset="0"/>
              </a:rPr>
              <a:t> </a:t>
            </a:r>
            <a:r>
              <a:rPr lang="es-MX" sz="1100" b="1" dirty="0" err="1">
                <a:latin typeface="Arial" panose="020B0604020202020204" pitchFamily="34" charset="0"/>
              </a:rPr>
              <a:t>platforms</a:t>
            </a:r>
            <a:r>
              <a:rPr lang="es-MX" sz="1100" b="1" dirty="0">
                <a:latin typeface="Arial" panose="020B0604020202020204" pitchFamily="34" charset="0"/>
              </a:rPr>
              <a:t> (</a:t>
            </a:r>
            <a:r>
              <a:rPr lang="es-MX" sz="1100" b="1" dirty="0" err="1">
                <a:latin typeface="Arial" panose="020B0604020202020204" pitchFamily="34" charset="0"/>
              </a:rPr>
              <a:t>Kumar</a:t>
            </a:r>
            <a:r>
              <a:rPr lang="es-MX" sz="1100" b="1" dirty="0">
                <a:latin typeface="Arial" panose="020B0604020202020204" pitchFamily="34" charset="0"/>
              </a:rPr>
              <a:t>, </a:t>
            </a:r>
            <a:r>
              <a:rPr lang="es-MX" sz="1100" b="1" dirty="0" err="1">
                <a:latin typeface="Arial" panose="020B0604020202020204" pitchFamily="34" charset="0"/>
              </a:rPr>
              <a:t>Stecher</a:t>
            </a:r>
            <a:r>
              <a:rPr lang="es-MX" sz="1100" b="1" dirty="0">
                <a:latin typeface="Arial" panose="020B0604020202020204" pitchFamily="34" charset="0"/>
              </a:rPr>
              <a:t>, Li, </a:t>
            </a:r>
            <a:r>
              <a:rPr lang="es-MX" sz="1100" b="1" dirty="0" err="1">
                <a:latin typeface="Arial" panose="020B0604020202020204" pitchFamily="34" charset="0"/>
              </a:rPr>
              <a:t>Knyaz</a:t>
            </a:r>
            <a:r>
              <a:rPr lang="es-MX" sz="1100" b="1" dirty="0">
                <a:latin typeface="Arial" panose="020B0604020202020204" pitchFamily="34" charset="0"/>
              </a:rPr>
              <a:t>, and </a:t>
            </a:r>
            <a:r>
              <a:rPr lang="es-MX" sz="1100" b="1" dirty="0" err="1">
                <a:latin typeface="Arial" panose="020B0604020202020204" pitchFamily="34" charset="0"/>
              </a:rPr>
              <a:t>Tamura</a:t>
            </a:r>
            <a:r>
              <a:rPr lang="es-MX" sz="1100" b="1" dirty="0">
                <a:latin typeface="Arial" panose="020B0604020202020204" pitchFamily="34" charset="0"/>
              </a:rPr>
              <a:t> 2018).</a:t>
            </a:r>
            <a:endParaRPr lang="es-MX" sz="1100" dirty="0"/>
          </a:p>
        </p:txBody>
      </p:sp>
      <p:pic>
        <p:nvPicPr>
          <p:cNvPr id="2050" name="Picture 2" descr="Resultado de imagen para mega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905" y="2982303"/>
            <a:ext cx="3923968" cy="333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8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5734" y="234186"/>
            <a:ext cx="9905998" cy="1478570"/>
          </a:xfrm>
        </p:spPr>
        <p:txBody>
          <a:bodyPr/>
          <a:lstStyle/>
          <a:p>
            <a:r>
              <a:rPr lang="es-MX" dirty="0"/>
              <a:t>Mega CC</a:t>
            </a:r>
          </a:p>
        </p:txBody>
      </p:sp>
      <p:sp>
        <p:nvSpPr>
          <p:cNvPr id="3" name="Marcador de contenido 2"/>
          <p:cNvSpPr>
            <a:spLocks noGrp="1"/>
          </p:cNvSpPr>
          <p:nvPr>
            <p:ph idx="1"/>
          </p:nvPr>
        </p:nvSpPr>
        <p:spPr>
          <a:xfrm>
            <a:off x="1078038" y="1712756"/>
            <a:ext cx="9905999" cy="3541714"/>
          </a:xfrm>
        </p:spPr>
        <p:txBody>
          <a:bodyPr/>
          <a:lstStyle/>
          <a:p>
            <a:pPr lvl="0"/>
            <a:r>
              <a:rPr lang="es-ES" altLang="es-MX" dirty="0">
                <a:latin typeface="inherit"/>
              </a:rPr>
              <a:t>MEGA-CC es el núcleo de cómputo que utiliza MEGA y se distribuye como una aplicación de línea de comandos que es útil para el análisis iterativo y por lotes. Se puede obtener de</a:t>
            </a:r>
            <a:r>
              <a:rPr lang="es-ES" altLang="es-MX" sz="900" dirty="0"/>
              <a:t> </a:t>
            </a:r>
            <a:endParaRPr lang="es-ES" altLang="es-MX" sz="2000" dirty="0">
              <a:latin typeface="Arial" panose="020B0604020202020204" pitchFamily="34" charset="0"/>
            </a:endParaRPr>
          </a:p>
          <a:p>
            <a:endParaRPr lang="es-MX" dirty="0"/>
          </a:p>
        </p:txBody>
      </p:sp>
      <p:pic>
        <p:nvPicPr>
          <p:cNvPr id="6" name="Imagen 5"/>
          <p:cNvPicPr>
            <a:picLocks noChangeAspect="1"/>
          </p:cNvPicPr>
          <p:nvPr/>
        </p:nvPicPr>
        <p:blipFill>
          <a:blip r:embed="rId2"/>
          <a:stretch>
            <a:fillRect/>
          </a:stretch>
        </p:blipFill>
        <p:spPr>
          <a:xfrm>
            <a:off x="3703999" y="3483613"/>
            <a:ext cx="5562600" cy="2581275"/>
          </a:xfrm>
          <a:prstGeom prst="rect">
            <a:avLst/>
          </a:prstGeom>
        </p:spPr>
      </p:pic>
    </p:spTree>
    <p:extLst>
      <p:ext uri="{BB962C8B-B14F-4D97-AF65-F5344CB8AC3E}">
        <p14:creationId xmlns:p14="http://schemas.microsoft.com/office/powerpoint/2010/main" val="122397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E55097-01A2-4D90-884F-20579E1EA491}"/>
              </a:ext>
            </a:extLst>
          </p:cNvPr>
          <p:cNvSpPr>
            <a:spLocks noGrp="1"/>
          </p:cNvSpPr>
          <p:nvPr>
            <p:ph type="title"/>
          </p:nvPr>
        </p:nvSpPr>
        <p:spPr>
          <a:xfrm>
            <a:off x="2594432" y="1194715"/>
            <a:ext cx="9905998" cy="1478570"/>
          </a:xfrm>
        </p:spPr>
        <p:txBody>
          <a:bodyPr/>
          <a:lstStyle/>
          <a:p>
            <a:r>
              <a:rPr lang="es-MX" dirty="0"/>
              <a:t>Planteamiento del Problema</a:t>
            </a:r>
          </a:p>
        </p:txBody>
      </p:sp>
      <p:sp>
        <p:nvSpPr>
          <p:cNvPr id="3" name="Marcador de contenido 2">
            <a:extLst>
              <a:ext uri="{FF2B5EF4-FFF2-40B4-BE49-F238E27FC236}">
                <a16:creationId xmlns:a16="http://schemas.microsoft.com/office/drawing/2014/main" id="{9C98AB7B-275E-412B-98BE-EFAE8B866C7D}"/>
              </a:ext>
            </a:extLst>
          </p:cNvPr>
          <p:cNvSpPr>
            <a:spLocks noGrp="1"/>
          </p:cNvSpPr>
          <p:nvPr>
            <p:ph idx="1"/>
          </p:nvPr>
        </p:nvSpPr>
        <p:spPr>
          <a:xfrm>
            <a:off x="1767714" y="3316286"/>
            <a:ext cx="9905999" cy="3541714"/>
          </a:xfrm>
        </p:spPr>
        <p:txBody>
          <a:bodyPr/>
          <a:lstStyle/>
          <a:p>
            <a:pPr marL="0" indent="0">
              <a:buNone/>
            </a:pPr>
            <a:r>
              <a:rPr lang="es-MX" dirty="0"/>
              <a:t>Consiste en analizar una sucesión de arboles filogenomicos construidos a partir del e-</a:t>
            </a:r>
            <a:r>
              <a:rPr lang="es-MX" dirty="0" err="1"/>
              <a:t>value</a:t>
            </a:r>
            <a:r>
              <a:rPr lang="es-MX" dirty="0"/>
              <a:t> del software </a:t>
            </a:r>
            <a:r>
              <a:rPr lang="es-MX" dirty="0" err="1"/>
              <a:t>Blast</a:t>
            </a:r>
            <a:r>
              <a:rPr lang="es-MX" dirty="0"/>
              <a:t> referente a la exigencia en la calidad de los mejores aciertos bidireccionales entre parejas de proteínas de organismos en estudios, mediante la implementación de una distancia entre arboles que nos permite hallar un árbol limite</a:t>
            </a:r>
          </a:p>
          <a:p>
            <a:endParaRPr lang="es-MX" dirty="0"/>
          </a:p>
        </p:txBody>
      </p:sp>
    </p:spTree>
    <p:extLst>
      <p:ext uri="{BB962C8B-B14F-4D97-AF65-F5344CB8AC3E}">
        <p14:creationId xmlns:p14="http://schemas.microsoft.com/office/powerpoint/2010/main" val="315525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3CF0F-B677-46A9-A54C-5F2161A9C5CE}"/>
              </a:ext>
            </a:extLst>
          </p:cNvPr>
          <p:cNvSpPr>
            <a:spLocks noGrp="1"/>
          </p:cNvSpPr>
          <p:nvPr>
            <p:ph type="title"/>
          </p:nvPr>
        </p:nvSpPr>
        <p:spPr/>
        <p:txBody>
          <a:bodyPr/>
          <a:lstStyle/>
          <a:p>
            <a:r>
              <a:rPr lang="es-MX" dirty="0"/>
              <a:t>Objetivos de investigación</a:t>
            </a:r>
          </a:p>
        </p:txBody>
      </p:sp>
      <p:sp>
        <p:nvSpPr>
          <p:cNvPr id="3" name="Marcador de contenido 2">
            <a:extLst>
              <a:ext uri="{FF2B5EF4-FFF2-40B4-BE49-F238E27FC236}">
                <a16:creationId xmlns:a16="http://schemas.microsoft.com/office/drawing/2014/main" id="{C4577908-2794-432B-8D90-BAEBB0494C61}"/>
              </a:ext>
            </a:extLst>
          </p:cNvPr>
          <p:cNvSpPr>
            <a:spLocks noGrp="1"/>
          </p:cNvSpPr>
          <p:nvPr>
            <p:ph idx="1"/>
          </p:nvPr>
        </p:nvSpPr>
        <p:spPr/>
        <p:txBody>
          <a:bodyPr>
            <a:normAutofit fontScale="62500" lnSpcReduction="20000"/>
          </a:bodyPr>
          <a:lstStyle/>
          <a:p>
            <a:r>
              <a:rPr lang="es-MX" dirty="0"/>
              <a:t>Objetivo general</a:t>
            </a:r>
          </a:p>
          <a:p>
            <a:r>
              <a:rPr lang="es-MX" dirty="0"/>
              <a:t>Analizar una sucesión de arboles filogenomicos construida a través de los e-</a:t>
            </a:r>
            <a:r>
              <a:rPr lang="es-MX" dirty="0" err="1"/>
              <a:t>values</a:t>
            </a:r>
            <a:r>
              <a:rPr lang="es-MX" dirty="0"/>
              <a:t> del programa </a:t>
            </a:r>
            <a:r>
              <a:rPr lang="es-MX" dirty="0" err="1"/>
              <a:t>Blast</a:t>
            </a:r>
            <a:r>
              <a:rPr lang="es-MX" dirty="0"/>
              <a:t> utilizando una distancia del tipo diferencia simétrica que nos permita definir en esa sucesión un árbol limite</a:t>
            </a:r>
          </a:p>
          <a:p>
            <a:r>
              <a:rPr lang="es-MX" dirty="0"/>
              <a:t>Objetivos específicos:</a:t>
            </a:r>
          </a:p>
          <a:p>
            <a:r>
              <a:rPr lang="es-MX" dirty="0"/>
              <a:t>1.-seleccionar una distancia del tipo diferencia simétrica adecuada para detectar las diferencias entre arboles</a:t>
            </a:r>
          </a:p>
          <a:p>
            <a:r>
              <a:rPr lang="es-MX" dirty="0"/>
              <a:t>2.-Implementar un algoritmo que calcule esa distancia entre dos arboles usando el formato </a:t>
            </a:r>
            <a:r>
              <a:rPr lang="es-MX" dirty="0" err="1"/>
              <a:t>Newick</a:t>
            </a:r>
            <a:r>
              <a:rPr lang="es-MX" dirty="0"/>
              <a:t> para cada par de arboles consecutivos en la sucesión de arboles basada en el valor de </a:t>
            </a:r>
            <a:r>
              <a:rPr lang="es-MX" dirty="0" err="1"/>
              <a:t>Blast</a:t>
            </a:r>
            <a:endParaRPr lang="es-MX" dirty="0"/>
          </a:p>
          <a:p>
            <a:r>
              <a:rPr lang="es-MX" dirty="0"/>
              <a:t>3.-Encontrar el árbol limite, entendiéndose por aquel que a partir de un e-</a:t>
            </a:r>
            <a:r>
              <a:rPr lang="es-MX" dirty="0" err="1"/>
              <a:t>value</a:t>
            </a:r>
            <a:r>
              <a:rPr lang="es-MX" dirty="0"/>
              <a:t> de exigencia de los mejores aciertos bidireccionales entre parejas de proteínas en organismos en estudio, la distancia entre arboles cercanos al árbol limite tiende a cero</a:t>
            </a:r>
          </a:p>
          <a:p>
            <a:pPr marL="0" indent="0">
              <a:buNone/>
            </a:pPr>
            <a:endParaRPr lang="es-MX" dirty="0"/>
          </a:p>
        </p:txBody>
      </p:sp>
    </p:spTree>
    <p:extLst>
      <p:ext uri="{BB962C8B-B14F-4D97-AF65-F5344CB8AC3E}">
        <p14:creationId xmlns:p14="http://schemas.microsoft.com/office/powerpoint/2010/main" val="405675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43D83-DC11-4346-9512-6B62EA5E44CE}"/>
              </a:ext>
            </a:extLst>
          </p:cNvPr>
          <p:cNvSpPr>
            <a:spLocks noGrp="1"/>
          </p:cNvSpPr>
          <p:nvPr>
            <p:ph type="title"/>
          </p:nvPr>
        </p:nvSpPr>
        <p:spPr/>
        <p:txBody>
          <a:bodyPr/>
          <a:lstStyle/>
          <a:p>
            <a:r>
              <a:rPr lang="es-MX" dirty="0"/>
              <a:t>Preguntas de investigación</a:t>
            </a:r>
          </a:p>
        </p:txBody>
      </p:sp>
      <p:sp>
        <p:nvSpPr>
          <p:cNvPr id="3" name="Marcador de contenido 2">
            <a:extLst>
              <a:ext uri="{FF2B5EF4-FFF2-40B4-BE49-F238E27FC236}">
                <a16:creationId xmlns:a16="http://schemas.microsoft.com/office/drawing/2014/main" id="{C9B4D855-3C43-484F-BAD4-4ACE240C4D64}"/>
              </a:ext>
            </a:extLst>
          </p:cNvPr>
          <p:cNvSpPr>
            <a:spLocks noGrp="1"/>
          </p:cNvSpPr>
          <p:nvPr>
            <p:ph idx="1"/>
          </p:nvPr>
        </p:nvSpPr>
        <p:spPr/>
        <p:txBody>
          <a:bodyPr/>
          <a:lstStyle/>
          <a:p>
            <a:r>
              <a:rPr lang="es-MX" dirty="0"/>
              <a:t>¿Es posible encontrar familias de pro teínas en niveles intermedios del árbol filogenético?</a:t>
            </a:r>
          </a:p>
          <a:p>
            <a:r>
              <a:rPr lang="es-MX" dirty="0"/>
              <a:t>¿Tienen una buena representación los datos arrojados por el algoritmo? </a:t>
            </a:r>
          </a:p>
        </p:txBody>
      </p:sp>
    </p:spTree>
    <p:extLst>
      <p:ext uri="{BB962C8B-B14F-4D97-AF65-F5344CB8AC3E}">
        <p14:creationId xmlns:p14="http://schemas.microsoft.com/office/powerpoint/2010/main" val="139831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5536E-A92B-476B-8EC5-0FA4EE53D314}"/>
              </a:ext>
            </a:extLst>
          </p:cNvPr>
          <p:cNvSpPr>
            <a:spLocks noGrp="1"/>
          </p:cNvSpPr>
          <p:nvPr>
            <p:ph type="title"/>
          </p:nvPr>
        </p:nvSpPr>
        <p:spPr/>
        <p:txBody>
          <a:bodyPr/>
          <a:lstStyle/>
          <a:p>
            <a:r>
              <a:rPr lang="es-MX" dirty="0"/>
              <a:t>Diseño de experimentación</a:t>
            </a:r>
          </a:p>
        </p:txBody>
      </p:sp>
      <p:sp>
        <p:nvSpPr>
          <p:cNvPr id="3" name="Marcador de contenido 2">
            <a:extLst>
              <a:ext uri="{FF2B5EF4-FFF2-40B4-BE49-F238E27FC236}">
                <a16:creationId xmlns:a16="http://schemas.microsoft.com/office/drawing/2014/main" id="{765D2409-0D32-41AF-93FC-81710BC8E980}"/>
              </a:ext>
            </a:extLst>
          </p:cNvPr>
          <p:cNvSpPr>
            <a:spLocks noGrp="1"/>
          </p:cNvSpPr>
          <p:nvPr>
            <p:ph idx="1"/>
          </p:nvPr>
        </p:nvSpPr>
        <p:spPr/>
        <p:txBody>
          <a:bodyPr>
            <a:normAutofit fontScale="85000" lnSpcReduction="10000"/>
          </a:bodyPr>
          <a:lstStyle/>
          <a:p>
            <a:r>
              <a:rPr lang="es-MX" dirty="0"/>
              <a:t>Diseñar un algoritmo que sea capaz de calcular distancias entre árboles filogenéticos.</a:t>
            </a:r>
          </a:p>
          <a:p>
            <a:r>
              <a:rPr lang="es-MX" dirty="0"/>
              <a:t>Implementar el algoritmo</a:t>
            </a:r>
          </a:p>
          <a:p>
            <a:r>
              <a:rPr lang="es-MX" dirty="0"/>
              <a:t>Aplicación a la búsqueda de familias de proteínas:</a:t>
            </a:r>
          </a:p>
          <a:p>
            <a:r>
              <a:rPr lang="es-MX" dirty="0"/>
              <a:t>Encontrar la familia de proteínas en niveles intermedios del árbol filogenético que no aparezcan en las bases de datos de proteínas disponibles en la web y utilizadas por la comunidad científica</a:t>
            </a:r>
          </a:p>
          <a:p>
            <a:br>
              <a:rPr lang="es-MX" dirty="0"/>
            </a:br>
            <a:endParaRPr lang="es-MX" dirty="0"/>
          </a:p>
        </p:txBody>
      </p:sp>
    </p:spTree>
    <p:extLst>
      <p:ext uri="{BB962C8B-B14F-4D97-AF65-F5344CB8AC3E}">
        <p14:creationId xmlns:p14="http://schemas.microsoft.com/office/powerpoint/2010/main" val="208279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BB21F-C7F4-4EE5-B933-05C1C11F9D14}"/>
              </a:ext>
            </a:extLst>
          </p:cNvPr>
          <p:cNvSpPr>
            <a:spLocks noGrp="1"/>
          </p:cNvSpPr>
          <p:nvPr>
            <p:ph type="title"/>
          </p:nvPr>
        </p:nvSpPr>
        <p:spPr/>
        <p:txBody>
          <a:bodyPr/>
          <a:lstStyle/>
          <a:p>
            <a:r>
              <a:rPr lang="es-MX" dirty="0"/>
              <a:t>Primer avance experimental</a:t>
            </a:r>
          </a:p>
        </p:txBody>
      </p:sp>
      <p:sp>
        <p:nvSpPr>
          <p:cNvPr id="3" name="Marcador de contenido 2">
            <a:extLst>
              <a:ext uri="{FF2B5EF4-FFF2-40B4-BE49-F238E27FC236}">
                <a16:creationId xmlns:a16="http://schemas.microsoft.com/office/drawing/2014/main" id="{69BD946C-2866-4D1B-8359-749CB8A4E223}"/>
              </a:ext>
            </a:extLst>
          </p:cNvPr>
          <p:cNvSpPr>
            <a:spLocks noGrp="1"/>
          </p:cNvSpPr>
          <p:nvPr>
            <p:ph idx="1"/>
          </p:nvPr>
        </p:nvSpPr>
        <p:spPr>
          <a:xfrm>
            <a:off x="1630299" y="3126163"/>
            <a:ext cx="9905999" cy="3541714"/>
          </a:xfrm>
        </p:spPr>
        <p:txBody>
          <a:bodyPr/>
          <a:lstStyle/>
          <a:p>
            <a:r>
              <a:rPr lang="es-MX" dirty="0"/>
              <a:t>Prototipo del algoritmo utilizado para crear los arboles filogenéticos </a:t>
            </a:r>
          </a:p>
        </p:txBody>
      </p:sp>
    </p:spTree>
    <p:extLst>
      <p:ext uri="{BB962C8B-B14F-4D97-AF65-F5344CB8AC3E}">
        <p14:creationId xmlns:p14="http://schemas.microsoft.com/office/powerpoint/2010/main" val="208205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1413B-3593-4ECD-9295-E3186820C8D3}"/>
              </a:ext>
            </a:extLst>
          </p:cNvPr>
          <p:cNvSpPr>
            <a:spLocks noGrp="1"/>
          </p:cNvSpPr>
          <p:nvPr>
            <p:ph type="title"/>
          </p:nvPr>
        </p:nvSpPr>
        <p:spPr>
          <a:xfrm>
            <a:off x="1141413" y="790534"/>
            <a:ext cx="9905998" cy="1478570"/>
          </a:xfrm>
        </p:spPr>
        <p:txBody>
          <a:bodyPr/>
          <a:lstStyle/>
          <a:p>
            <a:r>
              <a:rPr lang="es-MX" dirty="0"/>
              <a:t>Diagrama de </a:t>
            </a:r>
            <a:r>
              <a:rPr lang="es-MX" dirty="0" err="1"/>
              <a:t>Gant</a:t>
            </a:r>
            <a:endParaRPr lang="es-MX" dirty="0"/>
          </a:p>
        </p:txBody>
      </p:sp>
      <p:pic>
        <p:nvPicPr>
          <p:cNvPr id="4" name="Imagen 3"/>
          <p:cNvPicPr>
            <a:picLocks noChangeAspect="1"/>
          </p:cNvPicPr>
          <p:nvPr/>
        </p:nvPicPr>
        <p:blipFill>
          <a:blip r:embed="rId2"/>
          <a:stretch>
            <a:fillRect/>
          </a:stretch>
        </p:blipFill>
        <p:spPr>
          <a:xfrm>
            <a:off x="1141413" y="2694161"/>
            <a:ext cx="10171145" cy="2104176"/>
          </a:xfrm>
          <a:prstGeom prst="rect">
            <a:avLst/>
          </a:prstGeom>
        </p:spPr>
      </p:pic>
    </p:spTree>
    <p:extLst>
      <p:ext uri="{BB962C8B-B14F-4D97-AF65-F5344CB8AC3E}">
        <p14:creationId xmlns:p14="http://schemas.microsoft.com/office/powerpoint/2010/main" val="425819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F232D-1167-4AC6-882D-F7084BEBF161}"/>
              </a:ext>
            </a:extLst>
          </p:cNvPr>
          <p:cNvSpPr>
            <a:spLocks noGrp="1"/>
          </p:cNvSpPr>
          <p:nvPr>
            <p:ph type="title"/>
          </p:nvPr>
        </p:nvSpPr>
        <p:spPr/>
        <p:txBody>
          <a:bodyPr/>
          <a:lstStyle/>
          <a:p>
            <a:r>
              <a:rPr lang="es-MX" dirty="0"/>
              <a:t>Referencias bibliográficas</a:t>
            </a:r>
          </a:p>
        </p:txBody>
      </p:sp>
      <p:sp>
        <p:nvSpPr>
          <p:cNvPr id="3" name="Marcador de contenido 2">
            <a:extLst>
              <a:ext uri="{FF2B5EF4-FFF2-40B4-BE49-F238E27FC236}">
                <a16:creationId xmlns:a16="http://schemas.microsoft.com/office/drawing/2014/main" id="{0EF3AB87-0E5B-46C9-9A36-C0DEDBDEF865}"/>
              </a:ext>
            </a:extLst>
          </p:cNvPr>
          <p:cNvSpPr>
            <a:spLocks noGrp="1"/>
          </p:cNvSpPr>
          <p:nvPr>
            <p:ph idx="1"/>
          </p:nvPr>
        </p:nvSpPr>
        <p:spPr/>
        <p:txBody>
          <a:bodyPr>
            <a:normAutofit fontScale="92500" lnSpcReduction="20000"/>
          </a:bodyPr>
          <a:lstStyle/>
          <a:p>
            <a:r>
              <a:rPr lang="es-MX" dirty="0" err="1"/>
              <a:t>Academy</a:t>
            </a:r>
            <a:r>
              <a:rPr lang="es-MX" dirty="0"/>
              <a:t>, K. (2015). Árboles filogenéticos. </a:t>
            </a:r>
            <a:r>
              <a:rPr lang="es-MX" dirty="0" err="1"/>
              <a:t>Retrieved</a:t>
            </a:r>
            <a:r>
              <a:rPr lang="es-MX" dirty="0"/>
              <a:t> </a:t>
            </a:r>
            <a:r>
              <a:rPr lang="es-MX" dirty="0" err="1"/>
              <a:t>from</a:t>
            </a:r>
            <a:r>
              <a:rPr lang="es-MX" dirty="0"/>
              <a:t> https://es.khanacademy.org/science/biology/her/tree-of-life/a/phylogenetic-trees</a:t>
            </a:r>
          </a:p>
          <a:p>
            <a:r>
              <a:rPr lang="es-MX" dirty="0"/>
              <a:t>Estructura de un árbol filogenético. (Khan </a:t>
            </a:r>
            <a:r>
              <a:rPr lang="es-MX" dirty="0" err="1"/>
              <a:t>Academy</a:t>
            </a:r>
            <a:r>
              <a:rPr lang="es-MX" dirty="0"/>
              <a:t>, 2015)</a:t>
            </a:r>
          </a:p>
          <a:p>
            <a:r>
              <a:rPr lang="es-MX" sz="1800" b="1" dirty="0">
                <a:latin typeface="Arial" panose="020B0604020202020204" pitchFamily="34" charset="0"/>
              </a:rPr>
              <a:t>MEGA X: Molecular </a:t>
            </a:r>
            <a:r>
              <a:rPr lang="es-MX" sz="1800" b="1" dirty="0" err="1">
                <a:latin typeface="Arial" panose="020B0604020202020204" pitchFamily="34" charset="0"/>
              </a:rPr>
              <a:t>Evolutionary</a:t>
            </a:r>
            <a:r>
              <a:rPr lang="es-MX" sz="1800" b="1" dirty="0">
                <a:latin typeface="Arial" panose="020B0604020202020204" pitchFamily="34" charset="0"/>
              </a:rPr>
              <a:t> </a:t>
            </a:r>
            <a:r>
              <a:rPr lang="es-MX" sz="1800" b="1" dirty="0" err="1">
                <a:latin typeface="Arial" panose="020B0604020202020204" pitchFamily="34" charset="0"/>
              </a:rPr>
              <a:t>Genetics</a:t>
            </a:r>
            <a:r>
              <a:rPr lang="es-MX" sz="1800" b="1" dirty="0">
                <a:latin typeface="Arial" panose="020B0604020202020204" pitchFamily="34" charset="0"/>
              </a:rPr>
              <a:t> </a:t>
            </a:r>
            <a:r>
              <a:rPr lang="es-MX" sz="1800" b="1" dirty="0" err="1">
                <a:latin typeface="Arial" panose="020B0604020202020204" pitchFamily="34" charset="0"/>
              </a:rPr>
              <a:t>Analysis</a:t>
            </a:r>
            <a:r>
              <a:rPr lang="es-MX" sz="1800" b="1" dirty="0">
                <a:latin typeface="Arial" panose="020B0604020202020204" pitchFamily="34" charset="0"/>
              </a:rPr>
              <a:t> </a:t>
            </a:r>
            <a:r>
              <a:rPr lang="es-MX" sz="1800" b="1" dirty="0" err="1">
                <a:latin typeface="Arial" panose="020B0604020202020204" pitchFamily="34" charset="0"/>
              </a:rPr>
              <a:t>across</a:t>
            </a:r>
            <a:r>
              <a:rPr lang="es-MX" sz="1800" b="1" dirty="0">
                <a:latin typeface="Arial" panose="020B0604020202020204" pitchFamily="34" charset="0"/>
              </a:rPr>
              <a:t> </a:t>
            </a:r>
            <a:r>
              <a:rPr lang="es-MX" sz="1800" b="1" dirty="0" err="1">
                <a:latin typeface="Arial" panose="020B0604020202020204" pitchFamily="34" charset="0"/>
              </a:rPr>
              <a:t>computing</a:t>
            </a:r>
            <a:r>
              <a:rPr lang="es-MX" sz="1800" b="1" dirty="0">
                <a:latin typeface="Arial" panose="020B0604020202020204" pitchFamily="34" charset="0"/>
              </a:rPr>
              <a:t> </a:t>
            </a:r>
            <a:r>
              <a:rPr lang="es-MX" sz="1800" b="1" dirty="0" err="1">
                <a:latin typeface="Arial" panose="020B0604020202020204" pitchFamily="34" charset="0"/>
              </a:rPr>
              <a:t>platforms</a:t>
            </a:r>
            <a:r>
              <a:rPr lang="es-MX" sz="1800" b="1" dirty="0">
                <a:latin typeface="Arial" panose="020B0604020202020204" pitchFamily="34" charset="0"/>
              </a:rPr>
              <a:t> (</a:t>
            </a:r>
            <a:r>
              <a:rPr lang="es-MX" sz="1800" b="1" dirty="0" err="1">
                <a:latin typeface="Arial" panose="020B0604020202020204" pitchFamily="34" charset="0"/>
              </a:rPr>
              <a:t>Kumar</a:t>
            </a:r>
            <a:r>
              <a:rPr lang="es-MX" sz="1800" b="1" dirty="0">
                <a:latin typeface="Arial" panose="020B0604020202020204" pitchFamily="34" charset="0"/>
              </a:rPr>
              <a:t>, </a:t>
            </a:r>
            <a:r>
              <a:rPr lang="es-MX" sz="1800" b="1" dirty="0" err="1">
                <a:latin typeface="Arial" panose="020B0604020202020204" pitchFamily="34" charset="0"/>
              </a:rPr>
              <a:t>Stecher</a:t>
            </a:r>
            <a:r>
              <a:rPr lang="es-MX" sz="1800" b="1" dirty="0">
                <a:latin typeface="Arial" panose="020B0604020202020204" pitchFamily="34" charset="0"/>
              </a:rPr>
              <a:t>, Li, </a:t>
            </a:r>
            <a:r>
              <a:rPr lang="es-MX" sz="1800" b="1" dirty="0" err="1">
                <a:latin typeface="Arial" panose="020B0604020202020204" pitchFamily="34" charset="0"/>
              </a:rPr>
              <a:t>Knyaz</a:t>
            </a:r>
            <a:r>
              <a:rPr lang="es-MX" sz="1800" b="1" dirty="0">
                <a:latin typeface="Arial" panose="020B0604020202020204" pitchFamily="34" charset="0"/>
              </a:rPr>
              <a:t>, and </a:t>
            </a:r>
            <a:r>
              <a:rPr lang="es-MX" sz="1800" b="1" dirty="0" err="1">
                <a:latin typeface="Arial" panose="020B0604020202020204" pitchFamily="34" charset="0"/>
              </a:rPr>
              <a:t>Tamura</a:t>
            </a:r>
            <a:r>
              <a:rPr lang="es-MX" sz="1800" b="1" dirty="0">
                <a:latin typeface="Arial" panose="020B0604020202020204" pitchFamily="34" charset="0"/>
              </a:rPr>
              <a:t> 2018).</a:t>
            </a:r>
          </a:p>
          <a:p>
            <a:r>
              <a:rPr lang="es-MX" dirty="0" err="1"/>
              <a:t>Kerstetter</a:t>
            </a:r>
            <a:r>
              <a:rPr lang="es-MX" dirty="0"/>
              <a:t>, J. E., O'Brien, K. O., </a:t>
            </a:r>
            <a:r>
              <a:rPr lang="es-MX" dirty="0" err="1"/>
              <a:t>Caseria</a:t>
            </a:r>
            <a:r>
              <a:rPr lang="es-MX" dirty="0"/>
              <a:t>, D.M, Wall, D. E. &amp; </a:t>
            </a:r>
            <a:r>
              <a:rPr lang="es-MX" dirty="0" err="1"/>
              <a:t>Insogna</a:t>
            </a:r>
            <a:r>
              <a:rPr lang="es-MX" dirty="0"/>
              <a:t>, K. L (2005) </a:t>
            </a:r>
            <a:r>
              <a:rPr lang="es-MX" i="1" dirty="0"/>
              <a:t>The </a:t>
            </a:r>
            <a:r>
              <a:rPr lang="es-MX" i="1" dirty="0" err="1"/>
              <a:t>impact</a:t>
            </a:r>
            <a:r>
              <a:rPr lang="es-MX" i="1" dirty="0"/>
              <a:t> of </a:t>
            </a:r>
            <a:r>
              <a:rPr lang="es-MX" i="1" dirty="0" err="1"/>
              <a:t>dietary</a:t>
            </a:r>
            <a:r>
              <a:rPr lang="es-MX" i="1" dirty="0"/>
              <a:t> </a:t>
            </a:r>
            <a:r>
              <a:rPr lang="es-MX" i="1" dirty="0" err="1"/>
              <a:t>protein</a:t>
            </a:r>
            <a:r>
              <a:rPr lang="es-MX" i="1" dirty="0"/>
              <a:t> </a:t>
            </a:r>
            <a:r>
              <a:rPr lang="es-MX" i="1" dirty="0" err="1"/>
              <a:t>on</a:t>
            </a:r>
            <a:r>
              <a:rPr lang="es-MX" i="1" dirty="0"/>
              <a:t> </a:t>
            </a:r>
            <a:r>
              <a:rPr lang="es-MX" i="1" dirty="0" err="1"/>
              <a:t>calcium</a:t>
            </a:r>
            <a:r>
              <a:rPr lang="es-MX" i="1" dirty="0"/>
              <a:t> </a:t>
            </a:r>
            <a:r>
              <a:rPr lang="es-MX" i="1" dirty="0" err="1"/>
              <a:t>absorption</a:t>
            </a:r>
            <a:r>
              <a:rPr lang="es-MX" i="1" dirty="0"/>
              <a:t> and </a:t>
            </a:r>
            <a:r>
              <a:rPr lang="es-MX" i="1" dirty="0" err="1"/>
              <a:t>kinetic</a:t>
            </a:r>
            <a:r>
              <a:rPr lang="es-MX" i="1" dirty="0"/>
              <a:t> </a:t>
            </a:r>
            <a:r>
              <a:rPr lang="es-MX" i="1" dirty="0" err="1"/>
              <a:t>measures</a:t>
            </a:r>
            <a:r>
              <a:rPr lang="es-MX" i="1" dirty="0"/>
              <a:t> of </a:t>
            </a:r>
            <a:r>
              <a:rPr lang="es-MX" i="1" dirty="0" err="1"/>
              <a:t>bone</a:t>
            </a:r>
            <a:r>
              <a:rPr lang="es-MX" i="1" dirty="0"/>
              <a:t> </a:t>
            </a:r>
            <a:r>
              <a:rPr lang="es-MX" i="1" dirty="0" err="1"/>
              <a:t>turnover</a:t>
            </a:r>
            <a:r>
              <a:rPr lang="es-MX" i="1" dirty="0"/>
              <a:t> in </a:t>
            </a:r>
            <a:r>
              <a:rPr lang="es-MX" i="1" dirty="0" err="1"/>
              <a:t>women</a:t>
            </a:r>
            <a:r>
              <a:rPr lang="es-MX" dirty="0"/>
              <a:t>. J </a:t>
            </a:r>
            <a:r>
              <a:rPr lang="es-MX" dirty="0" err="1"/>
              <a:t>Clin</a:t>
            </a:r>
            <a:r>
              <a:rPr lang="es-MX" dirty="0"/>
              <a:t> </a:t>
            </a:r>
            <a:r>
              <a:rPr lang="es-MX" dirty="0" err="1"/>
              <a:t>Endocrinol</a:t>
            </a:r>
            <a:r>
              <a:rPr lang="es-MX" dirty="0"/>
              <a:t> </a:t>
            </a:r>
            <a:r>
              <a:rPr lang="es-MX" dirty="0" err="1"/>
              <a:t>Metab</a:t>
            </a:r>
            <a:r>
              <a:rPr lang="es-MX" dirty="0"/>
              <a:t> (2005) Vol. 90, p. 26-31</a:t>
            </a:r>
          </a:p>
          <a:p>
            <a:r>
              <a:rPr lang="en-US" dirty="0"/>
              <a:t>Wilkins, Marc (December 2009). «Proteomics data mining»</a:t>
            </a:r>
            <a:endParaRPr lang="es-MX" sz="1800" dirty="0"/>
          </a:p>
          <a:p>
            <a:endParaRPr lang="es-MX" dirty="0"/>
          </a:p>
          <a:p>
            <a:endParaRPr lang="es-MX" dirty="0"/>
          </a:p>
          <a:p>
            <a:endParaRPr lang="es-MX" dirty="0"/>
          </a:p>
        </p:txBody>
      </p:sp>
    </p:spTree>
    <p:extLst>
      <p:ext uri="{BB962C8B-B14F-4D97-AF65-F5344CB8AC3E}">
        <p14:creationId xmlns:p14="http://schemas.microsoft.com/office/powerpoint/2010/main" val="415114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03642-726D-4BBA-AABD-F19F04D91593}"/>
              </a:ext>
            </a:extLst>
          </p:cNvPr>
          <p:cNvSpPr>
            <a:spLocks noGrp="1"/>
          </p:cNvSpPr>
          <p:nvPr>
            <p:ph type="title"/>
          </p:nvPr>
        </p:nvSpPr>
        <p:spPr>
          <a:xfrm>
            <a:off x="1722168" y="11909"/>
            <a:ext cx="9905998" cy="1478570"/>
          </a:xfrm>
        </p:spPr>
        <p:txBody>
          <a:bodyPr/>
          <a:lstStyle/>
          <a:p>
            <a:r>
              <a:rPr lang="es-MX" dirty="0"/>
              <a:t>Contenido</a:t>
            </a:r>
          </a:p>
        </p:txBody>
      </p:sp>
      <p:sp>
        <p:nvSpPr>
          <p:cNvPr id="4" name="CuadroTexto 3">
            <a:extLst>
              <a:ext uri="{FF2B5EF4-FFF2-40B4-BE49-F238E27FC236}">
                <a16:creationId xmlns:a16="http://schemas.microsoft.com/office/drawing/2014/main" id="{83C10008-8028-49BD-B9C7-8B21F8053A5E}"/>
              </a:ext>
            </a:extLst>
          </p:cNvPr>
          <p:cNvSpPr txBox="1"/>
          <p:nvPr/>
        </p:nvSpPr>
        <p:spPr>
          <a:xfrm>
            <a:off x="4379665" y="979079"/>
            <a:ext cx="4035079" cy="5909310"/>
          </a:xfrm>
          <a:prstGeom prst="rect">
            <a:avLst/>
          </a:prstGeom>
          <a:noFill/>
        </p:spPr>
        <p:txBody>
          <a:bodyPr wrap="none" rtlCol="0">
            <a:spAutoFit/>
          </a:bodyPr>
          <a:lstStyle/>
          <a:p>
            <a:r>
              <a:rPr lang="es-MX" dirty="0"/>
              <a:t>Proteínas</a:t>
            </a:r>
          </a:p>
          <a:p>
            <a:r>
              <a:rPr lang="es-MX" dirty="0"/>
              <a:t>	Proteomas</a:t>
            </a:r>
          </a:p>
          <a:p>
            <a:r>
              <a:rPr lang="es-MX" dirty="0"/>
              <a:t>Árboles filogenéticos</a:t>
            </a:r>
          </a:p>
          <a:p>
            <a:r>
              <a:rPr lang="es-MX" dirty="0"/>
              <a:t>	Anatomía de árboles filogenéticos</a:t>
            </a:r>
          </a:p>
          <a:p>
            <a:r>
              <a:rPr lang="es-MX" dirty="0"/>
              <a:t>	Construcción de árboles filogenéticos</a:t>
            </a:r>
          </a:p>
          <a:p>
            <a:r>
              <a:rPr lang="es-MX" dirty="0"/>
              <a:t>Diferencia simétrica  </a:t>
            </a:r>
          </a:p>
          <a:p>
            <a:r>
              <a:rPr lang="es-MX" dirty="0"/>
              <a:t>Mega</a:t>
            </a:r>
            <a:br>
              <a:rPr lang="es-MX" dirty="0"/>
            </a:br>
            <a:r>
              <a:rPr lang="es-MX" dirty="0"/>
              <a:t>	Mega CC </a:t>
            </a:r>
          </a:p>
          <a:p>
            <a:r>
              <a:rPr lang="es-MX" dirty="0"/>
              <a:t>Planteamiento del problema</a:t>
            </a:r>
          </a:p>
          <a:p>
            <a:r>
              <a:rPr lang="es-MX" dirty="0"/>
              <a:t>Objetivos generales</a:t>
            </a:r>
          </a:p>
          <a:p>
            <a:r>
              <a:rPr lang="es-MX" dirty="0"/>
              <a:t>Objetivos específicos</a:t>
            </a:r>
          </a:p>
          <a:p>
            <a:endParaRPr lang="es-MX" dirty="0"/>
          </a:p>
          <a:p>
            <a:r>
              <a:rPr lang="es-MX" dirty="0"/>
              <a:t>Preguntas de investigación</a:t>
            </a:r>
          </a:p>
          <a:p>
            <a:r>
              <a:rPr lang="es-MX" dirty="0"/>
              <a:t>Objetivos de investigación</a:t>
            </a:r>
          </a:p>
          <a:p>
            <a:r>
              <a:rPr lang="es-MX" dirty="0"/>
              <a:t>Diseño de experimentación</a:t>
            </a:r>
          </a:p>
          <a:p>
            <a:r>
              <a:rPr lang="es-MX" dirty="0"/>
              <a:t>Diagrama de </a:t>
            </a:r>
            <a:r>
              <a:rPr lang="es-MX" dirty="0" err="1"/>
              <a:t>Gant</a:t>
            </a:r>
            <a:endParaRPr lang="es-MX" dirty="0"/>
          </a:p>
          <a:p>
            <a:r>
              <a:rPr lang="es-MX" dirty="0"/>
              <a:t>Primer diseño experimental</a:t>
            </a:r>
          </a:p>
          <a:p>
            <a:r>
              <a:rPr lang="es-MX" dirty="0"/>
              <a:t>Referencias bibliográficas</a:t>
            </a:r>
          </a:p>
          <a:p>
            <a:endParaRPr lang="es-MX" dirty="0"/>
          </a:p>
          <a:p>
            <a:r>
              <a:rPr lang="es-MX" dirty="0"/>
              <a:t>	</a:t>
            </a:r>
          </a:p>
          <a:p>
            <a:endParaRPr lang="es-MX" dirty="0"/>
          </a:p>
        </p:txBody>
      </p:sp>
    </p:spTree>
    <p:extLst>
      <p:ext uri="{BB962C8B-B14F-4D97-AF65-F5344CB8AC3E}">
        <p14:creationId xmlns:p14="http://schemas.microsoft.com/office/powerpoint/2010/main" val="155174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76B3A-2C41-4E24-A5B2-42641B46AF08}"/>
              </a:ext>
            </a:extLst>
          </p:cNvPr>
          <p:cNvSpPr>
            <a:spLocks noGrp="1"/>
          </p:cNvSpPr>
          <p:nvPr>
            <p:ph type="title"/>
          </p:nvPr>
        </p:nvSpPr>
        <p:spPr/>
        <p:txBody>
          <a:bodyPr/>
          <a:lstStyle/>
          <a:p>
            <a:r>
              <a:rPr lang="es-MX" dirty="0"/>
              <a:t>Proteínas</a:t>
            </a:r>
          </a:p>
        </p:txBody>
      </p:sp>
      <p:sp>
        <p:nvSpPr>
          <p:cNvPr id="3" name="Marcador de contenido 2">
            <a:extLst>
              <a:ext uri="{FF2B5EF4-FFF2-40B4-BE49-F238E27FC236}">
                <a16:creationId xmlns:a16="http://schemas.microsoft.com/office/drawing/2014/main" id="{518E887B-8653-4A26-A8F7-5059F77B2469}"/>
              </a:ext>
            </a:extLst>
          </p:cNvPr>
          <p:cNvSpPr>
            <a:spLocks noGrp="1"/>
          </p:cNvSpPr>
          <p:nvPr>
            <p:ph idx="1"/>
          </p:nvPr>
        </p:nvSpPr>
        <p:spPr/>
        <p:txBody>
          <a:bodyPr/>
          <a:lstStyle/>
          <a:p>
            <a:r>
              <a:rPr lang="es-ES" dirty="0"/>
              <a:t>Estas ￼se ensamblan de diversas formas lo que les permite participar como los principales componentes estructurales de las células y los tejidos. Por este motivo el crecimiento, la reparación y el mantenimiento del organismo dependen de ellas</a:t>
            </a:r>
            <a:endParaRPr lang="es-MX" dirty="0"/>
          </a:p>
        </p:txBody>
      </p:sp>
      <p:sp>
        <p:nvSpPr>
          <p:cNvPr id="4" name="Rectángulo 3"/>
          <p:cNvSpPr/>
          <p:nvPr/>
        </p:nvSpPr>
        <p:spPr>
          <a:xfrm>
            <a:off x="5250175" y="5943600"/>
            <a:ext cx="6268016" cy="646331"/>
          </a:xfrm>
          <a:prstGeom prst="rect">
            <a:avLst/>
          </a:prstGeom>
        </p:spPr>
        <p:txBody>
          <a:bodyPr wrap="square">
            <a:spAutoFit/>
          </a:bodyPr>
          <a:lstStyle/>
          <a:p>
            <a:r>
              <a:rPr lang="es-MX" sz="1200" dirty="0" err="1"/>
              <a:t>Kerstetter</a:t>
            </a:r>
            <a:r>
              <a:rPr lang="es-MX" sz="1200" dirty="0"/>
              <a:t>, J. E., O'Brien, K. O., </a:t>
            </a:r>
            <a:r>
              <a:rPr lang="es-MX" sz="1200" dirty="0" err="1"/>
              <a:t>Caseria</a:t>
            </a:r>
            <a:r>
              <a:rPr lang="es-MX" sz="1200" dirty="0"/>
              <a:t>, D.M, Wall, D. E. &amp; </a:t>
            </a:r>
            <a:r>
              <a:rPr lang="es-MX" sz="1200" dirty="0" err="1"/>
              <a:t>Insogna</a:t>
            </a:r>
            <a:r>
              <a:rPr lang="es-MX" sz="1200" dirty="0"/>
              <a:t>, K. L (2005) </a:t>
            </a:r>
            <a:r>
              <a:rPr lang="es-MX" sz="1200" i="1" dirty="0"/>
              <a:t>The </a:t>
            </a:r>
            <a:r>
              <a:rPr lang="es-MX" sz="1200" i="1" dirty="0" err="1"/>
              <a:t>impact</a:t>
            </a:r>
            <a:r>
              <a:rPr lang="es-MX" sz="1200" i="1" dirty="0"/>
              <a:t> of </a:t>
            </a:r>
            <a:r>
              <a:rPr lang="es-MX" sz="1200" i="1" dirty="0" err="1"/>
              <a:t>dietary</a:t>
            </a:r>
            <a:r>
              <a:rPr lang="es-MX" sz="1200" i="1" dirty="0"/>
              <a:t> </a:t>
            </a:r>
            <a:r>
              <a:rPr lang="es-MX" sz="1200" i="1" dirty="0" err="1"/>
              <a:t>protein</a:t>
            </a:r>
            <a:r>
              <a:rPr lang="es-MX" sz="1200" i="1" dirty="0"/>
              <a:t> </a:t>
            </a:r>
            <a:r>
              <a:rPr lang="es-MX" sz="1200" i="1" dirty="0" err="1"/>
              <a:t>on</a:t>
            </a:r>
            <a:r>
              <a:rPr lang="es-MX" sz="1200" i="1" dirty="0"/>
              <a:t> </a:t>
            </a:r>
            <a:r>
              <a:rPr lang="es-MX" sz="1200" i="1" dirty="0" err="1"/>
              <a:t>calcium</a:t>
            </a:r>
            <a:r>
              <a:rPr lang="es-MX" sz="1200" i="1" dirty="0"/>
              <a:t> </a:t>
            </a:r>
            <a:r>
              <a:rPr lang="es-MX" sz="1200" i="1" dirty="0" err="1"/>
              <a:t>absorption</a:t>
            </a:r>
            <a:r>
              <a:rPr lang="es-MX" sz="1200" i="1" dirty="0"/>
              <a:t> and </a:t>
            </a:r>
            <a:r>
              <a:rPr lang="es-MX" sz="1200" i="1" dirty="0" err="1"/>
              <a:t>kinetic</a:t>
            </a:r>
            <a:r>
              <a:rPr lang="es-MX" sz="1200" i="1" dirty="0"/>
              <a:t> </a:t>
            </a:r>
            <a:r>
              <a:rPr lang="es-MX" sz="1200" i="1" dirty="0" err="1"/>
              <a:t>measures</a:t>
            </a:r>
            <a:r>
              <a:rPr lang="es-MX" sz="1200" i="1" dirty="0"/>
              <a:t> of </a:t>
            </a:r>
            <a:r>
              <a:rPr lang="es-MX" sz="1200" i="1" dirty="0" err="1"/>
              <a:t>bone</a:t>
            </a:r>
            <a:r>
              <a:rPr lang="es-MX" sz="1200" i="1" dirty="0"/>
              <a:t> </a:t>
            </a:r>
            <a:r>
              <a:rPr lang="es-MX" sz="1200" i="1" dirty="0" err="1"/>
              <a:t>turnover</a:t>
            </a:r>
            <a:r>
              <a:rPr lang="es-MX" sz="1200" i="1" dirty="0"/>
              <a:t> in </a:t>
            </a:r>
            <a:r>
              <a:rPr lang="es-MX" sz="1200" i="1" dirty="0" err="1"/>
              <a:t>women</a:t>
            </a:r>
            <a:r>
              <a:rPr lang="es-MX" sz="1200" dirty="0"/>
              <a:t>. J </a:t>
            </a:r>
            <a:r>
              <a:rPr lang="es-MX" sz="1200" dirty="0" err="1"/>
              <a:t>Clin</a:t>
            </a:r>
            <a:r>
              <a:rPr lang="es-MX" sz="1200" dirty="0"/>
              <a:t> </a:t>
            </a:r>
            <a:r>
              <a:rPr lang="es-MX" sz="1200" dirty="0" err="1"/>
              <a:t>Endocrinol</a:t>
            </a:r>
            <a:r>
              <a:rPr lang="es-MX" sz="1200" dirty="0"/>
              <a:t> </a:t>
            </a:r>
            <a:r>
              <a:rPr lang="es-MX" sz="1200" dirty="0" err="1"/>
              <a:t>Metab</a:t>
            </a:r>
            <a:r>
              <a:rPr lang="es-MX" sz="1200" dirty="0"/>
              <a:t> (2005) Vol. 90, p. 26-31</a:t>
            </a:r>
            <a:endParaRPr lang="es-MX" sz="1050" dirty="0"/>
          </a:p>
        </p:txBody>
      </p:sp>
    </p:spTree>
    <p:extLst>
      <p:ext uri="{BB962C8B-B14F-4D97-AF65-F5344CB8AC3E}">
        <p14:creationId xmlns:p14="http://schemas.microsoft.com/office/powerpoint/2010/main" val="14923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proteomas</a:t>
            </a:r>
            <a:endParaRPr lang="es-MX" dirty="0"/>
          </a:p>
        </p:txBody>
      </p:sp>
      <p:sp>
        <p:nvSpPr>
          <p:cNvPr id="3" name="Marcador de contenido 2"/>
          <p:cNvSpPr>
            <a:spLocks noGrp="1"/>
          </p:cNvSpPr>
          <p:nvPr>
            <p:ph idx="1"/>
          </p:nvPr>
        </p:nvSpPr>
        <p:spPr>
          <a:xfrm>
            <a:off x="1141412" y="1878295"/>
            <a:ext cx="9905999" cy="3541714"/>
          </a:xfrm>
        </p:spPr>
        <p:txBody>
          <a:bodyPr/>
          <a:lstStyle/>
          <a:p>
            <a:r>
              <a:rPr lang="es-ES" dirty="0"/>
              <a:t>El </a:t>
            </a:r>
            <a:r>
              <a:rPr lang="es-ES" b="1" dirty="0" err="1"/>
              <a:t>proteoma</a:t>
            </a:r>
            <a:r>
              <a:rPr lang="es-ES" dirty="0"/>
              <a:t> celular es la totalidad de proteínas expresadas en una célula particular bajo condiciones de medioambiente y etapa de desarrollo (o ciclo celular) específicas, como lo puede ser la exposición a estimulación hormonal. El término se utilizó por primera vez en 1994 por Marc </a:t>
            </a:r>
            <a:r>
              <a:rPr lang="es-ES" dirty="0" err="1"/>
              <a:t>Wilkins</a:t>
            </a:r>
            <a:r>
              <a:rPr lang="es-ES" dirty="0"/>
              <a:t>, para referirse al total de proteínas codificadas por un genoma​ y ha sido aplicado a diferentes escalas en los sistemas biológicos</a:t>
            </a:r>
            <a:endParaRPr lang="es-MX" dirty="0"/>
          </a:p>
        </p:txBody>
      </p:sp>
      <p:sp>
        <p:nvSpPr>
          <p:cNvPr id="4" name="Rectángulo 3"/>
          <p:cNvSpPr/>
          <p:nvPr/>
        </p:nvSpPr>
        <p:spPr>
          <a:xfrm>
            <a:off x="5754985" y="5305827"/>
            <a:ext cx="6096000" cy="307777"/>
          </a:xfrm>
          <a:prstGeom prst="rect">
            <a:avLst/>
          </a:prstGeom>
        </p:spPr>
        <p:txBody>
          <a:bodyPr>
            <a:spAutoFit/>
          </a:bodyPr>
          <a:lstStyle/>
          <a:p>
            <a:r>
              <a:rPr lang="en-US" sz="1400" dirty="0">
                <a:latin typeface="Arial" panose="020B0604020202020204" pitchFamily="34" charset="0"/>
              </a:rPr>
              <a:t>Wilkins, Marc (December 2009). «Proteomics data mining»</a:t>
            </a:r>
            <a:endParaRPr lang="es-MX" sz="1400" dirty="0"/>
          </a:p>
        </p:txBody>
      </p:sp>
    </p:spTree>
    <p:extLst>
      <p:ext uri="{BB962C8B-B14F-4D97-AF65-F5344CB8AC3E}">
        <p14:creationId xmlns:p14="http://schemas.microsoft.com/office/powerpoint/2010/main" val="354105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27194-A318-478F-A8C1-092026AC9C34}"/>
              </a:ext>
            </a:extLst>
          </p:cNvPr>
          <p:cNvSpPr>
            <a:spLocks noGrp="1"/>
          </p:cNvSpPr>
          <p:nvPr>
            <p:ph type="title"/>
          </p:nvPr>
        </p:nvSpPr>
        <p:spPr>
          <a:xfrm>
            <a:off x="1141412" y="205159"/>
            <a:ext cx="9905998" cy="1478570"/>
          </a:xfrm>
        </p:spPr>
        <p:txBody>
          <a:bodyPr/>
          <a:lstStyle/>
          <a:p>
            <a:r>
              <a:rPr lang="es-MX" dirty="0"/>
              <a:t>Arboles filogenéticos	</a:t>
            </a:r>
          </a:p>
        </p:txBody>
      </p:sp>
      <p:sp>
        <p:nvSpPr>
          <p:cNvPr id="3" name="Marcador de contenido 2">
            <a:extLst>
              <a:ext uri="{FF2B5EF4-FFF2-40B4-BE49-F238E27FC236}">
                <a16:creationId xmlns:a16="http://schemas.microsoft.com/office/drawing/2014/main" id="{2347AA22-2DD6-41F0-8249-90A3136EFB76}"/>
              </a:ext>
            </a:extLst>
          </p:cNvPr>
          <p:cNvSpPr>
            <a:spLocks noGrp="1"/>
          </p:cNvSpPr>
          <p:nvPr>
            <p:ph idx="1"/>
          </p:nvPr>
        </p:nvSpPr>
        <p:spPr>
          <a:xfrm>
            <a:off x="1141412" y="1936336"/>
            <a:ext cx="9905999" cy="3541714"/>
          </a:xfrm>
        </p:spPr>
        <p:txBody>
          <a:bodyPr>
            <a:normAutofit fontScale="92500" lnSpcReduction="20000"/>
          </a:bodyPr>
          <a:lstStyle/>
          <a:p>
            <a:pPr fontAlgn="base"/>
            <a:r>
              <a:rPr lang="es-MX" dirty="0"/>
              <a:t>Un </a:t>
            </a:r>
            <a:r>
              <a:rPr lang="es-MX" b="1" dirty="0"/>
              <a:t>árbol filogenético</a:t>
            </a:r>
            <a:r>
              <a:rPr lang="es-MX" dirty="0"/>
              <a:t> es un diagrama que representa las relaciones evolutivas entre organismos. Los árboles filogenéticos son hipótesis, no hechos definitivos.</a:t>
            </a:r>
          </a:p>
          <a:p>
            <a:pPr fontAlgn="base"/>
            <a:r>
              <a:rPr lang="es-MX" dirty="0"/>
              <a:t>El patrón de ramificación en un árbol filogenético refleja cómo las especies u otros grupos evolucionaron a partir de una serie de ancestros comunes.</a:t>
            </a:r>
          </a:p>
          <a:p>
            <a:pPr fontAlgn="base"/>
            <a:r>
              <a:rPr lang="es-MX" dirty="0"/>
              <a:t>En los árboles, dos especies están </a:t>
            </a:r>
            <a:r>
              <a:rPr lang="es-MX" b="1" dirty="0"/>
              <a:t>más relacionadas</a:t>
            </a:r>
            <a:r>
              <a:rPr lang="es-MX" dirty="0"/>
              <a:t> si tienen un ancestro común más reciente y </a:t>
            </a:r>
            <a:r>
              <a:rPr lang="es-MX" b="1" dirty="0"/>
              <a:t>menos relacionadas</a:t>
            </a:r>
            <a:r>
              <a:rPr lang="es-MX" dirty="0"/>
              <a:t> si tienen un ancestro común menos reciente.</a:t>
            </a:r>
          </a:p>
          <a:p>
            <a:pPr fontAlgn="base"/>
            <a:r>
              <a:rPr lang="es-MX" dirty="0"/>
              <a:t>Los árboles filogenéticos pueden dibujarse en varios estilos equivalentes. Rotar un árbol alrededor de sus puntos de ramificación no cambia la información que contiene.</a:t>
            </a:r>
          </a:p>
          <a:p>
            <a:endParaRPr lang="es-MX" dirty="0"/>
          </a:p>
        </p:txBody>
      </p:sp>
      <p:sp>
        <p:nvSpPr>
          <p:cNvPr id="4" name="Rectángulo 3">
            <a:extLst>
              <a:ext uri="{FF2B5EF4-FFF2-40B4-BE49-F238E27FC236}">
                <a16:creationId xmlns:a16="http://schemas.microsoft.com/office/drawing/2014/main" id="{59B47C2E-1568-4CEC-BBBE-554639C861A7}"/>
              </a:ext>
            </a:extLst>
          </p:cNvPr>
          <p:cNvSpPr/>
          <p:nvPr/>
        </p:nvSpPr>
        <p:spPr>
          <a:xfrm>
            <a:off x="5052164" y="5572749"/>
            <a:ext cx="6096000" cy="923330"/>
          </a:xfrm>
          <a:prstGeom prst="rect">
            <a:avLst/>
          </a:prstGeom>
        </p:spPr>
        <p:txBody>
          <a:bodyPr>
            <a:spAutoFit/>
          </a:bodyPr>
          <a:lstStyle/>
          <a:p>
            <a:r>
              <a:rPr lang="es-MX" dirty="0" err="1"/>
              <a:t>Academy</a:t>
            </a:r>
            <a:r>
              <a:rPr lang="es-MX" dirty="0"/>
              <a:t>, K. (2015). Árboles filogenéticos. </a:t>
            </a:r>
            <a:r>
              <a:rPr lang="es-MX" dirty="0" err="1"/>
              <a:t>Retrieved</a:t>
            </a:r>
            <a:r>
              <a:rPr lang="es-MX" dirty="0"/>
              <a:t> </a:t>
            </a:r>
            <a:r>
              <a:rPr lang="es-MX" dirty="0" err="1"/>
              <a:t>from</a:t>
            </a:r>
            <a:r>
              <a:rPr lang="es-MX" dirty="0"/>
              <a:t> https://es.khanacademy.org/science/biology/her/tree-</a:t>
            </a:r>
          </a:p>
          <a:p>
            <a:r>
              <a:rPr lang="es-MX" dirty="0" err="1"/>
              <a:t>of-life</a:t>
            </a:r>
            <a:r>
              <a:rPr lang="es-MX" dirty="0"/>
              <a:t>/a/</a:t>
            </a:r>
            <a:r>
              <a:rPr lang="es-MX" dirty="0" err="1"/>
              <a:t>phylogenetic-trees</a:t>
            </a:r>
            <a:endParaRPr lang="es-MX" dirty="0"/>
          </a:p>
        </p:txBody>
      </p:sp>
    </p:spTree>
    <p:extLst>
      <p:ext uri="{BB962C8B-B14F-4D97-AF65-F5344CB8AC3E}">
        <p14:creationId xmlns:p14="http://schemas.microsoft.com/office/powerpoint/2010/main" val="130342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6D454-16BA-4DEE-8CDF-D0424D791A14}"/>
              </a:ext>
            </a:extLst>
          </p:cNvPr>
          <p:cNvSpPr>
            <a:spLocks noGrp="1"/>
          </p:cNvSpPr>
          <p:nvPr>
            <p:ph type="title"/>
          </p:nvPr>
        </p:nvSpPr>
        <p:spPr/>
        <p:txBody>
          <a:bodyPr/>
          <a:lstStyle/>
          <a:p>
            <a:r>
              <a:rPr lang="es-MX" b="1" dirty="0"/>
              <a:t>Anatomía de un árbol filogenético</a:t>
            </a:r>
            <a:br>
              <a:rPr lang="es-MX" b="1" dirty="0"/>
            </a:br>
            <a:endParaRPr lang="es-MX" dirty="0"/>
          </a:p>
        </p:txBody>
      </p:sp>
      <p:pic>
        <p:nvPicPr>
          <p:cNvPr id="1026" name="Picture 2" descr="https://cdn.kastatic.org/ka-perseus-images/651d8af8fe960710bb0489074cd41f9f07385390.png">
            <a:extLst>
              <a:ext uri="{FF2B5EF4-FFF2-40B4-BE49-F238E27FC236}">
                <a16:creationId xmlns:a16="http://schemas.microsoft.com/office/drawing/2014/main" id="{A723DE5F-8509-4891-B15E-D7BA6546FE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4" y="1392365"/>
            <a:ext cx="8378368" cy="4445422"/>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73F8F1CF-A197-433F-BE87-0A5C1CA7BEBB}"/>
              </a:ext>
            </a:extLst>
          </p:cNvPr>
          <p:cNvSpPr/>
          <p:nvPr/>
        </p:nvSpPr>
        <p:spPr>
          <a:xfrm>
            <a:off x="5615068" y="5870150"/>
            <a:ext cx="5546390" cy="369332"/>
          </a:xfrm>
          <a:prstGeom prst="rect">
            <a:avLst/>
          </a:prstGeom>
        </p:spPr>
        <p:txBody>
          <a:bodyPr wrap="none">
            <a:spAutoFit/>
          </a:bodyPr>
          <a:lstStyle/>
          <a:p>
            <a:r>
              <a:rPr lang="es-MX" dirty="0"/>
              <a:t>Estructura de un árbol filogenético. (Khan </a:t>
            </a:r>
            <a:r>
              <a:rPr lang="es-MX" dirty="0" err="1"/>
              <a:t>Academy</a:t>
            </a:r>
            <a:r>
              <a:rPr lang="es-MX" dirty="0"/>
              <a:t>, 2015)</a:t>
            </a:r>
          </a:p>
        </p:txBody>
      </p:sp>
    </p:spTree>
    <p:extLst>
      <p:ext uri="{BB962C8B-B14F-4D97-AF65-F5344CB8AC3E}">
        <p14:creationId xmlns:p14="http://schemas.microsoft.com/office/powerpoint/2010/main" val="382357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0A913-C2F0-4B35-8516-2A2A509D6AA0}"/>
              </a:ext>
            </a:extLst>
          </p:cNvPr>
          <p:cNvSpPr>
            <a:spLocks noGrp="1"/>
          </p:cNvSpPr>
          <p:nvPr>
            <p:ph type="title"/>
          </p:nvPr>
        </p:nvSpPr>
        <p:spPr>
          <a:xfrm>
            <a:off x="1141412" y="-28093"/>
            <a:ext cx="9905998" cy="1478570"/>
          </a:xfrm>
        </p:spPr>
        <p:txBody>
          <a:bodyPr/>
          <a:lstStyle/>
          <a:p>
            <a:r>
              <a:rPr lang="es-MX" dirty="0"/>
              <a:t>Formato </a:t>
            </a:r>
            <a:r>
              <a:rPr lang="es-MX" dirty="0" err="1"/>
              <a:t>newick</a:t>
            </a:r>
            <a:endParaRPr lang="es-MX" dirty="0"/>
          </a:p>
        </p:txBody>
      </p:sp>
      <p:sp>
        <p:nvSpPr>
          <p:cNvPr id="3" name="Marcador de contenido 2">
            <a:extLst>
              <a:ext uri="{FF2B5EF4-FFF2-40B4-BE49-F238E27FC236}">
                <a16:creationId xmlns:a16="http://schemas.microsoft.com/office/drawing/2014/main" id="{149DBA6B-3DAB-44C7-A379-091D3789162C}"/>
              </a:ext>
            </a:extLst>
          </p:cNvPr>
          <p:cNvSpPr>
            <a:spLocks noGrp="1"/>
          </p:cNvSpPr>
          <p:nvPr>
            <p:ph idx="1"/>
          </p:nvPr>
        </p:nvSpPr>
        <p:spPr>
          <a:xfrm>
            <a:off x="1141412" y="1219697"/>
            <a:ext cx="9905999" cy="5370514"/>
          </a:xfrm>
        </p:spPr>
        <p:txBody>
          <a:bodyPr>
            <a:normAutofit fontScale="92500"/>
          </a:bodyPr>
          <a:lstStyle/>
          <a:p>
            <a:r>
              <a:rPr lang="es-MX" dirty="0"/>
              <a:t>El estándar </a:t>
            </a:r>
            <a:r>
              <a:rPr lang="es-MX" dirty="0" err="1"/>
              <a:t>Newick</a:t>
            </a:r>
            <a:r>
              <a:rPr lang="es-MX" dirty="0"/>
              <a:t> para representar árboles en un formato adecuado para computadoras, fue creado en 1857 por el famoso matemático inglés Arthur Cayley. </a:t>
            </a:r>
          </a:p>
          <a:p>
            <a:endParaRPr lang="es-MX" dirty="0"/>
          </a:p>
          <a:p>
            <a:pPr marL="0" indent="0">
              <a:buNone/>
            </a:pPr>
            <a:endParaRPr lang="es-MX" dirty="0"/>
          </a:p>
          <a:p>
            <a:pPr marL="0" indent="0">
              <a:buNone/>
            </a:pPr>
            <a:r>
              <a:rPr lang="es-MX" dirty="0"/>
              <a:t>Si tenemos el árbol enraizado:</a:t>
            </a:r>
          </a:p>
          <a:p>
            <a:endParaRPr lang="es-MX" dirty="0"/>
          </a:p>
          <a:p>
            <a:endParaRPr lang="es-MX" dirty="0"/>
          </a:p>
          <a:p>
            <a:endParaRPr lang="es-MX" dirty="0"/>
          </a:p>
          <a:p>
            <a:r>
              <a:rPr lang="es-MX" dirty="0"/>
              <a:t>Entonces el árbol es representado por la secuencia imprimible de caracteres: (E,((A,B),(C,D)));  </a:t>
            </a:r>
          </a:p>
          <a:p>
            <a:endParaRPr lang="es-MX" dirty="0"/>
          </a:p>
        </p:txBody>
      </p:sp>
      <p:pic>
        <p:nvPicPr>
          <p:cNvPr id="5" name="Imagen 4">
            <a:extLst>
              <a:ext uri="{FF2B5EF4-FFF2-40B4-BE49-F238E27FC236}">
                <a16:creationId xmlns:a16="http://schemas.microsoft.com/office/drawing/2014/main" id="{6EFDFFFC-1CFD-490D-AAF5-D1F0E3D89517}"/>
              </a:ext>
            </a:extLst>
          </p:cNvPr>
          <p:cNvPicPr>
            <a:picLocks noChangeAspect="1"/>
          </p:cNvPicPr>
          <p:nvPr/>
        </p:nvPicPr>
        <p:blipFill>
          <a:blip r:embed="rId2"/>
          <a:stretch>
            <a:fillRect/>
          </a:stretch>
        </p:blipFill>
        <p:spPr>
          <a:xfrm>
            <a:off x="6080351" y="2163582"/>
            <a:ext cx="2528071" cy="3182883"/>
          </a:xfrm>
          <a:prstGeom prst="rect">
            <a:avLst/>
          </a:prstGeom>
        </p:spPr>
      </p:pic>
    </p:spTree>
    <p:extLst>
      <p:ext uri="{BB962C8B-B14F-4D97-AF65-F5344CB8AC3E}">
        <p14:creationId xmlns:p14="http://schemas.microsoft.com/office/powerpoint/2010/main" val="173343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0A033-1D4A-4A64-8836-211F807D7147}"/>
              </a:ext>
            </a:extLst>
          </p:cNvPr>
          <p:cNvSpPr>
            <a:spLocks noGrp="1"/>
          </p:cNvSpPr>
          <p:nvPr>
            <p:ph type="title"/>
          </p:nvPr>
        </p:nvSpPr>
        <p:spPr/>
        <p:txBody>
          <a:bodyPr/>
          <a:lstStyle/>
          <a:p>
            <a:r>
              <a:rPr lang="es-MX" dirty="0"/>
              <a:t>Diferencia </a:t>
            </a:r>
            <a:r>
              <a:rPr lang="es-MX" dirty="0" err="1"/>
              <a:t>simetrica</a:t>
            </a:r>
            <a:endParaRPr lang="es-MX" dirty="0"/>
          </a:p>
        </p:txBody>
      </p:sp>
      <p:sp>
        <p:nvSpPr>
          <p:cNvPr id="3" name="Marcador de contenido 2">
            <a:extLst>
              <a:ext uri="{FF2B5EF4-FFF2-40B4-BE49-F238E27FC236}">
                <a16:creationId xmlns:a16="http://schemas.microsoft.com/office/drawing/2014/main" id="{5FA0198B-3034-4D52-92F7-8CE6F0F567D3}"/>
              </a:ext>
            </a:extLst>
          </p:cNvPr>
          <p:cNvSpPr>
            <a:spLocks noGrp="1"/>
          </p:cNvSpPr>
          <p:nvPr>
            <p:ph idx="1"/>
          </p:nvPr>
        </p:nvSpPr>
        <p:spPr>
          <a:xfrm>
            <a:off x="975157" y="1819996"/>
            <a:ext cx="9905999" cy="3541714"/>
          </a:xfrm>
        </p:spPr>
        <p:txBody>
          <a:bodyPr/>
          <a:lstStyle/>
          <a:p>
            <a:r>
              <a:rPr lang="es-MX" dirty="0"/>
              <a:t>En teoría de conjuntos, la diferencia simétrica de dos conjuntos es una operación que resulta en otro conjunto cuyos elementos son aquellos que pertenecen a los dos conjuntos iniciales, sin pertenecer a ambos a la vez. Por ejemplo, la diferencia simétrica del conjunto de los números pares P y el conjunto de los cuadrados perfectos C es un conjunto D que contiene los cuadrados impares y los pares no cuadrados:</a:t>
            </a:r>
          </a:p>
        </p:txBody>
      </p:sp>
    </p:spTree>
    <p:extLst>
      <p:ext uri="{BB962C8B-B14F-4D97-AF65-F5344CB8AC3E}">
        <p14:creationId xmlns:p14="http://schemas.microsoft.com/office/powerpoint/2010/main" val="32320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951671-CE91-4A2D-8DF3-E15E4F3F4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7" y="969816"/>
            <a:ext cx="4105996" cy="4675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12F92B-03BD-4AEE-9C11-E690412E0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167" y="1284641"/>
            <a:ext cx="5223163" cy="428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991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9_TF77815013" id="{8FD947F4-9C84-4D31-9A71-50EF00CCFDB1}" vid="{F3634BA7-4789-48F2-AC63-487E7207BC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 - solución </Template>
  <TotalTime>0</TotalTime>
  <Words>1131</Words>
  <Application>Microsoft Office PowerPoint</Application>
  <PresentationFormat>Panorámica</PresentationFormat>
  <Paragraphs>85</Paragraphs>
  <Slides>18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inherit</vt:lpstr>
      <vt:lpstr>Tw Cen MT</vt:lpstr>
      <vt:lpstr>Circuito</vt:lpstr>
      <vt:lpstr>Diseño e implementación de Algoritmo para el cálculo de distancias entre arboles filogenéticos, utilizando el enfoque de los mejores aciertos bidireccionales.</vt:lpstr>
      <vt:lpstr>Contenido</vt:lpstr>
      <vt:lpstr>Proteínas</vt:lpstr>
      <vt:lpstr>proteomas</vt:lpstr>
      <vt:lpstr>Arboles filogenéticos </vt:lpstr>
      <vt:lpstr>Anatomía de un árbol filogenético </vt:lpstr>
      <vt:lpstr>Formato newick</vt:lpstr>
      <vt:lpstr>Diferencia simetrica</vt:lpstr>
      <vt:lpstr>Presentación de PowerPoint</vt:lpstr>
      <vt:lpstr>Mega Software</vt:lpstr>
      <vt:lpstr>Mega CC</vt:lpstr>
      <vt:lpstr>Planteamiento del Problema</vt:lpstr>
      <vt:lpstr>Objetivos de investigación</vt:lpstr>
      <vt:lpstr>Preguntas de investigación</vt:lpstr>
      <vt:lpstr>Diseño de experimentación</vt:lpstr>
      <vt:lpstr>Primer avance experimental</vt:lpstr>
      <vt:lpstr>Diagrama de Gant</vt:lpstr>
      <vt:lpstr>Referencias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2019-11-08T14:49:24Z</dcterms:created>
  <dcterms:modified xsi:type="dcterms:W3CDTF">2020-03-10T18:13:43Z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