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2"/>
  </p:notesMasterIdLst>
  <p:handoutMasterIdLst>
    <p:handoutMasterId r:id="rId13"/>
  </p:handoutMasterIdLst>
  <p:sldIdLst>
    <p:sldId id="256" r:id="rId5"/>
    <p:sldId id="261" r:id="rId6"/>
    <p:sldId id="258" r:id="rId7"/>
    <p:sldId id="262" r:id="rId8"/>
    <p:sldId id="264" r:id="rId9"/>
    <p:sldId id="263" r:id="rId10"/>
    <p:sldId id="260" r:id="rId11"/>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9"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p:scale>
          <a:sx n="50" d="100"/>
          <a:sy n="50" d="100"/>
        </p:scale>
        <p:origin x="606" y="474"/>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4-16T16:34:06.621" idx="1">
    <p:pos x="10" y="10"/>
    <p:text>Diapositiva #1
Titulo, autor, director de tesis y comité tutoral, fecha de la presentación</p:text>
    <p:extLst>
      <p:ext uri="{C676402C-5697-4E1C-873F-D02D1690AC5C}">
        <p15:threadingInfo xmlns:p15="http://schemas.microsoft.com/office/powerpoint/2012/main" timeZoneBias="300"/>
      </p:ext>
    </p:extLst>
  </p:cm>
  <p:cm authorId="2" dt="2020-04-16T16:42:20.421" idx="7">
    <p:pos x="146" y="146"/>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4-16T16:34:22.386" idx="2">
    <p:pos x="10" y="10"/>
    <p:text>Diapositiva #2
Planteamiento del problema de investigación de la tesina.</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4-16T16:34:32.257" idx="3">
    <p:pos x="10" y="10"/>
    <p:text>Diapositiva #3
Objetivos.</p:text>
    <p:extLst>
      <p:ext uri="{C676402C-5697-4E1C-873F-D02D1690AC5C}">
        <p15:threadingInfo xmlns:p15="http://schemas.microsoft.com/office/powerpoint/2012/main" timeZoneBias="300"/>
      </p:ext>
    </p:extLst>
  </p:cm>
  <p:cm authorId="2" dt="2020-04-16T17:05:01.934" idx="8">
    <p:pos x="146" y="146"/>
    <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4-16T16:34:44.842" idx="4">
    <p:pos x="10" y="10"/>
    <p:text>Diapositiva #4
Pasos metodológicos de la investigación: utilice para explicar un diagrama, ubique en qué paso metodológico</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04-16T16:36:43.747" idx="5">
    <p:pos x="10" y="10"/>
    <p:text>Diapositivas #5, #6, #7, #8, #9
Explicación de la implementacion del método propuesto y resultados obtenidos. En su caso, mostrar código,
y/o resultados de los experimentos o la aplicación o el programa funcionando en el dispositivo para el que esta
diseñado (emplear no menos de 7 minutos y no más de 9 minutos de la presentación).</p:text>
    <p:extLst>
      <p:ext uri="{C676402C-5697-4E1C-873F-D02D1690AC5C}">
        <p15:threadingInfo xmlns:p15="http://schemas.microsoft.com/office/powerpoint/2012/main" timeZoneBias="300"/>
      </p:ext>
    </p:extLst>
  </p:cm>
  <p:cm authorId="2" dt="2020-04-16T17:25:10.834" idx="9">
    <p:pos x="146" y="146"/>
    <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04-16T16:37:27.131" idx="6">
    <p:pos x="10" y="10"/>
    <p:text>Diapositiva #10
Conclusiones: a manera de conclusión diga técnicamente qué se realizó, lo que falta por terminar y un estimado
de tiempo en que se puedan realizar las tareas pendientes (puede usar un diagrama de gantt actualizado y
verídico, un diagrama de bloques, etc).</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16/04/2020</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16/04/2020</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a:t>
            </a:fld>
            <a:endParaRPr lang="es-ES"/>
          </a:p>
        </p:txBody>
      </p:sp>
    </p:spTree>
    <p:extLst>
      <p:ext uri="{BB962C8B-B14F-4D97-AF65-F5344CB8AC3E}">
        <p14:creationId xmlns:p14="http://schemas.microsoft.com/office/powerpoint/2010/main" val="278711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7</a:t>
            </a:fld>
            <a:endParaRPr lang="es-ES"/>
          </a:p>
        </p:txBody>
      </p:sp>
    </p:spTree>
    <p:extLst>
      <p:ext uri="{BB962C8B-B14F-4D97-AF65-F5344CB8AC3E}">
        <p14:creationId xmlns:p14="http://schemas.microsoft.com/office/powerpoint/2010/main" val="335943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F3AD093-6935-4E25-8E83-BEC3D2E3622E}" type="datetime1">
              <a:rPr lang="es-ES" noProof="0" smtClean="0"/>
              <a:t>16/04/2020</a:t>
            </a:fld>
            <a:endParaRPr lang="es-ES" noProof="0"/>
          </a:p>
        </p:txBody>
      </p:sp>
      <p:sp>
        <p:nvSpPr>
          <p:cNvPr id="5" name="Marcador de posición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90FE6873-B7CD-47F1-B4BA-70026F4A4FD4}" type="datetime1">
              <a:rPr lang="es-ES" noProof="0" smtClean="0"/>
              <a:t>16/04/2020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ES" noProof="0"/>
              <a:t>Haga clic para modificar el estilo del título principal</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6AA1814-B970-47C5-B4E1-BCA0D77E15F3}" type="datetime1">
              <a:rPr lang="es-ES" noProof="0" smtClean="0"/>
              <a:t>16/04/2020</a:t>
            </a:fld>
            <a:endParaRPr lang="es-ES" noProof="0"/>
          </a:p>
        </p:txBody>
      </p:sp>
      <p:sp>
        <p:nvSpPr>
          <p:cNvPr id="5" name="Marcador de posición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16/04/2020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FE6CF4E9-F423-4970-91B6-143DF72FA056}" type="datetime1">
              <a:rPr lang="es-ES" noProof="0" smtClean="0"/>
              <a:t>16/04/2020</a:t>
            </a:fld>
            <a:endParaRPr lang="es-ES"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E3955445-6089-478A-9DA1-4738AC4A8C11}" type="datetime1">
              <a:rPr lang="es-ES" noProof="0" smtClean="0"/>
              <a:t>16/04/2020</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2D574B-5FDE-4FDF-8F45-99828D8C688F}" type="datetime1">
              <a:rPr lang="es-ES" noProof="0" smtClean="0"/>
              <a:t>16/04/2020</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5C9631C6-D8ED-4343-819F-B7AEF7D4E056}" type="datetime1">
              <a:rPr lang="es-ES" noProof="0" smtClean="0"/>
              <a:t>16/04/2020</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146FA238-7AE4-47C1-BF2A-706B9C8FFAA8}" type="datetime1">
              <a:rPr lang="es-ES" noProof="0" smtClean="0"/>
              <a:t>16/04/2020</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1E6D5EDF-0088-49D6-AAFA-F513F5E3B893}" type="datetime1">
              <a:rPr lang="es-ES" noProof="0" smtClean="0"/>
              <a:t>16/04/2020</a:t>
            </a:fld>
            <a:endParaRPr lang="es-ES"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E2E0ACB-2DC9-41EC-A846-D82D047DE411}" type="datetime1">
              <a:rPr lang="es-ES" noProof="0" smtClean="0"/>
              <a:t>16/04/2020</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16/04/2020</a:t>
            </a:fld>
            <a:endParaRPr lang="es-ES"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4536224"/>
            <a:ext cx="6194360" cy="1854340"/>
          </a:xfrm>
        </p:spPr>
        <p:txBody>
          <a:bodyPr rtlCol="0">
            <a:normAutofit/>
          </a:bodyPr>
          <a:lstStyle/>
          <a:p>
            <a:pPr rtl="0"/>
            <a:r>
              <a:rPr lang="es-ES" dirty="0">
                <a:solidFill>
                  <a:schemeClr val="bg1"/>
                </a:solidFill>
              </a:rPr>
              <a:t>Alumno: Emilio Vitali Padilla Socconini</a:t>
            </a:r>
          </a:p>
          <a:p>
            <a:r>
              <a:rPr lang="es-MX" dirty="0">
                <a:solidFill>
                  <a:schemeClr val="bg1"/>
                </a:solidFill>
              </a:rPr>
              <a:t>Director: Dra. Eunice Ponce de León Sentí</a:t>
            </a:r>
            <a:endParaRPr lang="es-ES" dirty="0">
              <a:solidFill>
                <a:schemeClr val="bg1"/>
              </a:solidFill>
            </a:endParaRPr>
          </a:p>
        </p:txBody>
      </p:sp>
      <p:sp>
        <p:nvSpPr>
          <p:cNvPr id="4" name="CuadroTexto 3">
            <a:extLst>
              <a:ext uri="{FF2B5EF4-FFF2-40B4-BE49-F238E27FC236}">
                <a16:creationId xmlns:a16="http://schemas.microsoft.com/office/drawing/2014/main" id="{E1102C60-3014-424D-8D1E-1B91FBF8DD6E}"/>
              </a:ext>
            </a:extLst>
          </p:cNvPr>
          <p:cNvSpPr txBox="1"/>
          <p:nvPr/>
        </p:nvSpPr>
        <p:spPr>
          <a:xfrm>
            <a:off x="9554937" y="4536224"/>
            <a:ext cx="3201324" cy="369332"/>
          </a:xfrm>
          <a:prstGeom prst="rect">
            <a:avLst/>
          </a:prstGeom>
          <a:noFill/>
        </p:spPr>
        <p:txBody>
          <a:bodyPr wrap="square" rtlCol="0">
            <a:spAutoFit/>
          </a:bodyPr>
          <a:lstStyle/>
          <a:p>
            <a:r>
              <a:rPr lang="es-MX" dirty="0">
                <a:solidFill>
                  <a:schemeClr val="bg1"/>
                </a:solidFill>
              </a:rPr>
              <a:t>16 de Abril de 2020</a:t>
            </a:r>
          </a:p>
        </p:txBody>
      </p:sp>
      <p:sp>
        <p:nvSpPr>
          <p:cNvPr id="6" name="Rectángulo: esquinas diagonales cortadas 5">
            <a:extLst>
              <a:ext uri="{FF2B5EF4-FFF2-40B4-BE49-F238E27FC236}">
                <a16:creationId xmlns:a16="http://schemas.microsoft.com/office/drawing/2014/main" id="{4CCFD8AE-D5AF-4896-B9C5-926109B712F4}"/>
              </a:ext>
            </a:extLst>
          </p:cNvPr>
          <p:cNvSpPr/>
          <p:nvPr/>
        </p:nvSpPr>
        <p:spPr>
          <a:xfrm>
            <a:off x="446533" y="1005840"/>
            <a:ext cx="11260667" cy="302651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400" b="1" dirty="0">
                <a:solidFill>
                  <a:schemeClr val="bg1"/>
                </a:solidFill>
              </a:rPr>
              <a:t>Algoritmo para el cálculo de distancias entre arboles filogenéticos, un enfoque con los mejores aciertos bidireccionales.</a:t>
            </a:r>
            <a:endParaRPr lang="es-MX" sz="4400" dirty="0">
              <a:solidFill>
                <a:schemeClr val="bg1"/>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4" name="Rectá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Planteamiento del problema de investigación</a:t>
            </a:r>
          </a:p>
        </p:txBody>
      </p:sp>
      <p:sp>
        <p:nvSpPr>
          <p:cNvPr id="6" name="CuadroTexto 5">
            <a:extLst>
              <a:ext uri="{FF2B5EF4-FFF2-40B4-BE49-F238E27FC236}">
                <a16:creationId xmlns:a16="http://schemas.microsoft.com/office/drawing/2014/main" id="{7FEA9528-9856-4AA9-8901-D657431FB483}"/>
              </a:ext>
            </a:extLst>
          </p:cNvPr>
          <p:cNvSpPr txBox="1"/>
          <p:nvPr/>
        </p:nvSpPr>
        <p:spPr>
          <a:xfrm>
            <a:off x="730528" y="1315849"/>
            <a:ext cx="10725437" cy="3046988"/>
          </a:xfrm>
          <a:prstGeom prst="rect">
            <a:avLst/>
          </a:prstGeom>
          <a:noFill/>
        </p:spPr>
        <p:txBody>
          <a:bodyPr wrap="square" rtlCol="0">
            <a:spAutoFit/>
          </a:bodyPr>
          <a:lstStyle/>
          <a:p>
            <a:r>
              <a:rPr lang="es-MX" sz="3200" dirty="0"/>
              <a:t>Consiste en analizar una sucesión de árboles filogenomicos construidos a partir del e-</a:t>
            </a:r>
            <a:r>
              <a:rPr lang="es-MX" sz="3200" dirty="0" err="1"/>
              <a:t>value</a:t>
            </a:r>
            <a:r>
              <a:rPr lang="es-MX" sz="3200" dirty="0"/>
              <a:t> del software </a:t>
            </a:r>
            <a:r>
              <a:rPr lang="es-MX" sz="3200" dirty="0" err="1"/>
              <a:t>blast</a:t>
            </a:r>
            <a:r>
              <a:rPr lang="es-MX" sz="3200" dirty="0"/>
              <a:t> referente a la exigencia de calidad de los mejores aciertos bidireccionales entre parejas de proteínas de organismos en estudio, mediante la implementación de una distancia entre árboles que nos permita hallar un árbol limite.</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a:t>Objetivos</a:t>
            </a:r>
          </a:p>
        </p:txBody>
      </p:sp>
      <p:sp>
        <p:nvSpPr>
          <p:cNvPr id="7" name="Rectángulo 6">
            <a:extLst>
              <a:ext uri="{FF2B5EF4-FFF2-40B4-BE49-F238E27FC236}">
                <a16:creationId xmlns:a16="http://schemas.microsoft.com/office/drawing/2014/main" id="{89597A2D-CCA7-48B6-9C74-422508439B0B}"/>
              </a:ext>
            </a:extLst>
          </p:cNvPr>
          <p:cNvSpPr/>
          <p:nvPr/>
        </p:nvSpPr>
        <p:spPr>
          <a:xfrm>
            <a:off x="928914" y="1959427"/>
            <a:ext cx="10334172" cy="4789003"/>
          </a:xfrm>
          <a:prstGeom prst="rect">
            <a:avLst/>
          </a:prstGeom>
        </p:spPr>
        <p:txBody>
          <a:bodyPr wrap="square">
            <a:spAutoFit/>
          </a:bodyPr>
          <a:lstStyle/>
          <a:p>
            <a:pPr marL="6350" marR="35560" indent="-6350" algn="just">
              <a:lnSpc>
                <a:spcPct val="103000"/>
              </a:lnSpc>
              <a:spcBef>
                <a:spcPts val="200"/>
              </a:spcBef>
              <a:spcAft>
                <a:spcPts val="0"/>
              </a:spcAft>
            </a:pPr>
            <a:r>
              <a:rPr lang="es-MX" sz="24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	</a:t>
            </a:r>
            <a:r>
              <a:rPr lang="es-MX" sz="28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Objetivo General</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Analizar una sucesión de árboles filogenomicos construida a través de los e-</a:t>
            </a:r>
            <a:r>
              <a:rPr lang="es-MX" sz="2000" dirty="0" err="1">
                <a:solidFill>
                  <a:srgbClr val="000000"/>
                </a:solidFill>
                <a:latin typeface="Calibri" panose="020F0502020204030204" pitchFamily="34" charset="0"/>
                <a:ea typeface="Calibri" panose="020F0502020204030204" pitchFamily="34" charset="0"/>
              </a:rPr>
              <a:t>values</a:t>
            </a:r>
            <a:r>
              <a:rPr lang="es-MX" sz="2000" dirty="0">
                <a:solidFill>
                  <a:srgbClr val="000000"/>
                </a:solidFill>
                <a:latin typeface="Calibri" panose="020F0502020204030204" pitchFamily="34" charset="0"/>
                <a:ea typeface="Calibri" panose="020F0502020204030204" pitchFamily="34" charset="0"/>
              </a:rPr>
              <a:t> del programa </a:t>
            </a:r>
            <a:r>
              <a:rPr lang="es-MX" sz="2000" dirty="0" err="1">
                <a:solidFill>
                  <a:srgbClr val="000000"/>
                </a:solidFill>
                <a:latin typeface="Calibri" panose="020F0502020204030204" pitchFamily="34" charset="0"/>
                <a:ea typeface="Calibri" panose="020F0502020204030204" pitchFamily="34" charset="0"/>
              </a:rPr>
              <a:t>blast</a:t>
            </a:r>
            <a:r>
              <a:rPr lang="es-MX" sz="2000" dirty="0">
                <a:solidFill>
                  <a:srgbClr val="000000"/>
                </a:solidFill>
                <a:latin typeface="Calibri" panose="020F0502020204030204" pitchFamily="34" charset="0"/>
                <a:ea typeface="Calibri" panose="020F0502020204030204" pitchFamily="34" charset="0"/>
              </a:rPr>
              <a:t> utilizando una distancia del tipo diferencia simétrica que nos permita definir en esa sucesión un árbol límite. </a:t>
            </a:r>
          </a:p>
          <a:p>
            <a:pPr marL="6350" marR="35560" indent="-6350" algn="just">
              <a:lnSpc>
                <a:spcPct val="103000"/>
              </a:lnSpc>
              <a:spcBef>
                <a:spcPts val="200"/>
              </a:spcBef>
              <a:spcAft>
                <a:spcPts val="0"/>
              </a:spcAft>
            </a:pPr>
            <a:r>
              <a:rPr lang="es-MX" sz="28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Objetivos específicos</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Seleccionar una distancia del tipo diferencia simétrica adecuada para detectar las diferencias entre árboles.</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Implementar un algoritmo que calcule esa distancia entre dos árboles usando el formato </a:t>
            </a:r>
            <a:r>
              <a:rPr lang="es-MX" sz="2000" dirty="0" err="1">
                <a:solidFill>
                  <a:srgbClr val="000000"/>
                </a:solidFill>
                <a:latin typeface="Calibri" panose="020F0502020204030204" pitchFamily="34" charset="0"/>
                <a:ea typeface="Calibri" panose="020F0502020204030204" pitchFamily="34" charset="0"/>
              </a:rPr>
              <a:t>Newick</a:t>
            </a:r>
            <a:r>
              <a:rPr lang="es-MX" sz="2000" dirty="0">
                <a:solidFill>
                  <a:srgbClr val="000000"/>
                </a:solidFill>
                <a:latin typeface="Calibri" panose="020F0502020204030204" pitchFamily="34" charset="0"/>
                <a:ea typeface="Calibri" panose="020F0502020204030204" pitchFamily="34" charset="0"/>
              </a:rPr>
              <a:t> para cada par de árboles consecutivos en la sucesión de árboles basada en el e-</a:t>
            </a:r>
            <a:r>
              <a:rPr lang="es-MX" sz="2000" dirty="0" err="1">
                <a:solidFill>
                  <a:srgbClr val="000000"/>
                </a:solidFill>
                <a:latin typeface="Calibri" panose="020F0502020204030204" pitchFamily="34" charset="0"/>
                <a:ea typeface="Calibri" panose="020F0502020204030204" pitchFamily="34" charset="0"/>
              </a:rPr>
              <a:t>value</a:t>
            </a:r>
            <a:r>
              <a:rPr lang="es-MX" sz="2000" dirty="0">
                <a:solidFill>
                  <a:srgbClr val="000000"/>
                </a:solidFill>
                <a:latin typeface="Calibri" panose="020F0502020204030204" pitchFamily="34" charset="0"/>
                <a:ea typeface="Calibri" panose="020F0502020204030204" pitchFamily="34" charset="0"/>
              </a:rPr>
              <a:t> de </a:t>
            </a:r>
            <a:r>
              <a:rPr lang="es-MX" sz="2000" dirty="0" err="1">
                <a:solidFill>
                  <a:srgbClr val="000000"/>
                </a:solidFill>
                <a:latin typeface="Calibri" panose="020F0502020204030204" pitchFamily="34" charset="0"/>
                <a:ea typeface="Calibri" panose="020F0502020204030204" pitchFamily="34" charset="0"/>
              </a:rPr>
              <a:t>blast</a:t>
            </a:r>
            <a:r>
              <a:rPr lang="es-MX" sz="2000" dirty="0">
                <a:solidFill>
                  <a:srgbClr val="000000"/>
                </a:solidFill>
                <a:latin typeface="Calibri" panose="020F0502020204030204" pitchFamily="34" charset="0"/>
                <a:ea typeface="Calibri" panose="020F0502020204030204" pitchFamily="34" charset="0"/>
              </a:rPr>
              <a:t>.</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Encontrar el árbol limite, entendiéndose por aquel que a partir de un e-</a:t>
            </a:r>
            <a:r>
              <a:rPr lang="es-MX" sz="2000" dirty="0" err="1">
                <a:solidFill>
                  <a:srgbClr val="000000"/>
                </a:solidFill>
                <a:latin typeface="Calibri" panose="020F0502020204030204" pitchFamily="34" charset="0"/>
                <a:ea typeface="Calibri" panose="020F0502020204030204" pitchFamily="34" charset="0"/>
              </a:rPr>
              <a:t>value</a:t>
            </a:r>
            <a:r>
              <a:rPr lang="es-MX" sz="2000" dirty="0">
                <a:solidFill>
                  <a:srgbClr val="000000"/>
                </a:solidFill>
                <a:latin typeface="Calibri" panose="020F0502020204030204" pitchFamily="34" charset="0"/>
                <a:ea typeface="Calibri" panose="020F0502020204030204" pitchFamily="34" charset="0"/>
              </a:rPr>
              <a:t> de exigencia de los mejores aciertos bidireccionales entre parejas de proteínas de organismos en estudio, la distancia entre árboles cercanos al árbol limite tiende a cero.</a:t>
            </a: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2BF2F-30E1-44EF-BCBB-B8ED22C94F45}"/>
              </a:ext>
            </a:extLst>
          </p:cNvPr>
          <p:cNvSpPr>
            <a:spLocks noGrp="1"/>
          </p:cNvSpPr>
          <p:nvPr>
            <p:ph type="title"/>
          </p:nvPr>
        </p:nvSpPr>
        <p:spPr/>
        <p:txBody>
          <a:bodyPr/>
          <a:lstStyle/>
          <a:p>
            <a:r>
              <a:rPr lang="es-MX" dirty="0"/>
              <a:t>Pasos metodológicos de la investigación</a:t>
            </a:r>
          </a:p>
        </p:txBody>
      </p:sp>
      <p:sp>
        <p:nvSpPr>
          <p:cNvPr id="5" name="AutoShape 2">
            <a:extLst>
              <a:ext uri="{FF2B5EF4-FFF2-40B4-BE49-F238E27FC236}">
                <a16:creationId xmlns:a16="http://schemas.microsoft.com/office/drawing/2014/main" id="{F6CF4ED8-3953-4428-BDBE-A69027FFFF9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7" name="Imagen 6" descr="Imagen que contiene texto, pizarrón&#10;&#10;Descripción generada automáticamente">
            <a:extLst>
              <a:ext uri="{FF2B5EF4-FFF2-40B4-BE49-F238E27FC236}">
                <a16:creationId xmlns:a16="http://schemas.microsoft.com/office/drawing/2014/main" id="{C952F92F-12B5-446B-B0A1-6D9B8A631D32}"/>
              </a:ext>
            </a:extLst>
          </p:cNvPr>
          <p:cNvPicPr>
            <a:picLocks noChangeAspect="1"/>
          </p:cNvPicPr>
          <p:nvPr/>
        </p:nvPicPr>
        <p:blipFill>
          <a:blip r:embed="rId2"/>
          <a:stretch>
            <a:fillRect/>
          </a:stretch>
        </p:blipFill>
        <p:spPr>
          <a:xfrm>
            <a:off x="1175657" y="2008414"/>
            <a:ext cx="9535886" cy="4419601"/>
          </a:xfrm>
          <a:prstGeom prst="rect">
            <a:avLst/>
          </a:prstGeom>
        </p:spPr>
      </p:pic>
    </p:spTree>
    <p:extLst>
      <p:ext uri="{BB962C8B-B14F-4D97-AF65-F5344CB8AC3E}">
        <p14:creationId xmlns:p14="http://schemas.microsoft.com/office/powerpoint/2010/main" val="29263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26178-E9D4-4B09-AB71-88BC30D23B98}"/>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C0A1C0CA-2B67-41E9-B18A-2D164ACB402D}"/>
              </a:ext>
            </a:extLst>
          </p:cNvPr>
          <p:cNvSpPr>
            <a:spLocks noGrp="1"/>
          </p:cNvSpPr>
          <p:nvPr>
            <p:ph sz="half" idx="1"/>
          </p:nvPr>
        </p:nvSpPr>
        <p:spPr/>
        <p:txBody>
          <a:bodyPr/>
          <a:lstStyle/>
          <a:p>
            <a:endParaRPr lang="es-MX"/>
          </a:p>
        </p:txBody>
      </p:sp>
      <p:sp>
        <p:nvSpPr>
          <p:cNvPr id="4" name="Marcador de contenido 3">
            <a:extLst>
              <a:ext uri="{FF2B5EF4-FFF2-40B4-BE49-F238E27FC236}">
                <a16:creationId xmlns:a16="http://schemas.microsoft.com/office/drawing/2014/main" id="{FC5F3B0D-FB28-4FED-B115-24E89380C56C}"/>
              </a:ext>
            </a:extLst>
          </p:cNvPr>
          <p:cNvSpPr>
            <a:spLocks noGrp="1"/>
          </p:cNvSpPr>
          <p:nvPr>
            <p:ph sz="half" idx="2"/>
          </p:nvPr>
        </p:nvSpPr>
        <p:spPr/>
        <p:txBody>
          <a:bodyPr/>
          <a:lstStyle/>
          <a:p>
            <a:endParaRPr lang="es-MX"/>
          </a:p>
        </p:txBody>
      </p:sp>
    </p:spTree>
    <p:extLst>
      <p:ext uri="{BB962C8B-B14F-4D97-AF65-F5344CB8AC3E}">
        <p14:creationId xmlns:p14="http://schemas.microsoft.com/office/powerpoint/2010/main" val="45562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1DFB34-8747-43E1-A195-CC339B9EC136}"/>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F42EAECB-9235-4152-9301-C84064E6AB10}"/>
              </a:ext>
            </a:extLst>
          </p:cNvPr>
          <p:cNvSpPr>
            <a:spLocks noGrp="1"/>
          </p:cNvSpPr>
          <p:nvPr>
            <p:ph sz="half" idx="1"/>
          </p:nvPr>
        </p:nvSpPr>
        <p:spPr/>
        <p:txBody>
          <a:bodyPr/>
          <a:lstStyle/>
          <a:p>
            <a:endParaRPr lang="es-MX"/>
          </a:p>
        </p:txBody>
      </p:sp>
      <p:sp>
        <p:nvSpPr>
          <p:cNvPr id="4" name="Marcador de contenido 3">
            <a:extLst>
              <a:ext uri="{FF2B5EF4-FFF2-40B4-BE49-F238E27FC236}">
                <a16:creationId xmlns:a16="http://schemas.microsoft.com/office/drawing/2014/main" id="{A96DAF49-9286-40AC-B670-F36EC73C7BD1}"/>
              </a:ext>
            </a:extLst>
          </p:cNvPr>
          <p:cNvSpPr>
            <a:spLocks noGrp="1"/>
          </p:cNvSpPr>
          <p:nvPr>
            <p:ph sz="half" idx="2"/>
          </p:nvPr>
        </p:nvSpPr>
        <p:spPr/>
        <p:txBody>
          <a:bodyPr/>
          <a:lstStyle/>
          <a:p>
            <a:endParaRPr lang="es-MX"/>
          </a:p>
        </p:txBody>
      </p:sp>
    </p:spTree>
    <p:extLst>
      <p:ext uri="{BB962C8B-B14F-4D97-AF65-F5344CB8AC3E}">
        <p14:creationId xmlns:p14="http://schemas.microsoft.com/office/powerpoint/2010/main" val="4218348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a:solidFill>
                  <a:srgbClr val="FFFFFF"/>
                </a:solidFill>
              </a:rPr>
              <a:t>Gracias</a:t>
            </a:r>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Subtítulo 5">
            <a:extLst>
              <a:ext uri="{FF2B5EF4-FFF2-40B4-BE49-F238E27FC236}">
                <a16:creationId xmlns:a16="http://schemas.microsoft.com/office/drawing/2014/main" id="{61B95A3A-6FF1-4B65-9A39-8D0798347C5E}"/>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0</TotalTime>
  <Words>233</Words>
  <Application>Microsoft Office PowerPoint</Application>
  <PresentationFormat>Panorámica</PresentationFormat>
  <Paragraphs>19</Paragraphs>
  <Slides>7</Slides>
  <Notes>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Arial</vt:lpstr>
      <vt:lpstr>Calibri</vt:lpstr>
      <vt:lpstr>Calibri Light</vt:lpstr>
      <vt:lpstr>Gill Sans MT</vt:lpstr>
      <vt:lpstr>Wingdings</vt:lpstr>
      <vt:lpstr>Wingdings 2</vt:lpstr>
      <vt:lpstr>Dividendo</vt:lpstr>
      <vt:lpstr>Presentación de PowerPoint</vt:lpstr>
      <vt:lpstr>Planteamiento del problema de investigación</vt:lpstr>
      <vt:lpstr>Objetivos</vt:lpstr>
      <vt:lpstr>Pasos metodológicos de la investigación</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2020-04-16T21:31:24Z</dcterms:created>
  <dcterms:modified xsi:type="dcterms:W3CDTF">2020-04-16T22:27:52Z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