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15"/>
  </p:notesMasterIdLst>
  <p:handoutMasterIdLst>
    <p:handoutMasterId r:id="rId16"/>
  </p:handoutMasterIdLst>
  <p:sldIdLst>
    <p:sldId id="256" r:id="rId5"/>
    <p:sldId id="269" r:id="rId6"/>
    <p:sldId id="261" r:id="rId7"/>
    <p:sldId id="268" r:id="rId8"/>
    <p:sldId id="258" r:id="rId9"/>
    <p:sldId id="264" r:id="rId10"/>
    <p:sldId id="262" r:id="rId11"/>
    <p:sldId id="270" r:id="rId12"/>
    <p:sldId id="263" r:id="rId13"/>
    <p:sldId id="260" r:id="rId14"/>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or" initials="A" lastIdx="17"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0" autoAdjust="0"/>
    <p:restoredTop sz="94353" autoAdjust="0"/>
  </p:normalViewPr>
  <p:slideViewPr>
    <p:cSldViewPr snapToGrid="0">
      <p:cViewPr>
        <p:scale>
          <a:sx n="75" d="100"/>
          <a:sy n="75" d="100"/>
        </p:scale>
        <p:origin x="930" y="-186"/>
      </p:cViewPr>
      <p:guideLst/>
    </p:cSldViewPr>
  </p:slideViewPr>
  <p:notesTextViewPr>
    <p:cViewPr>
      <p:scale>
        <a:sx n="125" d="100"/>
        <a:sy n="125" d="100"/>
      </p:scale>
      <p:origin x="0" y="0"/>
    </p:cViewPr>
  </p:notesTextViewPr>
  <p:notesViewPr>
    <p:cSldViewPr snapToGrid="0">
      <p:cViewPr varScale="1">
        <p:scale>
          <a:sx n="89" d="100"/>
          <a:sy n="89" d="100"/>
        </p:scale>
        <p:origin x="378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0-04-16T16:34:06.621" idx="1">
    <p:pos x="10" y="10"/>
    <p:text>Diapositiva #1
Titulo, autor, director de tesis y comité tutoral, fecha de la presentación</p:text>
    <p:extLst>
      <p:ext uri="{C676402C-5697-4E1C-873F-D02D1690AC5C}">
        <p15:threadingInfo xmlns:p15="http://schemas.microsoft.com/office/powerpoint/2012/main" timeZoneBias="300"/>
      </p:ext>
    </p:extLst>
  </p:cm>
  <p:cm authorId="2" dt="2020-04-16T16:42:20.421" idx="7">
    <p:pos x="146" y="146"/>
    <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20-04-16T16:34:22.386" idx="2">
    <p:pos x="10" y="10"/>
    <p:text>Diapositiva #2
Planteamiento del problema de investigación de la tesina.</p:text>
    <p:extLst>
      <p:ext uri="{C676402C-5697-4E1C-873F-D02D1690AC5C}">
        <p15:threadingInfo xmlns:p15="http://schemas.microsoft.com/office/powerpoint/2012/main" timeZoneBias="300"/>
      </p:ext>
    </p:extLst>
  </p:cm>
  <p:cm authorId="2" dt="2020-04-16T17:47:15.426" idx="10">
    <p:pos x="146" y="146"/>
    <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20-04-16T16:34:32.257" idx="3">
    <p:pos x="10" y="10"/>
    <p:text>Diapositiva #3
Objetivos.</p:text>
    <p:extLst>
      <p:ext uri="{C676402C-5697-4E1C-873F-D02D1690AC5C}">
        <p15:threadingInfo xmlns:p15="http://schemas.microsoft.com/office/powerpoint/2012/main" timeZoneBias="300"/>
      </p:ext>
    </p:extLst>
  </p:cm>
  <p:cm authorId="2" dt="2020-04-16T17:05:01.934" idx="8">
    <p:pos x="146" y="146"/>
    <p:text/>
    <p:extLst>
      <p:ext uri="{C676402C-5697-4E1C-873F-D02D1690AC5C}">
        <p15:threadingInfo xmlns:p15="http://schemas.microsoft.com/office/powerpoint/2012/main" timeZoneBias="30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20-04-16T16:36:43.747" idx="5">
    <p:pos x="10" y="10"/>
    <p:text>Diapositivas #5, #6, #7, #8, #9
Explicación de la implementacion del método propuesto y resultados obtenidos. En su caso, mostrar código,
y/o resultados de los experimentos o la aplicación o el programa funcionando en el dispositivo para el que esta
diseñado (emplear no menos de 7 minutos y no más de 9 minutos de la presentación).</p:text>
    <p:extLst>
      <p:ext uri="{C676402C-5697-4E1C-873F-D02D1690AC5C}">
        <p15:threadingInfo xmlns:p15="http://schemas.microsoft.com/office/powerpoint/2012/main" timeZoneBias="300"/>
      </p:ext>
    </p:extLst>
  </p:cm>
  <p:cm authorId="2" dt="2020-04-16T17:25:10.834" idx="9">
    <p:pos x="146" y="146"/>
    <p:text/>
    <p:extLst>
      <p:ext uri="{C676402C-5697-4E1C-873F-D02D1690AC5C}">
        <p15:threadingInfo xmlns:p15="http://schemas.microsoft.com/office/powerpoint/2012/main" timeZoneBias="300"/>
      </p:ext>
    </p:extLst>
  </p:cm>
  <p:cm authorId="2" dt="2020-04-19T19:24:46.181" idx="17">
    <p:pos x="282" y="282"/>
    <p:text/>
    <p:extLst>
      <p:ext uri="{C676402C-5697-4E1C-873F-D02D1690AC5C}">
        <p15:threadingInfo xmlns:p15="http://schemas.microsoft.com/office/powerpoint/2012/main" timeZoneBias="30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20-04-16T16:34:44.842" idx="4">
    <p:pos x="10" y="10"/>
    <p:text>Diapositiva #4
Pasos metodológicos de la investigación: utilice para explicar un diagrama, ubique en qué paso metodológico se encuentra.</p:text>
    <p:extLst>
      <p:ext uri="{C676402C-5697-4E1C-873F-D02D1690AC5C}">
        <p15:threadingInfo xmlns:p15="http://schemas.microsoft.com/office/powerpoint/2012/main" timeZoneBias="300"/>
      </p:ext>
    </p:extLst>
  </p:cm>
  <p:cm authorId="2" dt="2020-04-16T18:18:40.731" idx="11">
    <p:pos x="146" y="146"/>
    <p:text>Agregar diagrama</p:text>
    <p:extLst>
      <p:ext uri="{C676402C-5697-4E1C-873F-D02D1690AC5C}">
        <p15:threadingInfo xmlns:p15="http://schemas.microsoft.com/office/powerpoint/2012/main" timeZoneBias="300"/>
      </p:ext>
    </p:extLst>
  </p:cm>
  <p:cm authorId="2" dt="2020-04-19T19:25:06.254" idx="12">
    <p:pos x="282" y="282"/>
    <p:text>separar un paso por cada paso de la metodologia</p:text>
    <p:extLst>
      <p:ext uri="{C676402C-5697-4E1C-873F-D02D1690AC5C}">
        <p15:threadingInfo xmlns:p15="http://schemas.microsoft.com/office/powerpoint/2012/main" timeZoneBias="300"/>
      </p:ext>
    </p:extLst>
  </p:cm>
  <p:cm authorId="2" dt="2020-04-19T19:26:33.123" idx="13">
    <p:pos x="418" y="418"/>
    <p:text>Poner ejemplo de como se hace diferencia simétrica, poner un ejemplo de Robinson-Foulds y explicar el algoritmo</p:text>
    <p:extLst>
      <p:ext uri="{C676402C-5697-4E1C-873F-D02D1690AC5C}">
        <p15:threadingInfo xmlns:p15="http://schemas.microsoft.com/office/powerpoint/2012/main" timeZoneBias="300"/>
      </p:ext>
    </p:extLst>
  </p:cm>
  <p:cm authorId="2" dt="2020-04-19T19:36:51.597" idx="14">
    <p:pos x="538" y="3107"/>
    <p:text>Diseñar algoritmo de robinson-Fould</p:text>
    <p:extLst>
      <p:ext uri="{C676402C-5697-4E1C-873F-D02D1690AC5C}">
        <p15:threadingInfo xmlns:p15="http://schemas.microsoft.com/office/powerpoint/2012/main" timeZoneBias="300"/>
      </p:ext>
    </p:extLst>
  </p:cm>
  <p:cm authorId="2" dt="2020-04-19T19:42:19.411" idx="15">
    <p:pos x="538" y="3243"/>
    <p:text>Buscar un pseudocodigo</p:text>
    <p:extLst>
      <p:ext uri="{C676402C-5697-4E1C-873F-D02D1690AC5C}">
        <p15:threadingInfo xmlns:p15="http://schemas.microsoft.com/office/powerpoint/2012/main" timeZoneBias="300">
          <p15:parentCm authorId="2" idx="14"/>
        </p15:threadingInfo>
      </p:ext>
    </p:extLst>
  </p:cm>
  <p:cm authorId="2" dt="2020-04-19T19:42:41.843" idx="16">
    <p:pos x="4259" y="1558"/>
    <p:text>En la primera metodologia poner articulos en donde se ha usado la distancia de Robinson</p:text>
    <p:extLst>
      <p:ext uri="{C676402C-5697-4E1C-873F-D02D1690AC5C}">
        <p15:threadingInfo xmlns:p15="http://schemas.microsoft.com/office/powerpoint/2012/main" timeZoneBias="30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2" dt="2020-04-16T16:37:27.131" idx="6">
    <p:pos x="10" y="10"/>
    <p:text>Diapositiva #10
Conclusiones: a manera de conclusión diga técnicamente qué se realizó, lo que falta por terminar y un estimado
de tiempo en que se puedan realizar las tareas pendientes (puede usar un diagrama de gantt actualizado y
verídico, un diagrama de bloques, etc).</p:text>
    <p:extLst>
      <p:ext uri="{C676402C-5697-4E1C-873F-D02D1690AC5C}">
        <p15:threadingInfo xmlns:p15="http://schemas.microsoft.com/office/powerpoint/2012/main" timeZoneBias="30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6957B284-434F-4737-87F6-3C1E78FB2C0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6C727AB7-3970-4FE4-A134-9D1EEE3EADD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FB8E98-EB83-4166-8CDF-F8D5CC97446D}" type="datetimeFigureOut">
              <a:rPr lang="es-ES" smtClean="0"/>
              <a:t>25/02/2021</a:t>
            </a:fld>
            <a:endParaRPr lang="es-ES"/>
          </a:p>
        </p:txBody>
      </p:sp>
      <p:sp>
        <p:nvSpPr>
          <p:cNvPr id="4" name="Marcador de pie de página 3">
            <a:extLst>
              <a:ext uri="{FF2B5EF4-FFF2-40B4-BE49-F238E27FC236}">
                <a16:creationId xmlns:a16="http://schemas.microsoft.com/office/drawing/2014/main" id="{B0C17C43-A4DD-44E5-B373-511461F876E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F99C40B9-1970-4F62-BE22-5883A05E9A8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45CBA8-3118-4264-9DB3-F09EDF8E113C}" type="slidenum">
              <a:rPr lang="es-ES" smtClean="0"/>
              <a:t>‹Nº›</a:t>
            </a:fld>
            <a:endParaRPr lang="es-ES"/>
          </a:p>
        </p:txBody>
      </p:sp>
    </p:spTree>
    <p:extLst>
      <p:ext uri="{BB962C8B-B14F-4D97-AF65-F5344CB8AC3E}">
        <p14:creationId xmlns:p14="http://schemas.microsoft.com/office/powerpoint/2010/main" val="30137989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59F1FC-52BF-40A0-B8CD-E5DB9AB207F2}" type="datetimeFigureOut">
              <a:rPr lang="es-ES" noProof="0" smtClean="0"/>
              <a:t>25/02/2021</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a:t>Editar Estilos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6CC092-CABA-48D0-B3F7-B535EA5228F9}" type="slidenum">
              <a:rPr lang="es-ES" noProof="0" smtClean="0"/>
              <a:t>‹Nº›</a:t>
            </a:fld>
            <a:endParaRPr lang="es-ES" noProof="0"/>
          </a:p>
        </p:txBody>
      </p:sp>
    </p:spTree>
    <p:extLst>
      <p:ext uri="{BB962C8B-B14F-4D97-AF65-F5344CB8AC3E}">
        <p14:creationId xmlns:p14="http://schemas.microsoft.com/office/powerpoint/2010/main" val="3533446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5B6CC092-CABA-48D0-B3F7-B535EA5228F9}" type="slidenum">
              <a:rPr lang="es-ES" smtClean="0"/>
              <a:t>1</a:t>
            </a:fld>
            <a:endParaRPr lang="es-ES"/>
          </a:p>
        </p:txBody>
      </p:sp>
    </p:spTree>
    <p:extLst>
      <p:ext uri="{BB962C8B-B14F-4D97-AF65-F5344CB8AC3E}">
        <p14:creationId xmlns:p14="http://schemas.microsoft.com/office/powerpoint/2010/main" val="1737959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3</a:t>
            </a:fld>
            <a:endParaRPr lang="es-ES"/>
          </a:p>
        </p:txBody>
      </p:sp>
    </p:spTree>
    <p:extLst>
      <p:ext uri="{BB962C8B-B14F-4D97-AF65-F5344CB8AC3E}">
        <p14:creationId xmlns:p14="http://schemas.microsoft.com/office/powerpoint/2010/main" val="278711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5</a:t>
            </a:fld>
            <a:endParaRPr lang="es-ES"/>
          </a:p>
        </p:txBody>
      </p:sp>
    </p:spTree>
    <p:extLst>
      <p:ext uri="{BB962C8B-B14F-4D97-AF65-F5344CB8AC3E}">
        <p14:creationId xmlns:p14="http://schemas.microsoft.com/office/powerpoint/2010/main" val="3926694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10</a:t>
            </a:fld>
            <a:endParaRPr lang="es-ES"/>
          </a:p>
        </p:txBody>
      </p:sp>
    </p:spTree>
    <p:extLst>
      <p:ext uri="{BB962C8B-B14F-4D97-AF65-F5344CB8AC3E}">
        <p14:creationId xmlns:p14="http://schemas.microsoft.com/office/powerpoint/2010/main" val="3359435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ángulo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es-ES" noProof="0"/>
              <a:t>Haga clic para modificar el estilo de título del patrón</a:t>
            </a:r>
          </a:p>
        </p:txBody>
      </p:sp>
      <p:sp>
        <p:nvSpPr>
          <p:cNvPr id="3" name="Subtítulo 2"/>
          <p:cNvSpPr>
            <a:spLocks noGrp="1"/>
          </p:cNvSpPr>
          <p:nvPr>
            <p:ph type="subTitle" idx="1" hasCustomPrompt="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editar el estilo de subtítulo del patrón</a:t>
            </a:r>
          </a:p>
        </p:txBody>
      </p:sp>
      <p:sp>
        <p:nvSpPr>
          <p:cNvPr id="4" name="Marcador de posición de fecha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7F3AD093-6935-4E25-8E83-BEC3D2E3622E}" type="datetime1">
              <a:rPr lang="es-ES" noProof="0" smtClean="0"/>
              <a:t>25/02/2021</a:t>
            </a:fld>
            <a:endParaRPr lang="es-ES" noProof="0"/>
          </a:p>
        </p:txBody>
      </p:sp>
      <p:sp>
        <p:nvSpPr>
          <p:cNvPr id="5" name="Marcador de posición de pie de página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es-ES" noProof="0"/>
          </a:p>
        </p:txBody>
      </p:sp>
      <p:sp>
        <p:nvSpPr>
          <p:cNvPr id="6" name="Marcador de posición de número de diapositiva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ángulo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ítulo 1"/>
          <p:cNvSpPr>
            <a:spLocks noGrp="1"/>
          </p:cNvSpPr>
          <p:nvPr>
            <p:ph type="title"/>
          </p:nvPr>
        </p:nvSpPr>
        <p:spPr>
          <a:xfrm>
            <a:off x="581192" y="702156"/>
            <a:ext cx="11029616" cy="1013800"/>
          </a:xfrm>
        </p:spPr>
        <p:txBody>
          <a:bodyPr rtlCol="0"/>
          <a:lstStyle/>
          <a:p>
            <a:pPr rtl="0"/>
            <a:r>
              <a:rPr lang="es-ES" noProof="0"/>
              <a:t>Haga clic para modificar el estilo de título del patrón</a:t>
            </a:r>
          </a:p>
        </p:txBody>
      </p:sp>
      <p:sp>
        <p:nvSpPr>
          <p:cNvPr id="3" name="Marcador de posición de texto vertical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p:txBody>
          <a:bodyPr rtlCol="0"/>
          <a:lstStyle/>
          <a:p>
            <a:pPr rtl="0"/>
            <a:fld id="{90FE6873-B7CD-47F1-B4BA-70026F4A4FD4}" type="datetime1">
              <a:rPr lang="es-ES" noProof="0" smtClean="0"/>
              <a:t>25/02/2021</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ángulo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vertical 1"/>
          <p:cNvSpPr>
            <a:spLocks noGrp="1"/>
          </p:cNvSpPr>
          <p:nvPr>
            <p:ph type="title" orient="vert" hasCustomPrompt="1"/>
          </p:nvPr>
        </p:nvSpPr>
        <p:spPr>
          <a:xfrm>
            <a:off x="8839201" y="675726"/>
            <a:ext cx="2004164" cy="5183073"/>
          </a:xfrm>
        </p:spPr>
        <p:txBody>
          <a:bodyPr vert="eaVert" rtlCol="0"/>
          <a:lstStyle/>
          <a:p>
            <a:pPr rtl="0"/>
            <a:r>
              <a:rPr lang="es-ES" noProof="0"/>
              <a:t>Haga clic para modificar el estilo del título principal</a:t>
            </a:r>
          </a:p>
        </p:txBody>
      </p:sp>
      <p:sp>
        <p:nvSpPr>
          <p:cNvPr id="3" name="Marcador de posición de texto vertical 2"/>
          <p:cNvSpPr>
            <a:spLocks noGrp="1"/>
          </p:cNvSpPr>
          <p:nvPr>
            <p:ph type="body" orient="vert" idx="1" hasCustomPrompt="1"/>
          </p:nvPr>
        </p:nvSpPr>
        <p:spPr>
          <a:xfrm>
            <a:off x="774923" y="675726"/>
            <a:ext cx="7896279" cy="5183073"/>
          </a:xfrm>
        </p:spPr>
        <p:txBody>
          <a:bodyPr vert="eaVert" rtlCol="0" anchor="t"/>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96AA1814-B970-47C5-B4E1-BCA0D77E15F3}" type="datetime1">
              <a:rPr lang="es-ES" noProof="0" smtClean="0"/>
              <a:t>25/02/2021</a:t>
            </a:fld>
            <a:endParaRPr lang="es-ES" noProof="0"/>
          </a:p>
        </p:txBody>
      </p:sp>
      <p:sp>
        <p:nvSpPr>
          <p:cNvPr id="5" name="Marcador de posición de pie de página 4"/>
          <p:cNvSpPr>
            <a:spLocks noGrp="1"/>
          </p:cNvSpPr>
          <p:nvPr>
            <p:ph type="ftr" sz="quarter" idx="11"/>
          </p:nvPr>
        </p:nvSpPr>
        <p:spPr>
          <a:xfrm>
            <a:off x="774923" y="5951811"/>
            <a:ext cx="7896279" cy="365125"/>
          </a:xfrm>
        </p:spPr>
        <p:txBody>
          <a:bodyPr rtlCol="0"/>
          <a:lstStyle/>
          <a:p>
            <a:pPr rtl="0"/>
            <a:endParaRPr lang="es-ES" noProof="0"/>
          </a:p>
        </p:txBody>
      </p:sp>
      <p:sp>
        <p:nvSpPr>
          <p:cNvPr id="6" name="Marcador de posición de número de diapositiva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7" name="Rectángulo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702156"/>
            <a:ext cx="11029616" cy="1013800"/>
          </a:xfrm>
        </p:spPr>
        <p:txBody>
          <a:bodyPr rtlCol="0"/>
          <a:lstStyle/>
          <a:p>
            <a:pPr rtl="0"/>
            <a:r>
              <a:rPr lang="es-ES" noProof="0"/>
              <a:t>Haga clic para modificar el estilo de título del patrón</a:t>
            </a:r>
          </a:p>
        </p:txBody>
      </p:sp>
      <p:sp>
        <p:nvSpPr>
          <p:cNvPr id="3" name="Marcador de posición de contenido 2"/>
          <p:cNvSpPr>
            <a:spLocks noGrp="1"/>
          </p:cNvSpPr>
          <p:nvPr>
            <p:ph idx="1" hasCustomPrompt="1"/>
          </p:nvPr>
        </p:nvSpPr>
        <p:spPr>
          <a:xfrm>
            <a:off x="581192" y="2180496"/>
            <a:ext cx="11029615" cy="3678303"/>
          </a:xfrm>
        </p:spPr>
        <p:txBody>
          <a:bodyPr rtlCol="0"/>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p:txBody>
          <a:bodyPr rtlCol="0"/>
          <a:lstStyle/>
          <a:p>
            <a:pPr rtl="0"/>
            <a:fld id="{3ECF8AC2-1C52-4F78-88EE-331D670B19A5}" type="datetime1">
              <a:rPr lang="es-ES" noProof="0" smtClean="0"/>
              <a:t>25/02/2021</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a:xfrm>
            <a:off x="10558300" y="5956137"/>
            <a:ext cx="1052508" cy="365125"/>
          </a:xfrm>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ángulo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es-ES" noProof="0"/>
              <a:t>Haga clic para modificar el estilo de título del patrón</a:t>
            </a:r>
          </a:p>
        </p:txBody>
      </p:sp>
      <p:sp>
        <p:nvSpPr>
          <p:cNvPr id="3" name="Marcador de posición de texto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Editar estilos de texto del patrón</a:t>
            </a:r>
          </a:p>
        </p:txBody>
      </p:sp>
      <p:sp>
        <p:nvSpPr>
          <p:cNvPr id="4" name="Marcador de posición de fecha 3"/>
          <p:cNvSpPr>
            <a:spLocks noGrp="1"/>
          </p:cNvSpPr>
          <p:nvPr>
            <p:ph type="dt" sz="half" idx="10"/>
          </p:nvPr>
        </p:nvSpPr>
        <p:spPr/>
        <p:txBody>
          <a:bodyPr rtlCol="0"/>
          <a:lstStyle>
            <a:lvl1pPr>
              <a:defRPr>
                <a:solidFill>
                  <a:schemeClr val="accent1">
                    <a:lumMod val="75000"/>
                    <a:lumOff val="25000"/>
                  </a:schemeClr>
                </a:solidFill>
              </a:defRPr>
            </a:lvl1pPr>
          </a:lstStyle>
          <a:p>
            <a:pPr rtl="0"/>
            <a:fld id="{FE6CF4E9-F423-4970-91B6-143DF72FA056}" type="datetime1">
              <a:rPr lang="es-ES" noProof="0" smtClean="0"/>
              <a:t>25/02/2021</a:t>
            </a:fld>
            <a:endParaRPr lang="es-ES" noProof="0"/>
          </a:p>
        </p:txBody>
      </p:sp>
      <p:sp>
        <p:nvSpPr>
          <p:cNvPr id="5" name="Marcador de posición de pie de página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ES" noProof="0"/>
          </a:p>
        </p:txBody>
      </p:sp>
      <p:sp>
        <p:nvSpPr>
          <p:cNvPr id="6" name="Marcador de posición de número de diapositiva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ángulo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729658"/>
            <a:ext cx="11029616" cy="988332"/>
          </a:xfrm>
        </p:spPr>
        <p:txBody>
          <a:bodyPr rtlCol="0"/>
          <a:lstStyle/>
          <a:p>
            <a:pPr rtl="0"/>
            <a:r>
              <a:rPr lang="es-ES" noProof="0"/>
              <a:t>Haga clic para modificar el estilo de título del patrón</a:t>
            </a:r>
          </a:p>
        </p:txBody>
      </p:sp>
      <p:sp>
        <p:nvSpPr>
          <p:cNvPr id="3" name="Marcador de posición de contenido 2"/>
          <p:cNvSpPr>
            <a:spLocks noGrp="1"/>
          </p:cNvSpPr>
          <p:nvPr>
            <p:ph sz="half" idx="1" hasCustomPrompt="1"/>
          </p:nvPr>
        </p:nvSpPr>
        <p:spPr>
          <a:xfrm>
            <a:off x="581193" y="2228003"/>
            <a:ext cx="5422390" cy="3633047"/>
          </a:xfrm>
        </p:spPr>
        <p:txBody>
          <a:bodyPr rtlCol="0">
            <a:normAutofit/>
          </a:bodyPr>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contenido 3"/>
          <p:cNvSpPr>
            <a:spLocks noGrp="1"/>
          </p:cNvSpPr>
          <p:nvPr>
            <p:ph sz="half" idx="2" hasCustomPrompt="1"/>
          </p:nvPr>
        </p:nvSpPr>
        <p:spPr>
          <a:xfrm>
            <a:off x="6188417" y="2228003"/>
            <a:ext cx="5422392" cy="3633047"/>
          </a:xfrm>
        </p:spPr>
        <p:txBody>
          <a:bodyPr rtlCol="0">
            <a:normAutofit/>
          </a:bodyPr>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fecha 4"/>
          <p:cNvSpPr>
            <a:spLocks noGrp="1"/>
          </p:cNvSpPr>
          <p:nvPr>
            <p:ph type="dt" sz="half" idx="10"/>
          </p:nvPr>
        </p:nvSpPr>
        <p:spPr/>
        <p:txBody>
          <a:bodyPr rtlCol="0"/>
          <a:lstStyle/>
          <a:p>
            <a:pPr rtl="0"/>
            <a:fld id="{E3955445-6089-478A-9DA1-4738AC4A8C11}" type="datetime1">
              <a:rPr lang="es-ES" noProof="0" smtClean="0"/>
              <a:t>25/02/2021</a:t>
            </a:fld>
            <a:endParaRPr lang="es-ES" noProof="0"/>
          </a:p>
        </p:txBody>
      </p:sp>
      <p:sp>
        <p:nvSpPr>
          <p:cNvPr id="6" name="Marcador de posición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ángulo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ítulo 1"/>
          <p:cNvSpPr>
            <a:spLocks noGrp="1"/>
          </p:cNvSpPr>
          <p:nvPr>
            <p:ph type="title"/>
          </p:nvPr>
        </p:nvSpPr>
        <p:spPr>
          <a:xfrm>
            <a:off x="581193" y="729658"/>
            <a:ext cx="11029616" cy="988332"/>
          </a:xfrm>
        </p:spPr>
        <p:txBody>
          <a:bodyPr rtlCol="0"/>
          <a:lstStyle/>
          <a:p>
            <a:pPr rtl="0"/>
            <a:r>
              <a:rPr lang="es-ES" noProof="0"/>
              <a:t>Haga clic para modificar el estilo de título del patrón</a:t>
            </a:r>
          </a:p>
        </p:txBody>
      </p:sp>
      <p:sp>
        <p:nvSpPr>
          <p:cNvPr id="3" name="Marcador de posición de texto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4" name="Marcador de posición de contenido 3"/>
          <p:cNvSpPr>
            <a:spLocks noGrp="1"/>
          </p:cNvSpPr>
          <p:nvPr>
            <p:ph sz="half" idx="2" hasCustomPrompt="1"/>
          </p:nvPr>
        </p:nvSpPr>
        <p:spPr>
          <a:xfrm>
            <a:off x="581194" y="2926052"/>
            <a:ext cx="5393100" cy="2934999"/>
          </a:xfrm>
        </p:spPr>
        <p:txBody>
          <a:bodyPr rtlCol="0" anchor="t">
            <a:normAutofit/>
          </a:bodyPr>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texto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6" name="Marcador de posición de contenido 5"/>
          <p:cNvSpPr>
            <a:spLocks noGrp="1"/>
          </p:cNvSpPr>
          <p:nvPr>
            <p:ph sz="quarter" idx="4" hasCustomPrompt="1"/>
          </p:nvPr>
        </p:nvSpPr>
        <p:spPr>
          <a:xfrm>
            <a:off x="6217709" y="2926052"/>
            <a:ext cx="5393100" cy="2934999"/>
          </a:xfrm>
        </p:spPr>
        <p:txBody>
          <a:bodyPr rtlCol="0" anchor="t">
            <a:normAutofit/>
          </a:bodyPr>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F32D574B-5FDE-4FDF-8F45-99828D8C688F}" type="datetime1">
              <a:rPr lang="es-ES" noProof="0" smtClean="0"/>
              <a:t>25/02/2021</a:t>
            </a:fld>
            <a:endParaRPr lang="es-ES" noProof="0"/>
          </a:p>
        </p:txBody>
      </p:sp>
      <p:sp>
        <p:nvSpPr>
          <p:cNvPr id="8" name="Marcador de posición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Marcador de posición de fecha 2"/>
          <p:cNvSpPr>
            <a:spLocks noGrp="1"/>
          </p:cNvSpPr>
          <p:nvPr>
            <p:ph type="dt" sz="half" idx="10"/>
          </p:nvPr>
        </p:nvSpPr>
        <p:spPr/>
        <p:txBody>
          <a:bodyPr rtlCol="0"/>
          <a:lstStyle/>
          <a:p>
            <a:pPr rtl="0"/>
            <a:fld id="{5C9631C6-D8ED-4343-819F-B7AEF7D4E056}" type="datetime1">
              <a:rPr lang="es-ES" noProof="0" smtClean="0"/>
              <a:t>25/02/2021</a:t>
            </a:fld>
            <a:endParaRPr lang="es-ES" noProof="0"/>
          </a:p>
        </p:txBody>
      </p:sp>
      <p:sp>
        <p:nvSpPr>
          <p:cNvPr id="4" name="Marcador de posición de pie de página 3"/>
          <p:cNvSpPr>
            <a:spLocks noGrp="1"/>
          </p:cNvSpPr>
          <p:nvPr>
            <p:ph type="ftr" sz="quarter" idx="11"/>
          </p:nvPr>
        </p:nvSpPr>
        <p:spPr/>
        <p:txBody>
          <a:bodyPr rtlCol="0"/>
          <a:lstStyle/>
          <a:p>
            <a:pPr rtl="0"/>
            <a:endParaRPr lang="es-ES" noProof="0"/>
          </a:p>
        </p:txBody>
      </p:sp>
      <p:sp>
        <p:nvSpPr>
          <p:cNvPr id="5" name="Marcador de posición de número de diapositiva 4"/>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
        <p:nvSpPr>
          <p:cNvPr id="7" name="Rectángulo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ítulo 1"/>
          <p:cNvSpPr>
            <a:spLocks noGrp="1"/>
          </p:cNvSpPr>
          <p:nvPr>
            <p:ph type="title"/>
          </p:nvPr>
        </p:nvSpPr>
        <p:spPr>
          <a:xfrm>
            <a:off x="575894" y="729658"/>
            <a:ext cx="11029616" cy="988332"/>
          </a:xfrm>
        </p:spPr>
        <p:txBody>
          <a:bodyPr rtlCol="0"/>
          <a:lstStyle/>
          <a:p>
            <a:pPr rtl="0"/>
            <a:r>
              <a:rPr lang="es-ES" noProof="0"/>
              <a:t>Haga clic para modificar el estilo de título del patrón</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p>
            <a:pPr rtl="0"/>
            <a:fld id="{146FA238-7AE4-47C1-BF2A-706B9C8FFAA8}" type="datetime1">
              <a:rPr lang="es-ES" noProof="0" smtClean="0"/>
              <a:t>25/02/2021</a:t>
            </a:fld>
            <a:endParaRPr lang="es-ES" noProof="0"/>
          </a:p>
        </p:txBody>
      </p:sp>
      <p:sp>
        <p:nvSpPr>
          <p:cNvPr id="3" name="Marcador de posición de pie de página 2"/>
          <p:cNvSpPr>
            <a:spLocks noGrp="1"/>
          </p:cNvSpPr>
          <p:nvPr>
            <p:ph type="ftr" sz="quarter" idx="11"/>
          </p:nvPr>
        </p:nvSpPr>
        <p:spPr/>
        <p:txBody>
          <a:bodyPr rtlCol="0"/>
          <a:lstStyle/>
          <a:p>
            <a:pPr rtl="0"/>
            <a:endParaRPr lang="es-ES" noProof="0"/>
          </a:p>
        </p:txBody>
      </p:sp>
      <p:sp>
        <p:nvSpPr>
          <p:cNvPr id="4" name="Marcador de número de diapositiva 3"/>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ángulo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es-ES" noProof="0"/>
              <a:t>Haga clic para modificar el estilo de título del patrón</a:t>
            </a:r>
          </a:p>
        </p:txBody>
      </p:sp>
      <p:sp>
        <p:nvSpPr>
          <p:cNvPr id="3" name="Marcador de posición de contenido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texto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dirty="0"/>
              <a:t>Editar Estilos de texto del patrón</a:t>
            </a:r>
          </a:p>
        </p:txBody>
      </p:sp>
      <p:sp>
        <p:nvSpPr>
          <p:cNvPr id="5" name="Marcador de posición de fecha 4"/>
          <p:cNvSpPr>
            <a:spLocks noGrp="1"/>
          </p:cNvSpPr>
          <p:nvPr>
            <p:ph type="dt" sz="half" idx="10"/>
          </p:nvPr>
        </p:nvSpPr>
        <p:spPr/>
        <p:txBody>
          <a:bodyPr rtlCol="0"/>
          <a:lstStyle>
            <a:lvl1pPr>
              <a:defRPr>
                <a:solidFill>
                  <a:schemeClr val="accent1">
                    <a:lumMod val="75000"/>
                    <a:lumOff val="25000"/>
                  </a:schemeClr>
                </a:solidFill>
              </a:defRPr>
            </a:lvl1pPr>
          </a:lstStyle>
          <a:p>
            <a:pPr rtl="0"/>
            <a:fld id="{1E6D5EDF-0088-49D6-AAFA-F513F5E3B893}" type="datetime1">
              <a:rPr lang="es-ES" noProof="0" smtClean="0"/>
              <a:t>25/02/2021</a:t>
            </a:fld>
            <a:endParaRPr lang="es-ES" noProof="0"/>
          </a:p>
        </p:txBody>
      </p:sp>
      <p:sp>
        <p:nvSpPr>
          <p:cNvPr id="6" name="Marcador de posición de pie de página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ES" noProof="0"/>
          </a:p>
        </p:txBody>
      </p:sp>
      <p:sp>
        <p:nvSpPr>
          <p:cNvPr id="7" name="Marcador de posición de número de diapositiva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es-ES" noProof="0"/>
              <a:t>Haga clic para modificar el estilo de título del patrón</a:t>
            </a:r>
          </a:p>
        </p:txBody>
      </p:sp>
      <p:sp>
        <p:nvSpPr>
          <p:cNvPr id="3" name="Marcador de posición de imagen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4" name="Marcador de posición de texto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posición de fecha 4"/>
          <p:cNvSpPr>
            <a:spLocks noGrp="1"/>
          </p:cNvSpPr>
          <p:nvPr>
            <p:ph type="dt" sz="half" idx="10"/>
          </p:nvPr>
        </p:nvSpPr>
        <p:spPr/>
        <p:txBody>
          <a:bodyPr rtlCol="0"/>
          <a:lstStyle/>
          <a:p>
            <a:pPr rtl="0"/>
            <a:fld id="{9E2E0ACB-2DC9-41EC-A846-D82D047DE411}" type="datetime1">
              <a:rPr lang="es-ES" noProof="0" smtClean="0"/>
              <a:t>25/02/2021</a:t>
            </a:fld>
            <a:endParaRPr lang="es-ES" noProof="0"/>
          </a:p>
        </p:txBody>
      </p:sp>
      <p:sp>
        <p:nvSpPr>
          <p:cNvPr id="6" name="Marcador de posición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es-ES" noProof="0"/>
              <a:t>Haga clic para modificar el estilo de título del patrón</a:t>
            </a:r>
          </a:p>
        </p:txBody>
      </p:sp>
      <p:sp>
        <p:nvSpPr>
          <p:cNvPr id="3" name="Marcador de posición de texto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8DB00A2C-96CA-430C-81E9-81B790CC7C63}" type="datetime1">
              <a:rPr lang="es-ES" noProof="0" smtClean="0"/>
              <a:t>25/02/2021</a:t>
            </a:fld>
            <a:endParaRPr lang="es-ES" noProof="0"/>
          </a:p>
        </p:txBody>
      </p:sp>
      <p:sp>
        <p:nvSpPr>
          <p:cNvPr id="5" name="Marcador de posición de pie de página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es-ES" noProof="0"/>
          </a:p>
        </p:txBody>
      </p:sp>
      <p:sp>
        <p:nvSpPr>
          <p:cNvPr id="6" name="Marcador de posición de número de diapositiva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es-ES" noProof="0" smtClean="0"/>
              <a:pPr rtl="0"/>
              <a:t>‹Nº›</a:t>
            </a:fld>
            <a:endParaRPr lang="es-ES" noProof="0"/>
          </a:p>
        </p:txBody>
      </p:sp>
      <p:sp>
        <p:nvSpPr>
          <p:cNvPr id="9" name="Rectángulo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ángulo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ángulo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ángulo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grpSp>
        <p:nvGrpSpPr>
          <p:cNvPr id="17" name="Grupo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ángulo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ángulo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ángulo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ángulo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3" name="Subtítulo 2">
            <a:extLst>
              <a:ext uri="{FF2B5EF4-FFF2-40B4-BE49-F238E27FC236}">
                <a16:creationId xmlns:a16="http://schemas.microsoft.com/office/drawing/2014/main" id="{48B6CF59-4E5B-494D-A2F7-97ADD01E6497}"/>
              </a:ext>
            </a:extLst>
          </p:cNvPr>
          <p:cNvSpPr>
            <a:spLocks noGrp="1"/>
          </p:cNvSpPr>
          <p:nvPr>
            <p:ph type="subTitle" idx="1"/>
          </p:nvPr>
        </p:nvSpPr>
        <p:spPr>
          <a:xfrm>
            <a:off x="804713" y="4561745"/>
            <a:ext cx="5019395" cy="1473279"/>
          </a:xfrm>
        </p:spPr>
        <p:txBody>
          <a:bodyPr rtlCol="0">
            <a:normAutofit fontScale="92500" lnSpcReduction="10000"/>
          </a:bodyPr>
          <a:lstStyle/>
          <a:p>
            <a:pPr rtl="0"/>
            <a:r>
              <a:rPr lang="es-ES" dirty="0">
                <a:solidFill>
                  <a:schemeClr val="bg1"/>
                </a:solidFill>
              </a:rPr>
              <a:t>Alumno: </a:t>
            </a:r>
            <a:r>
              <a:rPr lang="es-ES" b="1" dirty="0">
                <a:solidFill>
                  <a:schemeClr val="bg1"/>
                </a:solidFill>
              </a:rPr>
              <a:t>Emilio Vitali Padilla Socconini</a:t>
            </a:r>
          </a:p>
          <a:p>
            <a:r>
              <a:rPr lang="es-MX" dirty="0" err="1">
                <a:solidFill>
                  <a:schemeClr val="bg1"/>
                </a:solidFill>
              </a:rPr>
              <a:t>Co-directores</a:t>
            </a:r>
            <a:r>
              <a:rPr lang="es-MX" dirty="0">
                <a:solidFill>
                  <a:schemeClr val="bg1"/>
                </a:solidFill>
              </a:rPr>
              <a:t>:</a:t>
            </a:r>
            <a:br>
              <a:rPr lang="es-MX" dirty="0">
                <a:solidFill>
                  <a:schemeClr val="bg1"/>
                </a:solidFill>
              </a:rPr>
            </a:br>
            <a:r>
              <a:rPr lang="es-MX" dirty="0">
                <a:solidFill>
                  <a:schemeClr val="bg1"/>
                </a:solidFill>
              </a:rPr>
              <a:t>Dra. Eunice  Esther Ponce de León Sentí</a:t>
            </a:r>
          </a:p>
          <a:p>
            <a:r>
              <a:rPr lang="es-MX" dirty="0" err="1">
                <a:solidFill>
                  <a:schemeClr val="bg1">
                    <a:lumMod val="95000"/>
                  </a:schemeClr>
                </a:solidFill>
              </a:rPr>
              <a:t>CDr</a:t>
            </a:r>
            <a:r>
              <a:rPr lang="es-MX" dirty="0">
                <a:solidFill>
                  <a:schemeClr val="bg1">
                    <a:lumMod val="95000"/>
                  </a:schemeClr>
                </a:solidFill>
              </a:rPr>
              <a:t>. Eduardo Mauricio Martin Álvarez Tostado</a:t>
            </a:r>
            <a:br>
              <a:rPr lang="es-MX" dirty="0">
                <a:solidFill>
                  <a:schemeClr val="bg1"/>
                </a:solidFill>
              </a:rPr>
            </a:br>
            <a:endParaRPr lang="es-ES" dirty="0">
              <a:solidFill>
                <a:schemeClr val="bg1"/>
              </a:solidFill>
            </a:endParaRPr>
          </a:p>
        </p:txBody>
      </p:sp>
      <p:sp>
        <p:nvSpPr>
          <p:cNvPr id="4" name="CuadroTexto 3">
            <a:extLst>
              <a:ext uri="{FF2B5EF4-FFF2-40B4-BE49-F238E27FC236}">
                <a16:creationId xmlns:a16="http://schemas.microsoft.com/office/drawing/2014/main" id="{E1102C60-3014-424D-8D1E-1B91FBF8DD6E}"/>
              </a:ext>
            </a:extLst>
          </p:cNvPr>
          <p:cNvSpPr txBox="1"/>
          <p:nvPr/>
        </p:nvSpPr>
        <p:spPr>
          <a:xfrm>
            <a:off x="9606050" y="6035025"/>
            <a:ext cx="3201324" cy="369332"/>
          </a:xfrm>
          <a:prstGeom prst="rect">
            <a:avLst/>
          </a:prstGeom>
          <a:noFill/>
        </p:spPr>
        <p:txBody>
          <a:bodyPr wrap="square" rtlCol="0">
            <a:spAutoFit/>
          </a:bodyPr>
          <a:lstStyle/>
          <a:p>
            <a:r>
              <a:rPr lang="es-MX" dirty="0">
                <a:solidFill>
                  <a:schemeClr val="bg1"/>
                </a:solidFill>
              </a:rPr>
              <a:t>01 Marzo de 2021</a:t>
            </a:r>
          </a:p>
        </p:txBody>
      </p:sp>
      <p:sp>
        <p:nvSpPr>
          <p:cNvPr id="6" name="Rectángulo: esquinas diagonales cortadas 5">
            <a:extLst>
              <a:ext uri="{FF2B5EF4-FFF2-40B4-BE49-F238E27FC236}">
                <a16:creationId xmlns:a16="http://schemas.microsoft.com/office/drawing/2014/main" id="{4CCFD8AE-D5AF-4896-B9C5-926109B712F4}"/>
              </a:ext>
            </a:extLst>
          </p:cNvPr>
          <p:cNvSpPr/>
          <p:nvPr/>
        </p:nvSpPr>
        <p:spPr>
          <a:xfrm>
            <a:off x="446533" y="1005840"/>
            <a:ext cx="11260667" cy="3026514"/>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400" b="1" dirty="0">
                <a:solidFill>
                  <a:schemeClr val="bg1"/>
                </a:solidFill>
              </a:rPr>
              <a:t>Metodología para el cálculo de distancias entre arboles filogenéticos, un enfoque con los mejores aciertos bidireccionales.</a:t>
            </a:r>
            <a:endParaRPr lang="es-MX" sz="4400" dirty="0">
              <a:solidFill>
                <a:schemeClr val="bg1"/>
              </a:solidFill>
            </a:endParaRPr>
          </a:p>
        </p:txBody>
      </p:sp>
      <p:sp>
        <p:nvSpPr>
          <p:cNvPr id="2" name="CuadroTexto 1">
            <a:extLst>
              <a:ext uri="{FF2B5EF4-FFF2-40B4-BE49-F238E27FC236}">
                <a16:creationId xmlns:a16="http://schemas.microsoft.com/office/drawing/2014/main" id="{3266DBBF-4A5D-4F26-BBC3-400295B5082E}"/>
              </a:ext>
            </a:extLst>
          </p:cNvPr>
          <p:cNvSpPr txBox="1"/>
          <p:nvPr/>
        </p:nvSpPr>
        <p:spPr>
          <a:xfrm>
            <a:off x="6367893" y="4561745"/>
            <a:ext cx="4725097" cy="1200329"/>
          </a:xfrm>
          <a:prstGeom prst="rect">
            <a:avLst/>
          </a:prstGeom>
          <a:noFill/>
        </p:spPr>
        <p:txBody>
          <a:bodyPr wrap="square" rtlCol="0">
            <a:spAutoFit/>
          </a:bodyPr>
          <a:lstStyle/>
          <a:p>
            <a:r>
              <a:rPr lang="es-MX" dirty="0">
                <a:solidFill>
                  <a:schemeClr val="bg1">
                    <a:lumMod val="95000"/>
                  </a:schemeClr>
                </a:solidFill>
              </a:rPr>
              <a:t>Comité </a:t>
            </a:r>
            <a:r>
              <a:rPr lang="es-MX" dirty="0" err="1">
                <a:solidFill>
                  <a:schemeClr val="bg1">
                    <a:lumMod val="95000"/>
                  </a:schemeClr>
                </a:solidFill>
              </a:rPr>
              <a:t>tutoral</a:t>
            </a:r>
            <a:r>
              <a:rPr lang="es-MX" dirty="0">
                <a:solidFill>
                  <a:schemeClr val="bg1">
                    <a:lumMod val="95000"/>
                  </a:schemeClr>
                </a:solidFill>
              </a:rPr>
              <a:t>:</a:t>
            </a:r>
            <a:br>
              <a:rPr lang="es-MX" dirty="0">
                <a:solidFill>
                  <a:schemeClr val="bg1">
                    <a:lumMod val="95000"/>
                  </a:schemeClr>
                </a:solidFill>
              </a:rPr>
            </a:br>
            <a:r>
              <a:rPr lang="es-MX" dirty="0">
                <a:solidFill>
                  <a:schemeClr val="bg1">
                    <a:lumMod val="95000"/>
                  </a:schemeClr>
                </a:solidFill>
              </a:rPr>
              <a:t>Dr.  Francisco Javier Álvarez Rodríguez</a:t>
            </a:r>
          </a:p>
          <a:p>
            <a:r>
              <a:rPr lang="es-MX" dirty="0">
                <a:solidFill>
                  <a:schemeClr val="bg1">
                    <a:lumMod val="95000"/>
                  </a:schemeClr>
                </a:solidFill>
              </a:rPr>
              <a:t>Dr. Julio Cesar  Ponce Gallegos</a:t>
            </a:r>
          </a:p>
          <a:p>
            <a:r>
              <a:rPr lang="es-MX" dirty="0">
                <a:solidFill>
                  <a:schemeClr val="bg1">
                    <a:lumMod val="95000"/>
                  </a:schemeClr>
                </a:solidFill>
              </a:rPr>
              <a:t>Dr. Alejandro Padilla Días </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ángulo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pic>
        <p:nvPicPr>
          <p:cNvPr id="5" name="Imagen 4" descr="Números digitale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ángulo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rtlCol="0">
            <a:normAutofit/>
          </a:bodyPr>
          <a:lstStyle/>
          <a:p>
            <a:pPr rtl="0"/>
            <a:r>
              <a:rPr lang="es-ES">
                <a:solidFill>
                  <a:srgbClr val="FFFFFF"/>
                </a:solidFill>
              </a:rPr>
              <a:t>Gracias</a:t>
            </a:r>
          </a:p>
        </p:txBody>
      </p:sp>
      <p:grpSp>
        <p:nvGrpSpPr>
          <p:cNvPr id="14" name="Grupo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ángulo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ángulo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ángulo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6" name="Subtítulo 5">
            <a:extLst>
              <a:ext uri="{FF2B5EF4-FFF2-40B4-BE49-F238E27FC236}">
                <a16:creationId xmlns:a16="http://schemas.microsoft.com/office/drawing/2014/main" id="{61B95A3A-6FF1-4B65-9A39-8D0798347C5E}"/>
              </a:ext>
            </a:extLst>
          </p:cNvPr>
          <p:cNvSpPr>
            <a:spLocks noGrp="1"/>
          </p:cNvSpPr>
          <p:nvPr>
            <p:ph type="subTitle" idx="1"/>
          </p:nvPr>
        </p:nvSpPr>
        <p:spPr/>
        <p:txBody>
          <a:bodyPr/>
          <a:lstStyle/>
          <a:p>
            <a:endParaRPr lang="es-MX"/>
          </a:p>
        </p:txBody>
      </p:sp>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092BC5-C865-466F-956B-4EC4D7ABB032}"/>
              </a:ext>
            </a:extLst>
          </p:cNvPr>
          <p:cNvSpPr>
            <a:spLocks noGrp="1"/>
          </p:cNvSpPr>
          <p:nvPr>
            <p:ph type="title"/>
          </p:nvPr>
        </p:nvSpPr>
        <p:spPr/>
        <p:txBody>
          <a:bodyPr/>
          <a:lstStyle/>
          <a:p>
            <a:r>
              <a:rPr lang="es-MX" dirty="0" err="1"/>
              <a:t>indice</a:t>
            </a:r>
            <a:endParaRPr lang="es-MX" dirty="0"/>
          </a:p>
        </p:txBody>
      </p:sp>
      <p:sp>
        <p:nvSpPr>
          <p:cNvPr id="3" name="Marcador de contenido 2">
            <a:extLst>
              <a:ext uri="{FF2B5EF4-FFF2-40B4-BE49-F238E27FC236}">
                <a16:creationId xmlns:a16="http://schemas.microsoft.com/office/drawing/2014/main" id="{00CA96C8-CE6A-469D-8D1B-63049924ACC6}"/>
              </a:ext>
            </a:extLst>
          </p:cNvPr>
          <p:cNvSpPr>
            <a:spLocks noGrp="1"/>
          </p:cNvSpPr>
          <p:nvPr>
            <p:ph idx="1"/>
          </p:nvPr>
        </p:nvSpPr>
        <p:spPr/>
        <p:txBody>
          <a:bodyPr/>
          <a:lstStyle/>
          <a:p>
            <a:r>
              <a:rPr lang="es-MX" dirty="0"/>
              <a:t>Planteamiento del problema</a:t>
            </a:r>
          </a:p>
          <a:p>
            <a:r>
              <a:rPr lang="es-MX" dirty="0"/>
              <a:t>Justificación del problema</a:t>
            </a:r>
          </a:p>
          <a:p>
            <a:r>
              <a:rPr lang="es-MX" dirty="0"/>
              <a:t>Objetivo general y específicos</a:t>
            </a:r>
          </a:p>
          <a:p>
            <a:r>
              <a:rPr lang="es-MX" dirty="0"/>
              <a:t>Marco teórico </a:t>
            </a:r>
          </a:p>
          <a:p>
            <a:r>
              <a:rPr lang="es-MX" dirty="0"/>
              <a:t>Pasos metodológicos</a:t>
            </a:r>
          </a:p>
          <a:p>
            <a:endParaRPr lang="es-MX" dirty="0"/>
          </a:p>
          <a:p>
            <a:endParaRPr lang="es-MX" dirty="0"/>
          </a:p>
        </p:txBody>
      </p:sp>
    </p:spTree>
    <p:extLst>
      <p:ext uri="{BB962C8B-B14F-4D97-AF65-F5344CB8AC3E}">
        <p14:creationId xmlns:p14="http://schemas.microsoft.com/office/powerpoint/2010/main" val="486125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ángulo 21">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24" name="Rectángulo 23">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rtlCol="0">
            <a:normAutofit/>
          </a:bodyPr>
          <a:lstStyle/>
          <a:p>
            <a:pPr rtl="0"/>
            <a:r>
              <a:rPr lang="es-ES" dirty="0">
                <a:solidFill>
                  <a:srgbClr val="FFFEFF"/>
                </a:solidFill>
              </a:rPr>
              <a:t>Planteamiento del problema de investigación</a:t>
            </a:r>
          </a:p>
        </p:txBody>
      </p:sp>
      <p:sp>
        <p:nvSpPr>
          <p:cNvPr id="6" name="CuadroTexto 5">
            <a:extLst>
              <a:ext uri="{FF2B5EF4-FFF2-40B4-BE49-F238E27FC236}">
                <a16:creationId xmlns:a16="http://schemas.microsoft.com/office/drawing/2014/main" id="{7FEA9528-9856-4AA9-8901-D657431FB483}"/>
              </a:ext>
            </a:extLst>
          </p:cNvPr>
          <p:cNvSpPr txBox="1"/>
          <p:nvPr/>
        </p:nvSpPr>
        <p:spPr>
          <a:xfrm>
            <a:off x="885371" y="1018912"/>
            <a:ext cx="10725437" cy="4031873"/>
          </a:xfrm>
          <a:prstGeom prst="rect">
            <a:avLst/>
          </a:prstGeom>
          <a:noFill/>
        </p:spPr>
        <p:txBody>
          <a:bodyPr wrap="square" rtlCol="0">
            <a:spAutoFit/>
          </a:bodyPr>
          <a:lstStyle/>
          <a:p>
            <a:r>
              <a:rPr lang="es-MX" sz="3200" dirty="0"/>
              <a:t>Consiste en analizar, una sucesión de árboles </a:t>
            </a:r>
            <a:r>
              <a:rPr lang="es-MX" sz="3200" dirty="0" err="1"/>
              <a:t>filogenómicos</a:t>
            </a:r>
            <a:r>
              <a:rPr lang="es-MX" sz="3200" dirty="0"/>
              <a:t> construidos a partir de diferentes valores de e-</a:t>
            </a:r>
            <a:r>
              <a:rPr lang="es-MX" sz="3200" dirty="0" err="1"/>
              <a:t>value</a:t>
            </a:r>
            <a:r>
              <a:rPr lang="es-MX" sz="3200" dirty="0"/>
              <a:t> del software BLAST,  que establecen diferentes valores de calidad de los mejores aciertos bidireccionales entre parejas de proteínas de organismos en estudio, mediante la implementación de una distancia entre árboles que nos permita hallar un árbol </a:t>
            </a:r>
            <a:r>
              <a:rPr lang="es-MX" sz="3200" dirty="0" err="1"/>
              <a:t>filogenómico</a:t>
            </a:r>
            <a:r>
              <a:rPr lang="es-MX" sz="3200" dirty="0"/>
              <a:t> límite en la sucesión antes mencionada.</a:t>
            </a:r>
          </a:p>
        </p:txBody>
      </p:sp>
    </p:spTree>
    <p:extLst>
      <p:ext uri="{BB962C8B-B14F-4D97-AF65-F5344CB8AC3E}">
        <p14:creationId xmlns:p14="http://schemas.microsoft.com/office/powerpoint/2010/main" val="1703342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A736B9-3146-4395-BF90-7463F564FBC6}"/>
              </a:ext>
            </a:extLst>
          </p:cNvPr>
          <p:cNvSpPr>
            <a:spLocks noGrp="1"/>
          </p:cNvSpPr>
          <p:nvPr>
            <p:ph type="title"/>
          </p:nvPr>
        </p:nvSpPr>
        <p:spPr/>
        <p:txBody>
          <a:bodyPr/>
          <a:lstStyle/>
          <a:p>
            <a:r>
              <a:rPr lang="es-MX" dirty="0"/>
              <a:t>Justificación</a:t>
            </a:r>
          </a:p>
        </p:txBody>
      </p:sp>
      <p:sp>
        <p:nvSpPr>
          <p:cNvPr id="3" name="Marcador de contenido 2">
            <a:extLst>
              <a:ext uri="{FF2B5EF4-FFF2-40B4-BE49-F238E27FC236}">
                <a16:creationId xmlns:a16="http://schemas.microsoft.com/office/drawing/2014/main" id="{D33A8DAB-7E0B-4BAB-9589-5C10DC2BB135}"/>
              </a:ext>
            </a:extLst>
          </p:cNvPr>
          <p:cNvSpPr>
            <a:spLocks noGrp="1"/>
          </p:cNvSpPr>
          <p:nvPr>
            <p:ph idx="1"/>
          </p:nvPr>
        </p:nvSpPr>
        <p:spPr/>
        <p:txBody>
          <a:bodyPr/>
          <a:lstStyle/>
          <a:p>
            <a:endParaRPr lang="es-MX" dirty="0"/>
          </a:p>
        </p:txBody>
      </p:sp>
    </p:spTree>
    <p:extLst>
      <p:ext uri="{BB962C8B-B14F-4D97-AF65-F5344CB8AC3E}">
        <p14:creationId xmlns:p14="http://schemas.microsoft.com/office/powerpoint/2010/main" val="3346831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es-ES" dirty="0"/>
              <a:t>Objetivos</a:t>
            </a:r>
          </a:p>
        </p:txBody>
      </p:sp>
      <p:sp>
        <p:nvSpPr>
          <p:cNvPr id="7" name="Rectángulo 6">
            <a:extLst>
              <a:ext uri="{FF2B5EF4-FFF2-40B4-BE49-F238E27FC236}">
                <a16:creationId xmlns:a16="http://schemas.microsoft.com/office/drawing/2014/main" id="{89597A2D-CCA7-48B6-9C74-422508439B0B}"/>
              </a:ext>
            </a:extLst>
          </p:cNvPr>
          <p:cNvSpPr/>
          <p:nvPr/>
        </p:nvSpPr>
        <p:spPr>
          <a:xfrm>
            <a:off x="928914" y="1959427"/>
            <a:ext cx="10334172" cy="4789003"/>
          </a:xfrm>
          <a:prstGeom prst="rect">
            <a:avLst/>
          </a:prstGeom>
        </p:spPr>
        <p:txBody>
          <a:bodyPr wrap="square">
            <a:spAutoFit/>
          </a:bodyPr>
          <a:lstStyle/>
          <a:p>
            <a:pPr marL="6350" marR="35560" indent="-6350" algn="just">
              <a:lnSpc>
                <a:spcPct val="103000"/>
              </a:lnSpc>
              <a:spcBef>
                <a:spcPts val="200"/>
              </a:spcBef>
              <a:spcAft>
                <a:spcPts val="0"/>
              </a:spcAft>
            </a:pPr>
            <a:r>
              <a:rPr lang="es-MX" sz="2400" b="1"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	</a:t>
            </a:r>
            <a:r>
              <a:rPr lang="es-MX" sz="2800" b="1"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Objetivo General</a:t>
            </a:r>
          </a:p>
          <a:p>
            <a:pPr marL="285750" marR="35560" indent="-285750" algn="just">
              <a:lnSpc>
                <a:spcPct val="103000"/>
              </a:lnSpc>
              <a:spcAft>
                <a:spcPts val="830"/>
              </a:spcAft>
              <a:buFont typeface="Wingdings" panose="05000000000000000000" pitchFamily="2" charset="2"/>
              <a:buChar char="Ø"/>
            </a:pPr>
            <a:r>
              <a:rPr lang="es-MX" sz="2000" dirty="0">
                <a:solidFill>
                  <a:srgbClr val="000000"/>
                </a:solidFill>
                <a:latin typeface="Calibri" panose="020F0502020204030204" pitchFamily="34" charset="0"/>
                <a:ea typeface="Calibri" panose="020F0502020204030204" pitchFamily="34" charset="0"/>
              </a:rPr>
              <a:t>Analizar una sucesión de árboles </a:t>
            </a:r>
            <a:r>
              <a:rPr lang="es-MX" sz="2000" dirty="0" err="1">
                <a:solidFill>
                  <a:srgbClr val="000000"/>
                </a:solidFill>
                <a:latin typeface="Calibri" panose="020F0502020204030204" pitchFamily="34" charset="0"/>
                <a:ea typeface="Calibri" panose="020F0502020204030204" pitchFamily="34" charset="0"/>
              </a:rPr>
              <a:t>filogenómicos</a:t>
            </a:r>
            <a:r>
              <a:rPr lang="es-MX" sz="2000" dirty="0">
                <a:solidFill>
                  <a:srgbClr val="000000"/>
                </a:solidFill>
                <a:latin typeface="Calibri" panose="020F0502020204030204" pitchFamily="34" charset="0"/>
                <a:ea typeface="Calibri" panose="020F0502020204030204" pitchFamily="34" charset="0"/>
              </a:rPr>
              <a:t> construida a través de los e-valores del programa BLAST utilizando una distancia del tipo diferencia simétrica que nos permita definir en esa sucesión un árbol </a:t>
            </a:r>
            <a:r>
              <a:rPr lang="es-MX" sz="2000" dirty="0" err="1">
                <a:solidFill>
                  <a:srgbClr val="000000"/>
                </a:solidFill>
                <a:latin typeface="Calibri" panose="020F0502020204030204" pitchFamily="34" charset="0"/>
                <a:ea typeface="Calibri" panose="020F0502020204030204" pitchFamily="34" charset="0"/>
              </a:rPr>
              <a:t>filogenómico</a:t>
            </a:r>
            <a:r>
              <a:rPr lang="es-MX" sz="2000" dirty="0">
                <a:solidFill>
                  <a:srgbClr val="000000"/>
                </a:solidFill>
                <a:latin typeface="Calibri" panose="020F0502020204030204" pitchFamily="34" charset="0"/>
                <a:ea typeface="Calibri" panose="020F0502020204030204" pitchFamily="34" charset="0"/>
              </a:rPr>
              <a:t> límite. </a:t>
            </a:r>
          </a:p>
          <a:p>
            <a:pPr marL="6350" marR="35560" indent="-6350" algn="just">
              <a:lnSpc>
                <a:spcPct val="103000"/>
              </a:lnSpc>
              <a:spcBef>
                <a:spcPts val="200"/>
              </a:spcBef>
              <a:spcAft>
                <a:spcPts val="0"/>
              </a:spcAft>
            </a:pPr>
            <a:r>
              <a:rPr lang="es-MX" sz="2800" b="1"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Objetivos específicos</a:t>
            </a:r>
          </a:p>
          <a:p>
            <a:pPr marL="285750" marR="35560" indent="-285750" algn="just">
              <a:lnSpc>
                <a:spcPct val="103000"/>
              </a:lnSpc>
              <a:spcAft>
                <a:spcPts val="830"/>
              </a:spcAft>
              <a:buFont typeface="Wingdings" panose="05000000000000000000" pitchFamily="2" charset="2"/>
              <a:buChar char="Ø"/>
            </a:pPr>
            <a:r>
              <a:rPr lang="es-MX" sz="2000" dirty="0">
                <a:solidFill>
                  <a:srgbClr val="000000"/>
                </a:solidFill>
                <a:latin typeface="Calibri" panose="020F0502020204030204" pitchFamily="34" charset="0"/>
                <a:ea typeface="Calibri" panose="020F0502020204030204" pitchFamily="34" charset="0"/>
              </a:rPr>
              <a:t>Seleccionar una distancia del tipo diferencia simétrica adecuada para detectar las diferencias entre árboles </a:t>
            </a:r>
            <a:r>
              <a:rPr lang="es-MX" sz="2000" dirty="0" err="1">
                <a:solidFill>
                  <a:srgbClr val="000000"/>
                </a:solidFill>
                <a:latin typeface="Calibri" panose="020F0502020204030204" pitchFamily="34" charset="0"/>
                <a:ea typeface="Calibri" panose="020F0502020204030204" pitchFamily="34" charset="0"/>
              </a:rPr>
              <a:t>fillogenómicos</a:t>
            </a:r>
            <a:r>
              <a:rPr lang="es-MX" sz="2000" dirty="0">
                <a:solidFill>
                  <a:srgbClr val="000000"/>
                </a:solidFill>
                <a:latin typeface="Calibri" panose="020F0502020204030204" pitchFamily="34" charset="0"/>
                <a:ea typeface="Calibri" panose="020F0502020204030204" pitchFamily="34" charset="0"/>
              </a:rPr>
              <a:t>.</a:t>
            </a:r>
          </a:p>
          <a:p>
            <a:pPr marL="285750" marR="35560" indent="-285750" algn="just">
              <a:lnSpc>
                <a:spcPct val="103000"/>
              </a:lnSpc>
              <a:spcAft>
                <a:spcPts val="830"/>
              </a:spcAft>
              <a:buFont typeface="Wingdings" panose="05000000000000000000" pitchFamily="2" charset="2"/>
              <a:buChar char="Ø"/>
            </a:pPr>
            <a:r>
              <a:rPr lang="es-MX" sz="2000" dirty="0">
                <a:solidFill>
                  <a:srgbClr val="000000"/>
                </a:solidFill>
                <a:latin typeface="Calibri" panose="020F0502020204030204" pitchFamily="34" charset="0"/>
                <a:ea typeface="Calibri" panose="020F0502020204030204" pitchFamily="34" charset="0"/>
              </a:rPr>
              <a:t>Implementar un algoritmo que calcule esa distancia entre dos árboles filogenomicos utilizando el formato </a:t>
            </a:r>
            <a:r>
              <a:rPr lang="es-MX" sz="2000" dirty="0" err="1">
                <a:solidFill>
                  <a:srgbClr val="000000"/>
                </a:solidFill>
                <a:latin typeface="Calibri" panose="020F0502020204030204" pitchFamily="34" charset="0"/>
                <a:ea typeface="Calibri" panose="020F0502020204030204" pitchFamily="34" charset="0"/>
              </a:rPr>
              <a:t>Newick</a:t>
            </a:r>
            <a:r>
              <a:rPr lang="es-MX" sz="2000" dirty="0">
                <a:solidFill>
                  <a:srgbClr val="000000"/>
                </a:solidFill>
                <a:latin typeface="Calibri" panose="020F0502020204030204" pitchFamily="34" charset="0"/>
                <a:ea typeface="Calibri" panose="020F0502020204030204" pitchFamily="34" charset="0"/>
              </a:rPr>
              <a:t> para cada par de árboles consecutivos en la sucesión de árboles basada en el e-valor de BLAST.</a:t>
            </a:r>
          </a:p>
          <a:p>
            <a:pPr marL="285750" marR="35560" indent="-285750" algn="just">
              <a:lnSpc>
                <a:spcPct val="103000"/>
              </a:lnSpc>
              <a:spcAft>
                <a:spcPts val="830"/>
              </a:spcAft>
              <a:buFont typeface="Wingdings" panose="05000000000000000000" pitchFamily="2" charset="2"/>
              <a:buChar char="Ø"/>
            </a:pPr>
            <a:r>
              <a:rPr lang="es-MX" sz="2000" dirty="0">
                <a:solidFill>
                  <a:srgbClr val="000000"/>
                </a:solidFill>
                <a:latin typeface="Calibri" panose="020F0502020204030204" pitchFamily="34" charset="0"/>
                <a:ea typeface="Calibri" panose="020F0502020204030204" pitchFamily="34" charset="0"/>
              </a:rPr>
              <a:t>Encontrar el árbol límite, entendiéndose por aquel que a partir de un e-valor de exigencia de los mejores aciertos bidireccionales entre parejas de proteínas de organismos en estudio, la distancia entre árboles sucesivos al árbol límite tiende a cero.</a:t>
            </a:r>
          </a:p>
        </p:txBody>
      </p:sp>
    </p:spTree>
    <p:extLst>
      <p:ext uri="{BB962C8B-B14F-4D97-AF65-F5344CB8AC3E}">
        <p14:creationId xmlns:p14="http://schemas.microsoft.com/office/powerpoint/2010/main" val="497607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426178-E9D4-4B09-AB71-88BC30D23B98}"/>
              </a:ext>
            </a:extLst>
          </p:cNvPr>
          <p:cNvSpPr>
            <a:spLocks noGrp="1"/>
          </p:cNvSpPr>
          <p:nvPr>
            <p:ph type="title"/>
          </p:nvPr>
        </p:nvSpPr>
        <p:spPr/>
        <p:txBody>
          <a:bodyPr/>
          <a:lstStyle/>
          <a:p>
            <a:r>
              <a:rPr lang="es-MX" dirty="0"/>
              <a:t>Avance de marco teórico </a:t>
            </a:r>
          </a:p>
        </p:txBody>
      </p:sp>
      <p:sp>
        <p:nvSpPr>
          <p:cNvPr id="5" name="CuadroTexto 4">
            <a:extLst>
              <a:ext uri="{FF2B5EF4-FFF2-40B4-BE49-F238E27FC236}">
                <a16:creationId xmlns:a16="http://schemas.microsoft.com/office/drawing/2014/main" id="{D3DC05FA-ABBB-459E-8170-8DED9DB56F5E}"/>
              </a:ext>
            </a:extLst>
          </p:cNvPr>
          <p:cNvSpPr txBox="1"/>
          <p:nvPr/>
        </p:nvSpPr>
        <p:spPr>
          <a:xfrm>
            <a:off x="374004" y="2189582"/>
            <a:ext cx="7585772" cy="3416320"/>
          </a:xfrm>
          <a:prstGeom prst="rect">
            <a:avLst/>
          </a:prstGeom>
          <a:noFill/>
        </p:spPr>
        <p:txBody>
          <a:bodyPr wrap="square" rtlCol="0">
            <a:spAutoFit/>
          </a:bodyPr>
          <a:lstStyle/>
          <a:p>
            <a:pPr lvl="1"/>
            <a:r>
              <a:rPr lang="es-MX" dirty="0"/>
              <a:t>Explicar diferencia </a:t>
            </a:r>
            <a:r>
              <a:rPr lang="es-MX" dirty="0" err="1"/>
              <a:t>simetrica</a:t>
            </a:r>
            <a:br>
              <a:rPr lang="es-MX" dirty="0"/>
            </a:br>
            <a:r>
              <a:rPr lang="es-MX" dirty="0"/>
              <a:t>La diferencia simétrica en conjuntos</a:t>
            </a:r>
          </a:p>
          <a:p>
            <a:pPr lvl="1"/>
            <a:br>
              <a:rPr lang="es-MX" dirty="0"/>
            </a:br>
            <a:r>
              <a:rPr lang="es-MX" dirty="0"/>
              <a:t>(y como se aplica) :   “Si este fuera el árbol A y el  árbol B “, esa es la diferencia sería  entre los árboles</a:t>
            </a:r>
            <a:br>
              <a:rPr lang="es-MX" dirty="0"/>
            </a:br>
            <a:br>
              <a:rPr lang="es-MX" dirty="0"/>
            </a:br>
            <a:r>
              <a:rPr lang="es-MX" dirty="0"/>
              <a:t>Distancia   y sus propiedades </a:t>
            </a:r>
          </a:p>
          <a:p>
            <a:pPr lvl="1"/>
            <a:endParaRPr lang="es-MX" dirty="0"/>
          </a:p>
          <a:p>
            <a:pPr lvl="1"/>
            <a:r>
              <a:rPr lang="es-MX" dirty="0"/>
              <a:t>Árbol filogenético y </a:t>
            </a:r>
            <a:r>
              <a:rPr lang="es-MX" dirty="0" err="1"/>
              <a:t>filogenómico</a:t>
            </a:r>
            <a:r>
              <a:rPr lang="es-MX" dirty="0"/>
              <a:t> - la forma de como representarlo </a:t>
            </a:r>
            <a:br>
              <a:rPr lang="es-MX" dirty="0"/>
            </a:br>
            <a:r>
              <a:rPr lang="es-MX" dirty="0"/>
              <a:t>Cadena </a:t>
            </a:r>
            <a:r>
              <a:rPr lang="es-MX" dirty="0" err="1"/>
              <a:t>Newick</a:t>
            </a:r>
            <a:r>
              <a:rPr lang="es-MX" dirty="0"/>
              <a:t>  (Explicar como  se expresan las cadenas)</a:t>
            </a:r>
            <a:br>
              <a:rPr lang="es-MX" dirty="0"/>
            </a:br>
            <a:endParaRPr lang="es-MX" dirty="0"/>
          </a:p>
          <a:p>
            <a:pPr lvl="1"/>
            <a:r>
              <a:rPr lang="es-MX" dirty="0"/>
              <a:t>Software MEGA</a:t>
            </a:r>
          </a:p>
        </p:txBody>
      </p:sp>
    </p:spTree>
    <p:extLst>
      <p:ext uri="{BB962C8B-B14F-4D97-AF65-F5344CB8AC3E}">
        <p14:creationId xmlns:p14="http://schemas.microsoft.com/office/powerpoint/2010/main" val="455625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A2BF2F-30E1-44EF-BCBB-B8ED22C94F45}"/>
              </a:ext>
            </a:extLst>
          </p:cNvPr>
          <p:cNvSpPr>
            <a:spLocks noGrp="1"/>
          </p:cNvSpPr>
          <p:nvPr>
            <p:ph type="title"/>
          </p:nvPr>
        </p:nvSpPr>
        <p:spPr/>
        <p:txBody>
          <a:bodyPr/>
          <a:lstStyle/>
          <a:p>
            <a:r>
              <a:rPr lang="es-MX" dirty="0"/>
              <a:t>Pasos metodológicos de la investigación</a:t>
            </a:r>
          </a:p>
        </p:txBody>
      </p:sp>
      <p:sp>
        <p:nvSpPr>
          <p:cNvPr id="5" name="AutoShape 2">
            <a:extLst>
              <a:ext uri="{FF2B5EF4-FFF2-40B4-BE49-F238E27FC236}">
                <a16:creationId xmlns:a16="http://schemas.microsoft.com/office/drawing/2014/main" id="{F6CF4ED8-3953-4428-BDBE-A69027FFFF9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3" name="CuadroTexto 2">
            <a:extLst>
              <a:ext uri="{FF2B5EF4-FFF2-40B4-BE49-F238E27FC236}">
                <a16:creationId xmlns:a16="http://schemas.microsoft.com/office/drawing/2014/main" id="{0D391379-11DC-4D67-B8DB-3E3F901EAEDB}"/>
              </a:ext>
            </a:extLst>
          </p:cNvPr>
          <p:cNvSpPr txBox="1"/>
          <p:nvPr/>
        </p:nvSpPr>
        <p:spPr>
          <a:xfrm>
            <a:off x="412689" y="2435023"/>
            <a:ext cx="11366621" cy="3693319"/>
          </a:xfrm>
          <a:prstGeom prst="rect">
            <a:avLst/>
          </a:prstGeom>
          <a:noFill/>
        </p:spPr>
        <p:txBody>
          <a:bodyPr wrap="square" rtlCol="0">
            <a:spAutoFit/>
          </a:bodyPr>
          <a:lstStyle/>
          <a:p>
            <a:pPr marL="285750" indent="-285750">
              <a:buFont typeface="Wingdings" panose="05000000000000000000" pitchFamily="2" charset="2"/>
              <a:buChar char="ü"/>
            </a:pPr>
            <a:r>
              <a:rPr lang="es-MX" dirty="0"/>
              <a:t>Elegir un tipo de distancia para comparar árboles </a:t>
            </a:r>
            <a:r>
              <a:rPr lang="es-MX" dirty="0" err="1"/>
              <a:t>filogenómicos</a:t>
            </a:r>
            <a:r>
              <a:rPr lang="es-MX" dirty="0"/>
              <a:t>.</a:t>
            </a:r>
          </a:p>
          <a:p>
            <a:pPr marL="285750" indent="-285750">
              <a:buFont typeface="Wingdings" panose="05000000000000000000" pitchFamily="2" charset="2"/>
              <a:buChar char="ü"/>
            </a:pPr>
            <a:endParaRPr lang="es-MX" dirty="0"/>
          </a:p>
          <a:p>
            <a:pPr marL="285750" indent="-285750">
              <a:buFont typeface="Wingdings" panose="05000000000000000000" pitchFamily="2" charset="2"/>
              <a:buChar char="ü"/>
            </a:pPr>
            <a:r>
              <a:rPr lang="es-MX" dirty="0"/>
              <a:t>Establecer correctamente los parámetros en el programa que llama a MEGA para ejecutar el árbol </a:t>
            </a:r>
            <a:r>
              <a:rPr lang="es-MX" dirty="0" err="1"/>
              <a:t>filogenómico</a:t>
            </a:r>
            <a:r>
              <a:rPr lang="es-MX" dirty="0"/>
              <a:t> correspondiente al método seleccionado y a la matriz dada por datos.</a:t>
            </a:r>
          </a:p>
          <a:p>
            <a:pPr marL="285750" indent="-285750">
              <a:buFont typeface="Wingdings" panose="05000000000000000000" pitchFamily="2" charset="2"/>
              <a:buChar char="ü"/>
            </a:pPr>
            <a:endParaRPr lang="es-MX" dirty="0"/>
          </a:p>
          <a:p>
            <a:pPr marL="285750" indent="-285750">
              <a:buFont typeface="Wingdings" panose="05000000000000000000" pitchFamily="2" charset="2"/>
              <a:buChar char="ü"/>
            </a:pPr>
            <a:r>
              <a:rPr lang="es-MX" dirty="0"/>
              <a:t>Diseñar e implementar un  algoritmo para el cálculo de las distancias entre dos árboles </a:t>
            </a:r>
            <a:r>
              <a:rPr lang="es-MX" dirty="0" err="1"/>
              <a:t>filogenómicos</a:t>
            </a:r>
            <a:endParaRPr lang="es-MX" dirty="0"/>
          </a:p>
          <a:p>
            <a:pPr marL="285750" indent="-285750">
              <a:buFont typeface="Wingdings" panose="05000000000000000000" pitchFamily="2" charset="2"/>
              <a:buChar char="ü"/>
            </a:pPr>
            <a:endParaRPr lang="es-MX" dirty="0"/>
          </a:p>
          <a:p>
            <a:pPr marL="285750" indent="-285750">
              <a:buFont typeface="Wingdings" panose="05000000000000000000" pitchFamily="2" charset="2"/>
              <a:buChar char="ü"/>
            </a:pPr>
            <a:r>
              <a:rPr lang="es-MX" dirty="0"/>
              <a:t>Diseñar e implementar la metodología de encontrar el árbol </a:t>
            </a:r>
            <a:r>
              <a:rPr lang="es-MX" dirty="0" err="1"/>
              <a:t>filogenómico</a:t>
            </a:r>
            <a:r>
              <a:rPr lang="es-MX" dirty="0"/>
              <a:t> límite en una sucesión de árboles  adecuada para encontrar el e-valor en BLAST de los mejores aciertos bidireccionales entre proteínas .</a:t>
            </a:r>
          </a:p>
          <a:p>
            <a:pPr marL="285750" indent="-285750">
              <a:buFont typeface="Wingdings" panose="05000000000000000000" pitchFamily="2" charset="2"/>
              <a:buChar char="ü"/>
            </a:pPr>
            <a:endParaRPr lang="es-MX" dirty="0"/>
          </a:p>
          <a:p>
            <a:pPr marL="285750" indent="-285750">
              <a:buFont typeface="Wingdings" panose="05000000000000000000" pitchFamily="2" charset="2"/>
              <a:buChar char="ü"/>
            </a:pPr>
            <a:r>
              <a:rPr lang="es-MX" dirty="0"/>
              <a:t>Diseñar  e implementar un experimento  para el análisis de los resultados.</a:t>
            </a:r>
            <a:br>
              <a:rPr lang="es-MX" dirty="0"/>
            </a:br>
            <a:br>
              <a:rPr lang="es-MX" dirty="0"/>
            </a:br>
            <a:endParaRPr lang="es-MX" dirty="0"/>
          </a:p>
        </p:txBody>
      </p:sp>
    </p:spTree>
    <p:extLst>
      <p:ext uri="{BB962C8B-B14F-4D97-AF65-F5344CB8AC3E}">
        <p14:creationId xmlns:p14="http://schemas.microsoft.com/office/powerpoint/2010/main" val="292639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CE3C3A-BA21-42D2-83E4-C4033DC12007}"/>
              </a:ext>
            </a:extLst>
          </p:cNvPr>
          <p:cNvSpPr>
            <a:spLocks noGrp="1"/>
          </p:cNvSpPr>
          <p:nvPr>
            <p:ph type="title"/>
          </p:nvPr>
        </p:nvSpPr>
        <p:spPr/>
        <p:txBody>
          <a:bodyPr/>
          <a:lstStyle/>
          <a:p>
            <a:r>
              <a:rPr lang="es-MX" dirty="0"/>
              <a:t>Avances de la investigación del método propuesto</a:t>
            </a:r>
          </a:p>
        </p:txBody>
      </p:sp>
      <p:pic>
        <p:nvPicPr>
          <p:cNvPr id="6" name="Marcador de contenido 5">
            <a:extLst>
              <a:ext uri="{FF2B5EF4-FFF2-40B4-BE49-F238E27FC236}">
                <a16:creationId xmlns:a16="http://schemas.microsoft.com/office/drawing/2014/main" id="{7FC22340-00AB-4AE0-8F5D-EFA647541902}"/>
              </a:ext>
            </a:extLst>
          </p:cNvPr>
          <p:cNvPicPr>
            <a:picLocks noGrp="1" noChangeAspect="1"/>
          </p:cNvPicPr>
          <p:nvPr>
            <p:ph sz="half" idx="1"/>
          </p:nvPr>
        </p:nvPicPr>
        <p:blipFill>
          <a:blip r:embed="rId2"/>
          <a:stretch>
            <a:fillRect/>
          </a:stretch>
        </p:blipFill>
        <p:spPr>
          <a:xfrm>
            <a:off x="581025" y="2327760"/>
            <a:ext cx="5422900" cy="3432792"/>
          </a:xfrm>
        </p:spPr>
      </p:pic>
      <p:sp>
        <p:nvSpPr>
          <p:cNvPr id="4" name="Marcador de contenido 3">
            <a:extLst>
              <a:ext uri="{FF2B5EF4-FFF2-40B4-BE49-F238E27FC236}">
                <a16:creationId xmlns:a16="http://schemas.microsoft.com/office/drawing/2014/main" id="{D97FFBFE-ECB4-4D89-907B-D96C9855170D}"/>
              </a:ext>
            </a:extLst>
          </p:cNvPr>
          <p:cNvSpPr>
            <a:spLocks noGrp="1"/>
          </p:cNvSpPr>
          <p:nvPr>
            <p:ph sz="half" idx="2"/>
          </p:nvPr>
        </p:nvSpPr>
        <p:spPr/>
        <p:txBody>
          <a:bodyPr/>
          <a:lstStyle/>
          <a:p>
            <a:endParaRPr lang="es-MX"/>
          </a:p>
        </p:txBody>
      </p:sp>
    </p:spTree>
    <p:extLst>
      <p:ext uri="{BB962C8B-B14F-4D97-AF65-F5344CB8AC3E}">
        <p14:creationId xmlns:p14="http://schemas.microsoft.com/office/powerpoint/2010/main" val="993364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1DFB34-8747-43E1-A195-CC339B9EC136}"/>
              </a:ext>
            </a:extLst>
          </p:cNvPr>
          <p:cNvSpPr>
            <a:spLocks noGrp="1"/>
          </p:cNvSpPr>
          <p:nvPr>
            <p:ph type="title"/>
          </p:nvPr>
        </p:nvSpPr>
        <p:spPr/>
        <p:txBody>
          <a:bodyPr/>
          <a:lstStyle/>
          <a:p>
            <a:r>
              <a:rPr lang="es-MX" dirty="0"/>
              <a:t>Referencias </a:t>
            </a:r>
          </a:p>
        </p:txBody>
      </p:sp>
    </p:spTree>
    <p:extLst>
      <p:ext uri="{BB962C8B-B14F-4D97-AF65-F5344CB8AC3E}">
        <p14:creationId xmlns:p14="http://schemas.microsoft.com/office/powerpoint/2010/main" val="4218348571"/>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EBC12AA-1C15-4500-BC9C-8EE83A441DE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F69AFF4-BB30-4BA0-AD22-82CC3C432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0CF3B2-1F0F-4FC5-8002-3E4869ABAD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Diseño Dividendo para tecnología</Template>
  <TotalTime>0</TotalTime>
  <Words>470</Words>
  <Application>Microsoft Office PowerPoint</Application>
  <PresentationFormat>Panorámica</PresentationFormat>
  <Paragraphs>47</Paragraphs>
  <Slides>10</Slides>
  <Notes>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vt:i4>
      </vt:variant>
    </vt:vector>
  </HeadingPairs>
  <TitlesOfParts>
    <vt:vector size="16" baseType="lpstr">
      <vt:lpstr>Calibri</vt:lpstr>
      <vt:lpstr>Calibri Light</vt:lpstr>
      <vt:lpstr>Gill Sans MT</vt:lpstr>
      <vt:lpstr>Wingdings</vt:lpstr>
      <vt:lpstr>Wingdings 2</vt:lpstr>
      <vt:lpstr>Dividendo</vt:lpstr>
      <vt:lpstr>Presentación de PowerPoint</vt:lpstr>
      <vt:lpstr>indice</vt:lpstr>
      <vt:lpstr>Planteamiento del problema de investigación</vt:lpstr>
      <vt:lpstr>Justificación</vt:lpstr>
      <vt:lpstr>Objetivos</vt:lpstr>
      <vt:lpstr>Avance de marco teórico </vt:lpstr>
      <vt:lpstr>Pasos metodológicos de la investigación</vt:lpstr>
      <vt:lpstr>Avances de la investigación del método propuesto</vt:lpstr>
      <vt:lpstr>Referencias </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2020-04-16T21:31:24Z</dcterms:created>
  <dcterms:modified xsi:type="dcterms:W3CDTF">2021-02-26T01:31:14Z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