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  <p:sldId id="260" r:id="rId4"/>
    <p:sldId id="263" r:id="rId5"/>
    <p:sldId id="265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7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6906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15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003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4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504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70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141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3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793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39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89713A-AC86-40B7-9587-A9EE1943DEBA}" type="datetimeFigureOut">
              <a:rPr lang="ru-BY" smtClean="0"/>
              <a:t>30.01.2021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929171-01EE-4198-AEC5-EA8C6E2365C6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9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61F17-150C-4456-8697-DAA5945BB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Producer-Consumer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AF6472-943B-4141-930D-485ADC6D1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взаимодействие потоков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911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F0A01-80A4-48D8-8D90-542E8B20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ru-RU" dirty="0"/>
              <a:t>Шаблон </a:t>
            </a:r>
            <a:r>
              <a:rPr lang="en-US" dirty="0"/>
              <a:t>Producer-Consumer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24C15-344E-4B03-A1E7-A02B56CF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Шаблон </a:t>
            </a:r>
            <a:r>
              <a:rPr lang="ru-RU" b="0" i="0" dirty="0">
                <a:solidFill>
                  <a:srgbClr val="4691C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effectLst/>
                <a:latin typeface="Roboto" panose="02000000000000000000" pitchFamily="2" charset="0"/>
              </a:rPr>
              <a:t>Producer</a:t>
            </a:r>
            <a:r>
              <a:rPr lang="ru-RU" b="1" i="0" dirty="0">
                <a:effectLst/>
                <a:latin typeface="Roboto" panose="02000000000000000000" pitchFamily="2" charset="0"/>
              </a:rPr>
              <a:t> - </a:t>
            </a:r>
            <a:r>
              <a:rPr lang="en-US" b="1" i="0" dirty="0">
                <a:effectLst/>
                <a:latin typeface="Roboto" panose="02000000000000000000" pitchFamily="2" charset="0"/>
              </a:rPr>
              <a:t>Consumer  </a:t>
            </a:r>
            <a:r>
              <a:rPr lang="ru-RU" b="0" i="0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(производитель/потребитель) – простая и базовая реализация обмена данными между несколькими потоками. Поток-производитель отправляет объекты на условную обработку, потоки-потребители </a:t>
            </a:r>
            <a:r>
              <a:rPr lang="ru-RU" b="0" i="1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асинхронно</a:t>
            </a:r>
            <a:r>
              <a:rPr lang="ru-RU" b="0" i="0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 принимают и обрабатывают их.</a:t>
            </a:r>
          </a:p>
          <a:p>
            <a:r>
              <a:rPr lang="ru-RU" b="0" i="0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Общий вид решения выглядит так</a:t>
            </a:r>
            <a:r>
              <a:rPr lang="en-US" dirty="0">
                <a:solidFill>
                  <a:srgbClr val="2B3238"/>
                </a:solidFill>
                <a:latin typeface="Roboto" panose="02000000000000000000" pitchFamily="2" charset="0"/>
              </a:rPr>
              <a:t>:</a:t>
            </a:r>
            <a:r>
              <a:rPr lang="ru-RU" b="0" i="0" dirty="0">
                <a:solidFill>
                  <a:srgbClr val="2B3238"/>
                </a:solidFill>
                <a:effectLst/>
                <a:latin typeface="Roboto" panose="02000000000000000000" pitchFamily="2" charset="0"/>
              </a:rPr>
              <a:t> Продюсер отправляет объекты в специальную коллекцию – буфер. Когда потребитель освобождается, он отправляет запрос на извлечение одного объекта из буфера. Если буфер пуст, потребитель блокируется и ждет, если буфер переполнен – ждет производитель.</a:t>
            </a:r>
            <a:endParaRPr lang="en-US" b="0" i="0" dirty="0">
              <a:solidFill>
                <a:srgbClr val="2B3238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100" dirty="0">
                <a:solidFill>
                  <a:srgbClr val="2B3238"/>
                </a:solidFill>
                <a:latin typeface="Roboto" panose="02000000000000000000" pitchFamily="2" charset="0"/>
              </a:rPr>
              <a:t>В общем случае, как </a:t>
            </a:r>
            <a:r>
              <a:rPr lang="ru-RU" sz="2100" b="1" dirty="0">
                <a:solidFill>
                  <a:srgbClr val="2B3238"/>
                </a:solidFill>
                <a:latin typeface="Roboto" panose="02000000000000000000" pitchFamily="2" charset="0"/>
              </a:rPr>
              <a:t>производителей</a:t>
            </a:r>
            <a:r>
              <a:rPr lang="ru-RU" sz="2100" dirty="0">
                <a:solidFill>
                  <a:srgbClr val="2B3238"/>
                </a:solidFill>
                <a:latin typeface="Roboto" panose="02000000000000000000" pitchFamily="2" charset="0"/>
              </a:rPr>
              <a:t>, так и </a:t>
            </a:r>
            <a:r>
              <a:rPr lang="ru-RU" sz="2100" b="1" dirty="0">
                <a:solidFill>
                  <a:srgbClr val="2B3238"/>
                </a:solidFill>
                <a:latin typeface="Roboto" panose="02000000000000000000" pitchFamily="2" charset="0"/>
              </a:rPr>
              <a:t>потребителей</a:t>
            </a:r>
            <a:r>
              <a:rPr lang="ru-RU" sz="2100" dirty="0">
                <a:solidFill>
                  <a:srgbClr val="2B3238"/>
                </a:solidFill>
                <a:latin typeface="Roboto" panose="02000000000000000000" pitchFamily="2" charset="0"/>
              </a:rPr>
              <a:t> может быть много, но важно соблюдать баланс, чтобы рационально расходовать ресурсы. </a:t>
            </a:r>
            <a:r>
              <a:rPr lang="ru-RU" sz="2100" i="1" dirty="0">
                <a:solidFill>
                  <a:srgbClr val="2B3238"/>
                </a:solidFill>
                <a:latin typeface="Roboto" panose="02000000000000000000" pitchFamily="2" charset="0"/>
              </a:rPr>
              <a:t>Идеальный режим функционирования</a:t>
            </a:r>
            <a:r>
              <a:rPr lang="ru-RU" sz="2100" dirty="0">
                <a:solidFill>
                  <a:srgbClr val="2B3238"/>
                </a:solidFill>
                <a:latin typeface="Roboto" panose="02000000000000000000" pitchFamily="2" charset="0"/>
              </a:rPr>
              <a:t> очереди достигается, когда задания по ней движутся непрерывно, то есть скорость добавления заданий равно скорости, с которой </a:t>
            </a:r>
            <a:r>
              <a:rPr lang="ru-RU" sz="2100" b="1" dirty="0">
                <a:solidFill>
                  <a:srgbClr val="2B3238"/>
                </a:solidFill>
                <a:latin typeface="Roboto" panose="02000000000000000000" pitchFamily="2" charset="0"/>
              </a:rPr>
              <a:t>потребители</a:t>
            </a:r>
            <a:r>
              <a:rPr lang="ru-RU" sz="2100" dirty="0">
                <a:solidFill>
                  <a:srgbClr val="2B3238"/>
                </a:solidFill>
                <a:latin typeface="Roboto" panose="02000000000000000000" pitchFamily="2" charset="0"/>
              </a:rPr>
              <a:t> их выполняют, а иначе часть потоков ожидает пока остальные сделают свою часть работы.</a:t>
            </a:r>
            <a:endParaRPr lang="ru-BY" sz="2100" dirty="0">
              <a:solidFill>
                <a:srgbClr val="2B323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F0A01-80A4-48D8-8D90-542E8B20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>
            <a:normAutofit/>
          </a:bodyPr>
          <a:lstStyle/>
          <a:p>
            <a:r>
              <a:rPr lang="ru-RU" dirty="0"/>
              <a:t>Структура шаблона </a:t>
            </a:r>
            <a:r>
              <a:rPr lang="en-US" dirty="0"/>
              <a:t>Producer-Consumer</a:t>
            </a:r>
            <a:endParaRPr lang="ru-B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D0222A-EE60-436C-B94B-66B4325A42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9" y="1251752"/>
            <a:ext cx="5862941" cy="39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AC7DB-7ACA-4916-AD60-FF596FD22BEC}"/>
              </a:ext>
            </a:extLst>
          </p:cNvPr>
          <p:cNvSpPr txBox="1"/>
          <p:nvPr/>
        </p:nvSpPr>
        <p:spPr>
          <a:xfrm>
            <a:off x="570389" y="5115603"/>
            <a:ext cx="11449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(производитель) - это некоторый поток, который генерирует “задания” и складывает их в очередь </a:t>
            </a:r>
            <a:r>
              <a:rPr lang="ru-RU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ru-RU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(исполнитель) - это поток, который берет задания из очереди, выполняет и отправляет результаты туда, куда нужно.</a:t>
            </a:r>
          </a:p>
          <a:p>
            <a:pPr algn="l"/>
            <a:r>
              <a:rPr lang="ru-RU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(Очередь ) - это ограниченный буфер заданий с заранее заданной вместимостью.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25960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EA1E-0A43-45D7-A0C7-0698B607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 шаблона </a:t>
            </a:r>
            <a:r>
              <a:rPr lang="en-US" dirty="0"/>
              <a:t>Producer-Consumer</a:t>
            </a:r>
            <a:r>
              <a:rPr lang="ru-RU" dirty="0"/>
              <a:t>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4D20A-CA05-4F29-A768-CA0F380D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Реализовать данный шаблон можно разными способами: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Использование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wait</a:t>
            </a: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() 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notifyAll</a:t>
            </a: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;</a:t>
            </a:r>
            <a:endParaRPr lang="ru-RU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Использование интерфейса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;</a:t>
            </a:r>
            <a:endParaRPr lang="ru-RU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Использование семафоров</a:t>
            </a: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Использование мониторов</a:t>
            </a:r>
            <a:r>
              <a:rPr lang="en-US" b="0" i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endParaRPr lang="ru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EA1E-0A43-45D7-A0C7-0698B607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шаблона </a:t>
            </a:r>
            <a:r>
              <a:rPr lang="en-US" dirty="0"/>
              <a:t>Producer-Consumer</a:t>
            </a:r>
            <a:r>
              <a:rPr lang="ru-RU" dirty="0"/>
              <a:t> с использованием </a:t>
            </a:r>
            <a:r>
              <a:rPr lang="en-US" dirty="0"/>
              <a:t>wait() </a:t>
            </a:r>
            <a:r>
              <a:rPr lang="ru-RU" dirty="0"/>
              <a:t>и </a:t>
            </a:r>
            <a:r>
              <a:rPr lang="en-US" dirty="0" err="1"/>
              <a:t>notifyAll</a:t>
            </a:r>
            <a:r>
              <a:rPr lang="en-US" dirty="0"/>
              <a:t>()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4D20A-CA05-4F29-A768-CA0F380D4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5690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ProducerConsumer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static final int </a:t>
            </a:r>
            <a:r>
              <a:rPr kumimoji="0" lang="ru-BY" altLang="ru-BY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BUFFER_MAX_SIZE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LinkedList&lt;&gt;();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synchronized void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produced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.size() == </a:t>
            </a:r>
            <a:r>
              <a:rPr kumimoji="0" lang="ru-BY" altLang="ru-BY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BUFFER_MAX_SIZE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wait();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.add(value);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notifyAll();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synchronized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InterruptedException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.size() ==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wait();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.remove(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notifyAll();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BY" altLang="ru-BY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BY" altLang="ru-BY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9B6013-83D5-46A1-962D-2C4ABF82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9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AD54-80BB-46A4-842E-A35C830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шаблона </a:t>
            </a:r>
            <a:r>
              <a:rPr lang="en-US" dirty="0"/>
              <a:t>Producer-Consumer</a:t>
            </a:r>
            <a:r>
              <a:rPr lang="ru-RU" dirty="0"/>
              <a:t> с использованием </a:t>
            </a:r>
            <a:r>
              <a:rPr lang="en-US" dirty="0" err="1"/>
              <a:t>BlockingQueue</a:t>
            </a:r>
            <a:endParaRPr lang="ru-BY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0A191C-C166-4F16-805F-BAFE849A4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140" y="1770606"/>
            <a:ext cx="6385719" cy="296167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56B6F4-CA22-483F-8A83-BFD58E2E59C9}"/>
              </a:ext>
            </a:extLst>
          </p:cNvPr>
          <p:cNvSpPr txBox="1"/>
          <p:nvPr/>
        </p:nvSpPr>
        <p:spPr>
          <a:xfrm>
            <a:off x="553003" y="4445007"/>
            <a:ext cx="113075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Интерфейс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определяет блокирующую очередь, наследующую свойства интерфейса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 которой элементы хранятся в порядке «первый пришел, первый вышел» (FIFO –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Реализация данного интерфейса обеспечивает блокировку потока в двух случаях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 попытке получения элемента из пустой очереди;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 попытке размещения элемента в полной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33320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AD54-80BB-46A4-842E-A35C830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шаблона </a:t>
            </a:r>
            <a:r>
              <a:rPr lang="en-US" dirty="0"/>
              <a:t>Producer-Consumer</a:t>
            </a:r>
            <a:r>
              <a:rPr lang="ru-RU" dirty="0"/>
              <a:t> с использованием </a:t>
            </a:r>
            <a:r>
              <a:rPr lang="en-US" dirty="0" err="1"/>
              <a:t>BlockingQueue</a:t>
            </a:r>
            <a:endParaRPr lang="ru-BY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6CA47B-B38C-4A0E-A32D-05A0B0DC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поток пытается получить элементы из пустой очереди </a:t>
            </a:r>
            <a:r>
              <a:rPr lang="en-US" dirty="0" err="1"/>
              <a:t>BlockingQueue</a:t>
            </a:r>
            <a:r>
              <a:rPr lang="ru-RU" dirty="0"/>
              <a:t>, он ставится в ожидание до тех пор, пока какой-нибудь другой поток не положит элементы в очередь.</a:t>
            </a:r>
          </a:p>
          <a:p>
            <a:r>
              <a:rPr lang="ru-RU" dirty="0"/>
              <a:t> Аналогично, когда поток пытается положить элементы в полную очередь, он ставится в ожидание до тех пор, пока какой-нибудь другой поток не возьмет элементы их очереди и таким образом не освободит место в ней. </a:t>
            </a:r>
          </a:p>
          <a:p>
            <a:r>
              <a:rPr lang="ru-RU" dirty="0"/>
              <a:t>Естественно, введение понятия "полная очередь" подразумевает, что очередь имеет ограниченный размер, который обычно задается в конструкторе.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5434353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542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Roboto</vt:lpstr>
      <vt:lpstr>Verdana</vt:lpstr>
      <vt:lpstr>Ретро</vt:lpstr>
      <vt:lpstr>Producer-Consumer</vt:lpstr>
      <vt:lpstr>Шаблон Producer-Consumer</vt:lpstr>
      <vt:lpstr>Структура шаблона Producer-Consumer</vt:lpstr>
      <vt:lpstr>Варианты реализации шаблона Producer-Consumer </vt:lpstr>
      <vt:lpstr>Реализация шаблона Producer-Consumer с использованием wait() и notifyAll()</vt:lpstr>
      <vt:lpstr>Реализация шаблона Producer-Consumer с использованием BlockingQueue</vt:lpstr>
      <vt:lpstr>Реализация шаблона Producer-Consumer с использованием BlockingQueue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 Tsvirko</dc:creator>
  <cp:lastModifiedBy>Vitali Tsvirko</cp:lastModifiedBy>
  <cp:revision>23</cp:revision>
  <dcterms:created xsi:type="dcterms:W3CDTF">2021-01-29T13:03:52Z</dcterms:created>
  <dcterms:modified xsi:type="dcterms:W3CDTF">2021-01-30T14:10:05Z</dcterms:modified>
</cp:coreProperties>
</file>