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82" r:id="rId4"/>
    <p:sldId id="258" r:id="rId5"/>
    <p:sldId id="259" r:id="rId6"/>
    <p:sldId id="260" r:id="rId7"/>
    <p:sldId id="280" r:id="rId8"/>
    <p:sldId id="281" r:id="rId9"/>
    <p:sldId id="272" r:id="rId10"/>
    <p:sldId id="273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FA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6C1AA2F-7600-4380-B3B0-129A71F9B329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996460-1956-4528-B85B-B440D52970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AA2F-7600-4380-B3B0-129A71F9B329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460-1956-4528-B85B-B440D52970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AA2F-7600-4380-B3B0-129A71F9B329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460-1956-4528-B85B-B440D52970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AA2F-7600-4380-B3B0-129A71F9B329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460-1956-4528-B85B-B440D52970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AA2F-7600-4380-B3B0-129A71F9B329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460-1956-4528-B85B-B440D52970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AA2F-7600-4380-B3B0-129A71F9B329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460-1956-4528-B85B-B440D52970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C1AA2F-7600-4380-B3B0-129A71F9B329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996460-1956-4528-B85B-B440D529701C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6C1AA2F-7600-4380-B3B0-129A71F9B329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996460-1956-4528-B85B-B440D52970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AA2F-7600-4380-B3B0-129A71F9B329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460-1956-4528-B85B-B440D52970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AA2F-7600-4380-B3B0-129A71F9B329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460-1956-4528-B85B-B440D52970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AA2F-7600-4380-B3B0-129A71F9B329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460-1956-4528-B85B-B440D52970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6C1AA2F-7600-4380-B3B0-129A71F9B329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996460-1956-4528-B85B-B440D529701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.mx/pin/545850417315517387/" TargetMode="External"/><Relationship Id="rId2" Type="http://schemas.openxmlformats.org/officeDocument/2006/relationships/hyperlink" Target="file:///C:\Users\v_kop\OneDrive\Projects\VirtualTripMap\Pintere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147002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Онлайн-платформа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			</a:t>
            </a:r>
            <a:r>
              <a:rPr lang="ru-RU" i="1" dirty="0" smtClean="0"/>
              <a:t>«</a:t>
            </a:r>
            <a:r>
              <a:rPr lang="en-US" i="1" dirty="0" smtClean="0"/>
              <a:t>My-Photomap</a:t>
            </a:r>
            <a:r>
              <a:rPr lang="ru-RU" i="1" dirty="0" smtClean="0"/>
              <a:t>»</a:t>
            </a:r>
            <a:endParaRPr lang="ru-RU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4653136"/>
            <a:ext cx="6656784" cy="1752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		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ru-RU" sz="3600" dirty="0" smtClean="0">
                <a:solidFill>
                  <a:srgbClr val="0070C0"/>
                </a:solidFill>
              </a:rPr>
              <a:t>Дипломный проект</a:t>
            </a:r>
          </a:p>
          <a:p>
            <a:r>
              <a:rPr lang="ru-RU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	</a:t>
            </a:r>
            <a:endParaRPr lang="uk-UA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rgbClr val="0070C0"/>
                </a:solidFill>
              </a:rPr>
              <a:t>Результаты: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25112"/>
          </a:xfrm>
        </p:spPr>
        <p:txBody>
          <a:bodyPr>
            <a:normAutofit/>
          </a:bodyPr>
          <a:lstStyle/>
          <a:p>
            <a:r>
              <a:rPr lang="ru-RU" i="1" dirty="0" smtClean="0"/>
              <a:t>Создано рабочее приложение</a:t>
            </a:r>
            <a:endParaRPr lang="en-US" i="1" dirty="0" smtClean="0"/>
          </a:p>
          <a:p>
            <a:endParaRPr lang="ru-RU" i="1" dirty="0" smtClean="0"/>
          </a:p>
          <a:p>
            <a:r>
              <a:rPr lang="ru-RU" i="1" dirty="0" smtClean="0"/>
              <a:t>Приложение размещено на хостинге</a:t>
            </a:r>
          </a:p>
          <a:p>
            <a:endParaRPr lang="ru-RU" i="1" dirty="0" smtClean="0"/>
          </a:p>
          <a:p>
            <a:r>
              <a:rPr lang="ru-RU" i="1" dirty="0" smtClean="0"/>
              <a:t>Идея приложения позволяет его </a:t>
            </a:r>
          </a:p>
          <a:p>
            <a:pPr marL="109728" indent="0">
              <a:buNone/>
            </a:pPr>
            <a:r>
              <a:rPr lang="ru-RU" i="1" dirty="0" smtClean="0"/>
              <a:t>				дальнейшее развитие</a:t>
            </a:r>
          </a:p>
          <a:p>
            <a:pPr marL="109728" indent="0">
              <a:buNone/>
            </a:pPr>
            <a:endParaRPr lang="en-US" i="1" dirty="0" smtClean="0"/>
          </a:p>
          <a:p>
            <a:endParaRPr lang="en-US" i="1" dirty="0"/>
          </a:p>
          <a:p>
            <a:endParaRPr lang="ru-RU" i="1" dirty="0"/>
          </a:p>
          <a:p>
            <a:endParaRPr lang="ru-RU" i="1" dirty="0" smtClean="0"/>
          </a:p>
          <a:p>
            <a:pPr marL="109728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12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1066800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rgbClr val="0070C0"/>
                </a:solidFill>
              </a:rPr>
              <a:t>Изучено:</a:t>
            </a:r>
            <a:r>
              <a:rPr lang="ru-RU" dirty="0">
                <a:solidFill>
                  <a:srgbClr val="0070C0"/>
                </a:solidFill>
              </a:rPr>
              <a:t/>
            </a:r>
            <a:br>
              <a:rPr lang="ru-RU" dirty="0">
                <a:solidFill>
                  <a:srgbClr val="0070C0"/>
                </a:solidFill>
              </a:rPr>
            </a:br>
            <a:endParaRPr lang="ru-RU" sz="18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i="1" dirty="0" smtClean="0"/>
              <a:t>Мультиязычность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i="1" dirty="0" smtClean="0"/>
              <a:t>Ajax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i="1" dirty="0"/>
              <a:t>Identity + </a:t>
            </a:r>
            <a:r>
              <a:rPr lang="en-US" i="1" dirty="0" err="1" smtClean="0"/>
              <a:t>RazorPages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i="1" dirty="0" err="1"/>
              <a:t>GoogleMaps</a:t>
            </a:r>
            <a:r>
              <a:rPr lang="en-US" i="1" dirty="0"/>
              <a:t> Platform</a:t>
            </a:r>
            <a:r>
              <a:rPr lang="ru-RU" i="1" dirty="0"/>
              <a:t> +</a:t>
            </a:r>
            <a:r>
              <a:rPr lang="en-US" i="1" dirty="0"/>
              <a:t> REST</a:t>
            </a:r>
          </a:p>
          <a:p>
            <a:pPr>
              <a:lnSpc>
                <a:spcPct val="150000"/>
              </a:lnSpc>
            </a:pPr>
            <a:r>
              <a:rPr lang="en-US" i="1" dirty="0"/>
              <a:t>SMTP</a:t>
            </a:r>
            <a:endParaRPr lang="ru-RU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76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Онлайн-обучение </a:t>
            </a:r>
            <a:r>
              <a:rPr lang="en-US" dirty="0" err="1" smtClean="0">
                <a:solidFill>
                  <a:srgbClr val="0070C0"/>
                </a:solidFill>
              </a:rPr>
              <a:t>Udemy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r>
              <a:rPr lang="ru-RU" i="1" dirty="0"/>
              <a:t/>
            </a:r>
            <a:br>
              <a:rPr lang="ru-RU" i="1" dirty="0"/>
            </a:b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3" indent="-256032">
              <a:buClr>
                <a:schemeClr val="accent3"/>
              </a:buClr>
              <a:buFont typeface="Georgia"/>
              <a:buChar char="•"/>
            </a:pPr>
            <a:r>
              <a:rPr lang="en-US" sz="2400" i="1" dirty="0">
                <a:solidFill>
                  <a:schemeClr val="tx1"/>
                </a:solidFill>
              </a:rPr>
              <a:t>Web Development. ASP.NET Core MVC - Up and Running Part 1 (.NET 5)</a:t>
            </a:r>
            <a:endParaRPr lang="ru-RU" sz="2000" dirty="0">
              <a:solidFill>
                <a:schemeClr val="tx1"/>
              </a:solidFill>
            </a:endParaRPr>
          </a:p>
          <a:p>
            <a:endParaRPr lang="ru-RU" sz="2400" i="1" dirty="0" smtClean="0"/>
          </a:p>
          <a:p>
            <a:r>
              <a:rPr lang="ru-RU" sz="2400" i="1" dirty="0" err="1" smtClean="0"/>
              <a:t>Web</a:t>
            </a:r>
            <a:r>
              <a:rPr lang="ru-RU" sz="2400" i="1" dirty="0" smtClean="0"/>
              <a:t> </a:t>
            </a:r>
            <a:r>
              <a:rPr lang="ru-RU" sz="2400" i="1" dirty="0" err="1"/>
              <a:t>Development</a:t>
            </a:r>
            <a:r>
              <a:rPr lang="ru-RU" sz="2400" i="1" dirty="0"/>
              <a:t>. ASP.NET </a:t>
            </a:r>
            <a:r>
              <a:rPr lang="ru-RU" sz="2400" i="1" dirty="0" err="1"/>
              <a:t>Core</a:t>
            </a:r>
            <a:r>
              <a:rPr lang="ru-RU" sz="2400" i="1" dirty="0"/>
              <a:t> MVC - </a:t>
            </a:r>
            <a:r>
              <a:rPr lang="ru-RU" sz="2400" i="1" dirty="0" err="1"/>
              <a:t>Up</a:t>
            </a:r>
            <a:r>
              <a:rPr lang="ru-RU" sz="2400" i="1" dirty="0"/>
              <a:t> </a:t>
            </a:r>
            <a:r>
              <a:rPr lang="ru-RU" sz="2400" i="1" dirty="0" err="1"/>
              <a:t>and</a:t>
            </a:r>
            <a:r>
              <a:rPr lang="ru-RU" sz="2400" i="1" dirty="0"/>
              <a:t> </a:t>
            </a:r>
            <a:r>
              <a:rPr lang="ru-RU" sz="2400" i="1" dirty="0" err="1"/>
              <a:t>Running</a:t>
            </a:r>
            <a:r>
              <a:rPr lang="ru-RU" sz="2400" i="1" dirty="0"/>
              <a:t> </a:t>
            </a:r>
            <a:r>
              <a:rPr lang="ru-RU" sz="2400" i="1" dirty="0" err="1"/>
              <a:t>Part</a:t>
            </a:r>
            <a:r>
              <a:rPr lang="ru-RU" sz="2400" i="1" dirty="0"/>
              <a:t> 2 (.NET 5</a:t>
            </a:r>
            <a:r>
              <a:rPr lang="ru-RU" sz="2400" i="1" dirty="0"/>
              <a:t>)</a:t>
            </a:r>
          </a:p>
          <a:p>
            <a:pPr marL="365760" lvl="3" indent="-256032">
              <a:buClr>
                <a:schemeClr val="accent3"/>
              </a:buClr>
              <a:buFont typeface="Georgia"/>
              <a:buChar char="•"/>
            </a:pPr>
            <a:endParaRPr lang="ru-RU" sz="2400" i="1" dirty="0" smtClean="0">
              <a:solidFill>
                <a:schemeClr val="tx1"/>
              </a:solidFill>
            </a:endParaRPr>
          </a:p>
          <a:p>
            <a:pPr marL="365760" lvl="3" indent="-256032">
              <a:buClr>
                <a:schemeClr val="accent3"/>
              </a:buClr>
              <a:buFont typeface="Georgia"/>
              <a:buChar char="•"/>
            </a:pPr>
            <a:r>
              <a:rPr lang="en-US" sz="2400" i="1" dirty="0" smtClean="0">
                <a:solidFill>
                  <a:schemeClr val="tx1"/>
                </a:solidFill>
              </a:rPr>
              <a:t>Single </a:t>
            </a:r>
            <a:r>
              <a:rPr lang="en-US" sz="2400" i="1" dirty="0">
                <a:solidFill>
                  <a:schemeClr val="tx1"/>
                </a:solidFill>
              </a:rPr>
              <a:t>Page Web application with ASP NET Core MVC and Ajax</a:t>
            </a:r>
            <a:endParaRPr lang="ru-RU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74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48680"/>
            <a:ext cx="4813069" cy="3578629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93384"/>
            <a:ext cx="4754880" cy="353568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852936"/>
            <a:ext cx="481584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>
                <a:solidFill>
                  <a:srgbClr val="0070C0"/>
                </a:solidFill>
              </a:rPr>
              <a:t>Цель</a:t>
            </a:r>
            <a:endParaRPr lang="ru-RU" i="1" dirty="0">
              <a:solidFill>
                <a:srgbClr val="0070C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432511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i="1" dirty="0" smtClean="0"/>
              <a:t>Создание </a:t>
            </a:r>
            <a:r>
              <a:rPr lang="ru-RU" i="1" dirty="0" smtClean="0"/>
              <a:t>онлайн-платформы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ru-RU" i="1" dirty="0" smtClean="0"/>
              <a:t>для </a:t>
            </a:r>
            <a:r>
              <a:rPr lang="ru-RU" i="1" dirty="0"/>
              <a:t>общения людей </a:t>
            </a:r>
            <a:endParaRPr lang="ru-RU" i="1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ru-RU" i="1" dirty="0" smtClean="0"/>
              <a:t>со </a:t>
            </a:r>
            <a:r>
              <a:rPr lang="ru-RU" i="1" dirty="0"/>
              <a:t>схожими интересами </a:t>
            </a:r>
            <a:endParaRPr lang="ru-RU" i="1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ru-RU" i="1" dirty="0" smtClean="0"/>
              <a:t>в </a:t>
            </a:r>
            <a:r>
              <a:rPr lang="ru-RU" i="1" dirty="0"/>
              <a:t>сфере путешествий</a:t>
            </a:r>
          </a:p>
        </p:txBody>
      </p:sp>
    </p:spTree>
    <p:extLst>
      <p:ext uri="{BB962C8B-B14F-4D97-AF65-F5344CB8AC3E}">
        <p14:creationId xmlns:p14="http://schemas.microsoft.com/office/powerpoint/2010/main" val="37262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Почему эта тема?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i="1" dirty="0" smtClean="0"/>
              <a:t>Воображение</a:t>
            </a:r>
          </a:p>
          <a:p>
            <a:endParaRPr lang="ru-RU" i="1" dirty="0" smtClean="0"/>
          </a:p>
          <a:p>
            <a:r>
              <a:rPr lang="ru-RU" i="1" dirty="0" smtClean="0"/>
              <a:t>Впечатления</a:t>
            </a:r>
          </a:p>
          <a:p>
            <a:endParaRPr lang="ru-RU" i="1" dirty="0" smtClean="0"/>
          </a:p>
          <a:p>
            <a:r>
              <a:rPr lang="ru-RU" i="1" dirty="0" smtClean="0"/>
              <a:t>Общение</a:t>
            </a:r>
          </a:p>
          <a:p>
            <a:endParaRPr lang="ru-RU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8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Возможности пользователей:</a:t>
            </a:r>
            <a:endParaRPr lang="ru-RU" i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ru-RU" i="1" dirty="0" smtClean="0"/>
              <a:t>Поиск мировых достопримечательностей</a:t>
            </a:r>
            <a:endParaRPr lang="ru-RU" i="1" dirty="0" smtClean="0"/>
          </a:p>
          <a:p>
            <a:pPr lvl="0">
              <a:lnSpc>
                <a:spcPct val="150000"/>
              </a:lnSpc>
            </a:pPr>
            <a:r>
              <a:rPr lang="ru-RU" i="1" dirty="0" smtClean="0"/>
              <a:t>Просмотр найденного на карте</a:t>
            </a:r>
            <a:endParaRPr lang="ru-RU" i="1" dirty="0" smtClean="0"/>
          </a:p>
          <a:p>
            <a:pPr lvl="0">
              <a:lnSpc>
                <a:spcPct val="150000"/>
              </a:lnSpc>
            </a:pPr>
            <a:r>
              <a:rPr lang="ru-RU" i="1" dirty="0" smtClean="0"/>
              <a:t>Сохранение на карте собственных мест путешествий</a:t>
            </a:r>
            <a:endParaRPr lang="ru-RU" i="1" dirty="0" smtClean="0"/>
          </a:p>
          <a:p>
            <a:pPr lvl="0">
              <a:lnSpc>
                <a:spcPct val="150000"/>
              </a:lnSpc>
            </a:pPr>
            <a:r>
              <a:rPr lang="ru-RU" i="1" dirty="0" smtClean="0"/>
              <a:t>Общение </a:t>
            </a:r>
            <a:r>
              <a:rPr lang="ru-RU" i="1" dirty="0"/>
              <a:t>с друзьями в чате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5396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6002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Обзор существующих решений:</a:t>
            </a:r>
            <a:endParaRPr lang="ru-RU" i="1" dirty="0">
              <a:solidFill>
                <a:srgbClr val="0070C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949899"/>
          </a:xfrm>
        </p:spPr>
        <p:txBody>
          <a:bodyPr/>
          <a:lstStyle/>
          <a:p>
            <a:pPr lvl="0"/>
            <a:endParaRPr lang="ru-RU" dirty="0" smtClean="0"/>
          </a:p>
          <a:p>
            <a:pPr lvl="0"/>
            <a:r>
              <a:rPr lang="en-US" i="1" dirty="0" err="1" smtClean="0"/>
              <a:t>Google</a:t>
            </a:r>
            <a:r>
              <a:rPr lang="en-US" i="1" dirty="0" err="1" smtClean="0"/>
              <a:t>Maps</a:t>
            </a:r>
            <a:endParaRPr lang="uk-UA" i="1" dirty="0" smtClean="0"/>
          </a:p>
          <a:p>
            <a:pPr lvl="0"/>
            <a:endParaRPr lang="ru-RU" i="1" dirty="0" smtClean="0">
              <a:hlinkClick r:id="rId2"/>
            </a:endParaRPr>
          </a:p>
          <a:p>
            <a:pPr lvl="0"/>
            <a:r>
              <a:rPr lang="en-US" i="1" dirty="0" err="1" smtClean="0"/>
              <a:t>Pinterest</a:t>
            </a:r>
            <a:endParaRPr lang="ru-RU" i="1" dirty="0"/>
          </a:p>
          <a:p>
            <a:pPr lvl="0"/>
            <a:r>
              <a:rPr lang="en-US" sz="1400" i="1" u="sng" dirty="0" smtClean="0">
                <a:hlinkClick r:id="rId3"/>
              </a:rPr>
              <a:t>https</a:t>
            </a:r>
            <a:r>
              <a:rPr lang="en-US" sz="1400" i="1" u="sng" dirty="0">
                <a:hlinkClick r:id="rId3"/>
              </a:rPr>
              <a:t>://www.pinterest.com.mx/pin/545850417315517387/</a:t>
            </a:r>
            <a:r>
              <a:rPr lang="en-US" i="1" dirty="0"/>
              <a:t>	</a:t>
            </a:r>
            <a:endParaRPr lang="ru-RU" i="1" dirty="0"/>
          </a:p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3381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68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Примененные технологии:</a:t>
            </a:r>
            <a:endParaRPr lang="ru-RU" i="1" dirty="0">
              <a:solidFill>
                <a:srgbClr val="0070C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>
              <a:lnSpc>
                <a:spcPct val="150000"/>
              </a:lnSpc>
              <a:buNone/>
            </a:pPr>
            <a:r>
              <a:rPr lang="en-US" i="1" dirty="0" smtClean="0">
                <a:solidFill>
                  <a:srgbClr val="0070C0"/>
                </a:solidFill>
              </a:rPr>
              <a:t>Single Page Application </a:t>
            </a:r>
          </a:p>
          <a:p>
            <a:pPr lvl="0">
              <a:lnSpc>
                <a:spcPct val="150000"/>
              </a:lnSpc>
            </a:pPr>
            <a:r>
              <a:rPr lang="en-US" i="1" dirty="0" err="1" smtClean="0"/>
              <a:t>Asp.Net</a:t>
            </a:r>
            <a:r>
              <a:rPr lang="en-US" i="1" dirty="0" smtClean="0"/>
              <a:t> Core</a:t>
            </a:r>
            <a:endParaRPr lang="ru-RU" i="1" dirty="0"/>
          </a:p>
          <a:p>
            <a:pPr lvl="0">
              <a:lnSpc>
                <a:spcPct val="150000"/>
              </a:lnSpc>
            </a:pPr>
            <a:r>
              <a:rPr lang="en-US" i="1" dirty="0" smtClean="0"/>
              <a:t>MS </a:t>
            </a:r>
            <a:r>
              <a:rPr lang="en-US" i="1" dirty="0" err="1" smtClean="0"/>
              <a:t>Sql</a:t>
            </a:r>
            <a:r>
              <a:rPr lang="en-US" i="1" dirty="0" smtClean="0"/>
              <a:t> Server</a:t>
            </a:r>
            <a:endParaRPr lang="ru-RU" i="1" dirty="0"/>
          </a:p>
          <a:p>
            <a:pPr lvl="0">
              <a:lnSpc>
                <a:spcPct val="150000"/>
              </a:lnSpc>
            </a:pPr>
            <a:r>
              <a:rPr lang="en-US" i="1" dirty="0" smtClean="0"/>
              <a:t>Ajax</a:t>
            </a:r>
          </a:p>
          <a:p>
            <a:pPr lvl="0">
              <a:lnSpc>
                <a:spcPct val="150000"/>
              </a:lnSpc>
            </a:pPr>
            <a:r>
              <a:rPr lang="en-US" i="1" dirty="0" err="1" smtClean="0"/>
              <a:t>GoogleMaps</a:t>
            </a:r>
            <a:r>
              <a:rPr lang="en-US" i="1" dirty="0" smtClean="0"/>
              <a:t> </a:t>
            </a:r>
            <a:r>
              <a:rPr lang="en-US" i="1" dirty="0" err="1" smtClean="0"/>
              <a:t>Api</a:t>
            </a:r>
            <a:endParaRPr lang="en-US" i="1" dirty="0" smtClean="0"/>
          </a:p>
          <a:p>
            <a:pPr lvl="0">
              <a:lnSpc>
                <a:spcPct val="150000"/>
              </a:lnSpc>
            </a:pPr>
            <a:r>
              <a:rPr lang="en-US" i="1" dirty="0" err="1" smtClean="0"/>
              <a:t>GooglePlaces</a:t>
            </a:r>
            <a:r>
              <a:rPr lang="en-US" i="1" dirty="0" smtClean="0"/>
              <a:t> </a:t>
            </a:r>
            <a:r>
              <a:rPr lang="en-US" i="1" dirty="0" err="1" smtClean="0"/>
              <a:t>Api</a:t>
            </a:r>
            <a:endParaRPr lang="ru-RU" i="1" dirty="0"/>
          </a:p>
          <a:p>
            <a:pPr lvl="0"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2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764704"/>
            <a:ext cx="8229600" cy="67741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 case diagram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" y="1340768"/>
            <a:ext cx="7854315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9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72008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Repository </a:t>
            </a:r>
            <a:r>
              <a:rPr lang="ru-RU" sz="3600" dirty="0">
                <a:solidFill>
                  <a:srgbClr val="0070C0"/>
                </a:solidFill>
              </a:rPr>
              <a:t>– </a:t>
            </a:r>
            <a:r>
              <a:rPr lang="en-US" sz="3600" dirty="0">
                <a:solidFill>
                  <a:srgbClr val="0070C0"/>
                </a:solidFill>
              </a:rPr>
              <a:t>class diagram</a:t>
            </a:r>
            <a:endParaRPr lang="ru-RU" sz="3600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568952" cy="518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11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9208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DB-diagram</a:t>
            </a:r>
            <a:endParaRPr lang="ru-RU" sz="3600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730431" cy="4978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1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476</TotalTime>
  <Words>146</Words>
  <Application>Microsoft Office PowerPoint</Application>
  <PresentationFormat>Экран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Городская</vt:lpstr>
      <vt:lpstr>Онлайн-платформа    «My-Photomap»</vt:lpstr>
      <vt:lpstr>Цель</vt:lpstr>
      <vt:lpstr>Почему эта тема?</vt:lpstr>
      <vt:lpstr>Возможности пользователей:</vt:lpstr>
      <vt:lpstr>Обзор существующих решений:</vt:lpstr>
      <vt:lpstr>Примененные технологии:</vt:lpstr>
      <vt:lpstr>Use case diagram</vt:lpstr>
      <vt:lpstr>Repository – class diagram</vt:lpstr>
      <vt:lpstr>DB-diagram</vt:lpstr>
      <vt:lpstr>Результаты:</vt:lpstr>
      <vt:lpstr>Изучено: </vt:lpstr>
      <vt:lpstr>Онлайн-обучение Udemy: 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Vitali Kopeyka</dc:creator>
  <cp:lastModifiedBy>Vitali Kopeyka</cp:lastModifiedBy>
  <cp:revision>46</cp:revision>
  <dcterms:created xsi:type="dcterms:W3CDTF">2020-08-22T14:52:55Z</dcterms:created>
  <dcterms:modified xsi:type="dcterms:W3CDTF">2021-07-09T22:44:11Z</dcterms:modified>
</cp:coreProperties>
</file>