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A45D-174D-4089-8908-0488691A46CE}" type="datetimeFigureOut">
              <a:rPr lang="uk-UA" smtClean="0"/>
              <a:t>30.10.2022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EF3A-FAB0-42AE-83FE-A3BF58AEF135}" type="slidenum">
              <a:rPr lang="uk-UA" smtClean="0"/>
              <a:t>‹#›</a:t>
            </a:fld>
            <a:endParaRPr lang="uk-U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96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A45D-174D-4089-8908-0488691A46CE}" type="datetimeFigureOut">
              <a:rPr lang="uk-UA" smtClean="0"/>
              <a:t>30.10.2022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EF3A-FAB0-42AE-83FE-A3BF58AEF13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88053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A45D-174D-4089-8908-0488691A46CE}" type="datetimeFigureOut">
              <a:rPr lang="uk-UA" smtClean="0"/>
              <a:t>30.10.2022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EF3A-FAB0-42AE-83FE-A3BF58AEF13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77986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A45D-174D-4089-8908-0488691A46CE}" type="datetimeFigureOut">
              <a:rPr lang="uk-UA" smtClean="0"/>
              <a:t>30.10.2022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EF3A-FAB0-42AE-83FE-A3BF58AEF13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07009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A45D-174D-4089-8908-0488691A46CE}" type="datetimeFigureOut">
              <a:rPr lang="uk-UA" smtClean="0"/>
              <a:t>30.10.2022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EF3A-FAB0-42AE-83FE-A3BF58AEF135}" type="slidenum">
              <a:rPr lang="uk-UA" smtClean="0"/>
              <a:t>‹#›</a:t>
            </a:fld>
            <a:endParaRPr lang="uk-U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764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A45D-174D-4089-8908-0488691A46CE}" type="datetimeFigureOut">
              <a:rPr lang="uk-UA" smtClean="0"/>
              <a:t>30.10.2022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EF3A-FAB0-42AE-83FE-A3BF58AEF13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30366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A45D-174D-4089-8908-0488691A46CE}" type="datetimeFigureOut">
              <a:rPr lang="uk-UA" smtClean="0"/>
              <a:t>30.10.2022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EF3A-FAB0-42AE-83FE-A3BF58AEF13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82095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A45D-174D-4089-8908-0488691A46CE}" type="datetimeFigureOut">
              <a:rPr lang="uk-UA" smtClean="0"/>
              <a:t>30.10.2022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EF3A-FAB0-42AE-83FE-A3BF58AEF13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69504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A45D-174D-4089-8908-0488691A46CE}" type="datetimeFigureOut">
              <a:rPr lang="uk-UA" smtClean="0"/>
              <a:t>30.10.2022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EF3A-FAB0-42AE-83FE-A3BF58AEF13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89525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31DA45D-174D-4089-8908-0488691A46CE}" type="datetimeFigureOut">
              <a:rPr lang="uk-UA" smtClean="0"/>
              <a:t>30.10.2022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69EF3A-FAB0-42AE-83FE-A3BF58AEF13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71511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A45D-174D-4089-8908-0488691A46CE}" type="datetimeFigureOut">
              <a:rPr lang="uk-UA" smtClean="0"/>
              <a:t>30.10.2022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EF3A-FAB0-42AE-83FE-A3BF58AEF13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27353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31DA45D-174D-4089-8908-0488691A46CE}" type="datetimeFigureOut">
              <a:rPr lang="uk-UA" smtClean="0"/>
              <a:t>30.10.2022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269EF3A-FAB0-42AE-83FE-A3BF58AEF135}" type="slidenum">
              <a:rPr lang="uk-UA" smtClean="0"/>
              <a:t>‹#›</a:t>
            </a:fld>
            <a:endParaRPr lang="uk-U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37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sql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database and MySQL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58537" y="5320937"/>
            <a:ext cx="506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 information: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https://www.w3schools.com/sql/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505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JOIN – Right join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6351595"/>
              </p:ext>
            </p:extLst>
          </p:nvPr>
        </p:nvGraphicFramePr>
        <p:xfrm>
          <a:off x="1096959" y="2124937"/>
          <a:ext cx="227325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841">
                  <a:extLst>
                    <a:ext uri="{9D8B030D-6E8A-4147-A177-3AD203B41FA5}">
                      <a16:colId xmlns:a16="http://schemas.microsoft.com/office/drawing/2014/main" val="1861419191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2867810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idCar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270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Audi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781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Chevrolet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687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BMW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040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Opel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961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 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Ford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3169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039173"/>
              </p:ext>
            </p:extLst>
          </p:nvPr>
        </p:nvGraphicFramePr>
        <p:xfrm>
          <a:off x="4217851" y="2124937"/>
          <a:ext cx="33847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7913">
                  <a:extLst>
                    <a:ext uri="{9D8B030D-6E8A-4147-A177-3AD203B41FA5}">
                      <a16:colId xmlns:a16="http://schemas.microsoft.com/office/drawing/2014/main" val="1745918117"/>
                    </a:ext>
                  </a:extLst>
                </a:gridCol>
                <a:gridCol w="1015036">
                  <a:extLst>
                    <a:ext uri="{9D8B030D-6E8A-4147-A177-3AD203B41FA5}">
                      <a16:colId xmlns:a16="http://schemas.microsoft.com/office/drawing/2014/main" val="3387356363"/>
                    </a:ext>
                  </a:extLst>
                </a:gridCol>
                <a:gridCol w="1201783">
                  <a:extLst>
                    <a:ext uri="{9D8B030D-6E8A-4147-A177-3AD203B41FA5}">
                      <a16:colId xmlns:a16="http://schemas.microsoft.com/office/drawing/2014/main" val="38043939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idCountry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idCar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67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Italy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488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Ukraine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258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Spain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973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China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43624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23513" y="4550395"/>
            <a:ext cx="27040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A.Car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B.Country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 join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A.idCar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B.idCar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77267" y="173736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90752" y="173341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4589433" y="4872183"/>
            <a:ext cx="2419078" cy="339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1382848"/>
              </p:ext>
            </p:extLst>
          </p:nvPr>
        </p:nvGraphicFramePr>
        <p:xfrm>
          <a:off x="8154281" y="4114845"/>
          <a:ext cx="227325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639">
                  <a:extLst>
                    <a:ext uri="{9D8B030D-6E8A-4147-A177-3AD203B41FA5}">
                      <a16:colId xmlns:a16="http://schemas.microsoft.com/office/drawing/2014/main" val="1861419191"/>
                    </a:ext>
                  </a:extLst>
                </a:gridCol>
                <a:gridCol w="1161619">
                  <a:extLst>
                    <a:ext uri="{9D8B030D-6E8A-4147-A177-3AD203B41FA5}">
                      <a16:colId xmlns:a16="http://schemas.microsoft.com/office/drawing/2014/main" val="2867810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270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Chevrolet</a:t>
                      </a:r>
                      <a:endParaRPr lang="uk-U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Italy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781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BMW</a:t>
                      </a:r>
                      <a:endParaRPr lang="uk-U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Ukraine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687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Spain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040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China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9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464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JOIN – Full join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1582385"/>
              </p:ext>
            </p:extLst>
          </p:nvPr>
        </p:nvGraphicFramePr>
        <p:xfrm>
          <a:off x="1170405" y="2124937"/>
          <a:ext cx="227325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841">
                  <a:extLst>
                    <a:ext uri="{9D8B030D-6E8A-4147-A177-3AD203B41FA5}">
                      <a16:colId xmlns:a16="http://schemas.microsoft.com/office/drawing/2014/main" val="1861419191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2867810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idCar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270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Audi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781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Chevrolet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687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BMW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040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Opel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961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Ford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73692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446113"/>
              </p:ext>
            </p:extLst>
          </p:nvPr>
        </p:nvGraphicFramePr>
        <p:xfrm>
          <a:off x="4217851" y="2124937"/>
          <a:ext cx="33847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7913">
                  <a:extLst>
                    <a:ext uri="{9D8B030D-6E8A-4147-A177-3AD203B41FA5}">
                      <a16:colId xmlns:a16="http://schemas.microsoft.com/office/drawing/2014/main" val="1745918117"/>
                    </a:ext>
                  </a:extLst>
                </a:gridCol>
                <a:gridCol w="1015036">
                  <a:extLst>
                    <a:ext uri="{9D8B030D-6E8A-4147-A177-3AD203B41FA5}">
                      <a16:colId xmlns:a16="http://schemas.microsoft.com/office/drawing/2014/main" val="3387356363"/>
                    </a:ext>
                  </a:extLst>
                </a:gridCol>
                <a:gridCol w="1201783">
                  <a:extLst>
                    <a:ext uri="{9D8B030D-6E8A-4147-A177-3AD203B41FA5}">
                      <a16:colId xmlns:a16="http://schemas.microsoft.com/office/drawing/2014/main" val="38043939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idCountry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idCar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67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Italy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488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Ukraine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258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Spain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973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China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43624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23513" y="4550395"/>
            <a:ext cx="27040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A.Car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B.Country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 join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A.idCar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B.idCar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77267" y="173736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90752" y="173341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4700678" y="4915726"/>
            <a:ext cx="2419078" cy="339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9250336"/>
              </p:ext>
            </p:extLst>
          </p:nvPr>
        </p:nvGraphicFramePr>
        <p:xfrm>
          <a:off x="8154281" y="3052037"/>
          <a:ext cx="227325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639">
                  <a:extLst>
                    <a:ext uri="{9D8B030D-6E8A-4147-A177-3AD203B41FA5}">
                      <a16:colId xmlns:a16="http://schemas.microsoft.com/office/drawing/2014/main" val="1861419191"/>
                    </a:ext>
                  </a:extLst>
                </a:gridCol>
                <a:gridCol w="1161619">
                  <a:extLst>
                    <a:ext uri="{9D8B030D-6E8A-4147-A177-3AD203B41FA5}">
                      <a16:colId xmlns:a16="http://schemas.microsoft.com/office/drawing/2014/main" val="2867810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270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Chevrolet</a:t>
                      </a:r>
                      <a:endParaRPr lang="uk-U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Italy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781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BMW</a:t>
                      </a:r>
                      <a:endParaRPr lang="uk-U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Ukraine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687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Spain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040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China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961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Audi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516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Chevrolet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642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Ford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051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9413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 database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004940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relational database is a </a:t>
            </a:r>
            <a:r>
              <a: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database. 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Often, data in a relational database 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organized into tables.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= columns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Tuples = rows</a:t>
            </a:r>
            <a:endParaRPr lang="uk-UA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729" y="2628512"/>
            <a:ext cx="5059271" cy="36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905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between tables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1:1 = </a:t>
            </a:r>
            <a:r>
              <a:rPr lang="uk-U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один до одного</a:t>
            </a:r>
          </a:p>
          <a:p>
            <a:pPr algn="just"/>
            <a:r>
              <a:rPr lang="uk-U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:N = </a:t>
            </a:r>
            <a:r>
              <a:rPr lang="uk-U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один до багатьох</a:t>
            </a:r>
          </a:p>
          <a:p>
            <a:pPr algn="just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N:N = </a:t>
            </a:r>
            <a:r>
              <a:rPr lang="uk-U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багато до багатьох</a:t>
            </a:r>
          </a:p>
          <a:p>
            <a:br>
              <a:rPr lang="uk-U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представлення зв’язку "багато-до-багатьох" потрібно створити третю таблицю, яку часто називають розподільною, щоб розділити зв’язок "багато-до-багатьох" на два зв’язки "один-до-багатьох".</a:t>
            </a:r>
            <a:endParaRPr lang="uk-UA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uk-UA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644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Manipulation Language (DML) Statements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query: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SELECT statement is used to select data from a database.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column1, column2, ...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INSERT INTO statement is used to insert new records in a table.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(column1, column2, column3, ...)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(value1, value2, value3, ...);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UPDATE statement is used to modify the existing records in a table.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column1 = value1, column2 = value2, ...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condition;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DELETE statement is used to delete existing records in a table.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 FROM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condition;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043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keys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131" y="3483692"/>
            <a:ext cx="6412698" cy="2768254"/>
          </a:xfrm>
        </p:spPr>
      </p:pic>
      <p:sp>
        <p:nvSpPr>
          <p:cNvPr id="5" name="TextBox 4"/>
          <p:cNvSpPr txBox="1"/>
          <p:nvPr/>
        </p:nvSpPr>
        <p:spPr>
          <a:xfrm>
            <a:off x="1097280" y="2006364"/>
            <a:ext cx="108286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KEY constraint uniquely identifies each record in a table.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keys must contain UNIQUE values, and cannot contain NULL values.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FOREIGN KEY is a key used to link two tables together.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FOREIGN KEY is a field (or collection of fields) in one table that refers to the PRIMARY KEY in another table.</a:t>
            </a:r>
          </a:p>
        </p:txBody>
      </p:sp>
    </p:spTree>
    <p:extLst>
      <p:ext uri="{BB962C8B-B14F-4D97-AF65-F5344CB8AC3E}">
        <p14:creationId xmlns:p14="http://schemas.microsoft.com/office/powerpoint/2010/main" val="1193497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263" y="2002488"/>
            <a:ext cx="10929257" cy="4023360"/>
          </a:xfrm>
        </p:spPr>
        <p:txBody>
          <a:bodyPr/>
          <a:lstStyle/>
          <a:p>
            <a:pPr marL="201168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–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описуємо яку інформацію необхідно показати:</a:t>
            </a:r>
          </a:p>
          <a:p>
            <a:pPr lvl="1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- витягнути всю інформацію</a:t>
            </a:r>
          </a:p>
          <a:p>
            <a:pPr lvl="1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назви атрибутів – показує значення тільки цих атрибутів</a:t>
            </a:r>
          </a:p>
          <a:p>
            <a:pPr marL="201168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–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звідки будемо витягувати інформацію: назви таблиць</a:t>
            </a:r>
          </a:p>
          <a:p>
            <a:pPr marL="201168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умова, по якій буде фільтруватися запит</a:t>
            </a:r>
          </a:p>
          <a:p>
            <a:pPr lvl="1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- шукає по конкретному значенню з таблиці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–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фукнція, яка використовується для знаходження значень по неповній умові</a:t>
            </a:r>
          </a:p>
          <a:p>
            <a:pPr lvl="2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- заміняє декілька будь-яких значень</a:t>
            </a:r>
          </a:p>
          <a:p>
            <a:pPr lvl="2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_ - заміняє одне будь-яке значення</a:t>
            </a:r>
          </a:p>
          <a:p>
            <a:pPr marL="201168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назва таблиці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–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сортування по назві атрибуту.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замовчуванню сортування відбувається по алфавіту або зростанню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ASC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 протилежному випадку в кінці рядка необхідно поставити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01168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 n –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показує тільки певну кількість рядків</a:t>
            </a:r>
          </a:p>
        </p:txBody>
      </p:sp>
    </p:spTree>
    <p:extLst>
      <p:ext uri="{BB962C8B-B14F-4D97-AF65-F5344CB8AC3E}">
        <p14:creationId xmlns:p14="http://schemas.microsoft.com/office/powerpoint/2010/main" val="163783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SQL JOIN</a:t>
            </a:r>
            <a:endParaRPr lang="uk-U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085" y="1846263"/>
            <a:ext cx="6310156" cy="4022725"/>
          </a:xfrm>
        </p:spPr>
      </p:pic>
    </p:spTree>
    <p:extLst>
      <p:ext uri="{BB962C8B-B14F-4D97-AF65-F5344CB8AC3E}">
        <p14:creationId xmlns:p14="http://schemas.microsoft.com/office/powerpoint/2010/main" val="1603223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JOIN – Inner join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1548368"/>
              </p:ext>
            </p:extLst>
          </p:nvPr>
        </p:nvGraphicFramePr>
        <p:xfrm>
          <a:off x="1170405" y="2124937"/>
          <a:ext cx="227325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841">
                  <a:extLst>
                    <a:ext uri="{9D8B030D-6E8A-4147-A177-3AD203B41FA5}">
                      <a16:colId xmlns:a16="http://schemas.microsoft.com/office/drawing/2014/main" val="1861419191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2867810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idCar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270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Audi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781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Chevrolet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687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BMW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040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Opel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961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Ford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44038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480349"/>
              </p:ext>
            </p:extLst>
          </p:nvPr>
        </p:nvGraphicFramePr>
        <p:xfrm>
          <a:off x="4217851" y="2124937"/>
          <a:ext cx="33847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7913">
                  <a:extLst>
                    <a:ext uri="{9D8B030D-6E8A-4147-A177-3AD203B41FA5}">
                      <a16:colId xmlns:a16="http://schemas.microsoft.com/office/drawing/2014/main" val="1745918117"/>
                    </a:ext>
                  </a:extLst>
                </a:gridCol>
                <a:gridCol w="1015036">
                  <a:extLst>
                    <a:ext uri="{9D8B030D-6E8A-4147-A177-3AD203B41FA5}">
                      <a16:colId xmlns:a16="http://schemas.microsoft.com/office/drawing/2014/main" val="3387356363"/>
                    </a:ext>
                  </a:extLst>
                </a:gridCol>
                <a:gridCol w="1201783">
                  <a:extLst>
                    <a:ext uri="{9D8B030D-6E8A-4147-A177-3AD203B41FA5}">
                      <a16:colId xmlns:a16="http://schemas.microsoft.com/office/drawing/2014/main" val="38043939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idCountry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idCar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67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Italy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488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Ukraine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258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Spain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973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China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43624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23513" y="4550395"/>
            <a:ext cx="27040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A.Car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B.Country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 join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A.idCar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B.idCar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77267" y="173736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90752" y="173341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4589433" y="4872182"/>
            <a:ext cx="2419078" cy="339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8458322"/>
              </p:ext>
            </p:extLst>
          </p:nvPr>
        </p:nvGraphicFramePr>
        <p:xfrm>
          <a:off x="8154281" y="4485684"/>
          <a:ext cx="227325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639">
                  <a:extLst>
                    <a:ext uri="{9D8B030D-6E8A-4147-A177-3AD203B41FA5}">
                      <a16:colId xmlns:a16="http://schemas.microsoft.com/office/drawing/2014/main" val="1861419191"/>
                    </a:ext>
                  </a:extLst>
                </a:gridCol>
                <a:gridCol w="1161619">
                  <a:extLst>
                    <a:ext uri="{9D8B030D-6E8A-4147-A177-3AD203B41FA5}">
                      <a16:colId xmlns:a16="http://schemas.microsoft.com/office/drawing/2014/main" val="2867810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270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Chevrolet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Italy</a:t>
                      </a:r>
                      <a:endParaRPr lang="uk-UA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687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BMW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Ukraine</a:t>
                      </a:r>
                      <a:endParaRPr lang="uk-UA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04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0385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JOIN – Left join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1774954"/>
              </p:ext>
            </p:extLst>
          </p:nvPr>
        </p:nvGraphicFramePr>
        <p:xfrm>
          <a:off x="1096959" y="2124937"/>
          <a:ext cx="227325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841">
                  <a:extLst>
                    <a:ext uri="{9D8B030D-6E8A-4147-A177-3AD203B41FA5}">
                      <a16:colId xmlns:a16="http://schemas.microsoft.com/office/drawing/2014/main" val="1861419191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2867810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idCar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270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Audi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781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Chevrolet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687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BMW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040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Opel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961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Ford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43932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222469"/>
              </p:ext>
            </p:extLst>
          </p:nvPr>
        </p:nvGraphicFramePr>
        <p:xfrm>
          <a:off x="4217851" y="2124937"/>
          <a:ext cx="33847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7913">
                  <a:extLst>
                    <a:ext uri="{9D8B030D-6E8A-4147-A177-3AD203B41FA5}">
                      <a16:colId xmlns:a16="http://schemas.microsoft.com/office/drawing/2014/main" val="1745918117"/>
                    </a:ext>
                  </a:extLst>
                </a:gridCol>
                <a:gridCol w="1015036">
                  <a:extLst>
                    <a:ext uri="{9D8B030D-6E8A-4147-A177-3AD203B41FA5}">
                      <a16:colId xmlns:a16="http://schemas.microsoft.com/office/drawing/2014/main" val="3387356363"/>
                    </a:ext>
                  </a:extLst>
                </a:gridCol>
                <a:gridCol w="1201783">
                  <a:extLst>
                    <a:ext uri="{9D8B030D-6E8A-4147-A177-3AD203B41FA5}">
                      <a16:colId xmlns:a16="http://schemas.microsoft.com/office/drawing/2014/main" val="38043939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idCountry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idCar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67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Italy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488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Ukraine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258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Spain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973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China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43624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23513" y="4550395"/>
            <a:ext cx="27040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A.Car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B.Country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 join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A.idCar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B.idCar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77267" y="173736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90752" y="173341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4589433" y="4872183"/>
            <a:ext cx="2419078" cy="339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3775876"/>
              </p:ext>
            </p:extLst>
          </p:nvPr>
        </p:nvGraphicFramePr>
        <p:xfrm>
          <a:off x="8154281" y="3979137"/>
          <a:ext cx="227325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639">
                  <a:extLst>
                    <a:ext uri="{9D8B030D-6E8A-4147-A177-3AD203B41FA5}">
                      <a16:colId xmlns:a16="http://schemas.microsoft.com/office/drawing/2014/main" val="1861419191"/>
                    </a:ext>
                  </a:extLst>
                </a:gridCol>
                <a:gridCol w="1161619">
                  <a:extLst>
                    <a:ext uri="{9D8B030D-6E8A-4147-A177-3AD203B41FA5}">
                      <a16:colId xmlns:a16="http://schemas.microsoft.com/office/drawing/2014/main" val="2867810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270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Audi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781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Chevrolet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Italy</a:t>
                      </a:r>
                      <a:endParaRPr lang="uk-UA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687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BMW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Ukraine</a:t>
                      </a:r>
                      <a:endParaRPr lang="uk-UA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040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Opel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961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Ford</a:t>
                      </a:r>
                      <a:endParaRPr lang="uk-U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  <a:endParaRPr lang="uk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300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3898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169</TotalTime>
  <Words>675</Words>
  <Application>Microsoft Office PowerPoint</Application>
  <PresentationFormat>Widescreen</PresentationFormat>
  <Paragraphs>214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Times New Roman</vt:lpstr>
      <vt:lpstr>Wingdings</vt:lpstr>
      <vt:lpstr>Retrospect</vt:lpstr>
      <vt:lpstr>Relation database and MySQL</vt:lpstr>
      <vt:lpstr>Relation database</vt:lpstr>
      <vt:lpstr>Connection between tables</vt:lpstr>
      <vt:lpstr>Data Manipulation Language (DML) Statements </vt:lpstr>
      <vt:lpstr>Types of keys</vt:lpstr>
      <vt:lpstr>MySQL - SELECT</vt:lpstr>
      <vt:lpstr>SQL JOIN</vt:lpstr>
      <vt:lpstr>SQL JOIN – Inner join</vt:lpstr>
      <vt:lpstr>SQL JOIN – Left join</vt:lpstr>
      <vt:lpstr>SQL JOIN – Right join</vt:lpstr>
      <vt:lpstr>SQL JOIN – Full join</vt:lpstr>
    </vt:vector>
  </TitlesOfParts>
  <Company>N-IX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API testing</dc:title>
  <dc:creator>Svyatoslav Dyuhanchuk</dc:creator>
  <cp:lastModifiedBy>Vitalii Vinnik</cp:lastModifiedBy>
  <cp:revision>16</cp:revision>
  <dcterms:created xsi:type="dcterms:W3CDTF">2020-09-15T20:30:49Z</dcterms:created>
  <dcterms:modified xsi:type="dcterms:W3CDTF">2022-10-30T12:28:08Z</dcterms:modified>
</cp:coreProperties>
</file>