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6"/>
  </p:notesMasterIdLst>
  <p:sldIdLst>
    <p:sldId id="258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7" r:id="rId14"/>
    <p:sldId id="278" r:id="rId15"/>
    <p:sldId id="273" r:id="rId16"/>
    <p:sldId id="286" r:id="rId17"/>
    <p:sldId id="280" r:id="rId18"/>
    <p:sldId id="281" r:id="rId19"/>
    <p:sldId id="282" r:id="rId20"/>
    <p:sldId id="283" r:id="rId21"/>
    <p:sldId id="284" r:id="rId22"/>
    <p:sldId id="285" r:id="rId23"/>
    <p:sldId id="287" r:id="rId24"/>
    <p:sldId id="28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20"/>
  </p:normalViewPr>
  <p:slideViewPr>
    <p:cSldViewPr snapToGrid="0" snapToObjects="1">
      <p:cViewPr varScale="1">
        <p:scale>
          <a:sx n="67" d="100"/>
          <a:sy n="67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35264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716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0514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7486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6636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255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9054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2132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3258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916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9057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4992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4355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5526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4189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6727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5727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3603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2951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4633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8555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6126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5328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7651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6861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2013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8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397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644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55098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6256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05236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66075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95462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883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29892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00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847918" y="702158"/>
            <a:ext cx="6172200" cy="757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uk-UA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963373" y="5130995"/>
            <a:ext cx="6172200" cy="757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Svyatoslav Dyuhanchuk</a:t>
            </a:r>
            <a:endParaRPr lang="uk-UA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1320800" y="3248891"/>
            <a:ext cx="427174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ctr">
              <a:spcBef>
                <a:spcPct val="25000"/>
              </a:spcBef>
              <a:spcAft>
                <a:spcPct val="15000"/>
              </a:spcAft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Unambiguous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280909"/>
              </p:ext>
            </p:extLst>
          </p:nvPr>
        </p:nvGraphicFramePr>
        <p:xfrm>
          <a:off x="5695585" y="1992575"/>
          <a:ext cx="5732966" cy="4080815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866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6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7695">
                <a:tc>
                  <a:txBody>
                    <a:bodyPr/>
                    <a:lstStyle/>
                    <a:p>
                      <a:r>
                        <a:rPr lang="en-US" sz="1800" dirty="0"/>
                        <a:t>Bad Example</a:t>
                      </a:r>
                      <a:endParaRPr lang="en-US" sz="1800" dirty="0">
                        <a:latin typeface="Times New Roman" panose="02020603050405020304" pitchFamily="18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Good Example</a:t>
                      </a:r>
                      <a:endParaRPr lang="en-US" sz="18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120">
                <a:tc>
                  <a:txBody>
                    <a:bodyPr/>
                    <a:lstStyle/>
                    <a:p>
                      <a:r>
                        <a:rPr lang="en-US" sz="1800" dirty="0"/>
                        <a:t>REQ2: All screens </a:t>
                      </a:r>
                      <a:r>
                        <a:rPr lang="en-US" sz="1800" baseline="0" dirty="0"/>
                        <a:t>should appear on monitor quickly </a:t>
                      </a:r>
                    </a:p>
                    <a:p>
                      <a:endParaRPr lang="en-US" sz="1800" baseline="0" dirty="0"/>
                    </a:p>
                    <a:p>
                      <a:r>
                        <a:rPr lang="en-US" sz="1800" baseline="0" dirty="0"/>
                        <a:t>How quickly?</a:t>
                      </a:r>
                      <a:endParaRPr lang="en-US" sz="1800" dirty="0"/>
                    </a:p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REQ2: </a:t>
                      </a:r>
                      <a:r>
                        <a:rPr lang="en-US" sz="1800" dirty="0">
                          <a:effectLst/>
                        </a:rPr>
                        <a:t>When the user accesses any screen, it must appear on the monitor within 2 seconds.</a:t>
                      </a:r>
                    </a:p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itle 3"/>
          <p:cNvSpPr txBox="1">
            <a:spLocks/>
          </p:cNvSpPr>
          <p:nvPr/>
        </p:nvSpPr>
        <p:spPr>
          <a:xfrm>
            <a:off x="2335232" y="516058"/>
            <a:ext cx="7283152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Characteristics of Good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0860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911103" y="3277101"/>
            <a:ext cx="396114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ctr">
              <a:spcBef>
                <a:spcPct val="25000"/>
              </a:spcBef>
              <a:spcAft>
                <a:spcPct val="15000"/>
              </a:spcAft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Verifiable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83698"/>
              </p:ext>
            </p:extLst>
          </p:nvPr>
        </p:nvGraphicFramePr>
        <p:xfrm>
          <a:off x="5037366" y="1894807"/>
          <a:ext cx="5841140" cy="4225059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92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0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862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 Example</a:t>
                      </a:r>
                      <a:endParaRPr lang="en-US" sz="1800" dirty="0">
                        <a:latin typeface="Times New Roman" panose="02020603050405020304" pitchFamily="18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Example</a:t>
                      </a:r>
                      <a:endParaRPr lang="en-US" sz="18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3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REQ7: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must be user friendly.</a:t>
                      </a:r>
                    </a:p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should we measure user friendliness?</a:t>
                      </a:r>
                    </a:p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REQ7: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interface shall be menu driven. It shall provide dialog boxes, help screens, radio buttons, dropdown list boxes, and spin buttons for user inputs.</a:t>
                      </a:r>
                    </a:p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itle 3"/>
          <p:cNvSpPr txBox="1">
            <a:spLocks/>
          </p:cNvSpPr>
          <p:nvPr/>
        </p:nvSpPr>
        <p:spPr>
          <a:xfrm>
            <a:off x="2335232" y="516058"/>
            <a:ext cx="7283152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Characteristics of Good requirements</a:t>
            </a:r>
          </a:p>
        </p:txBody>
      </p:sp>
    </p:spTree>
    <p:extLst>
      <p:ext uri="{BB962C8B-B14F-4D97-AF65-F5344CB8AC3E}">
        <p14:creationId xmlns:p14="http://schemas.microsoft.com/office/powerpoint/2010/main" val="92221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2655612" y="473224"/>
            <a:ext cx="7283152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Characteristics of Good requirements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225661" y="2234774"/>
            <a:ext cx="2355999" cy="293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8EEF7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7338" indent="-28733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76313" indent="-457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7813" indent="-457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19313" indent="-457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90813" indent="-457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801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521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6241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1961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5000"/>
              </a:spcBef>
              <a:spcAft>
                <a:spcPct val="15000"/>
              </a:spcAft>
              <a:buFontTx/>
              <a:buNone/>
            </a:pPr>
            <a:r>
              <a:rPr lang="en-US" altLang="en-US" sz="2800" dirty="0">
                <a:ea typeface="Segoe UI" panose="020B0502040204020203" pitchFamily="34" charset="0"/>
                <a:cs typeface="Times New Roman" panose="02020603050405020304" pitchFamily="18" charset="0"/>
              </a:rPr>
              <a:t>Necessary</a:t>
            </a:r>
          </a:p>
          <a:p>
            <a:pPr>
              <a:spcBef>
                <a:spcPct val="25000"/>
              </a:spcBef>
              <a:spcAft>
                <a:spcPct val="15000"/>
              </a:spcAft>
              <a:buFontTx/>
              <a:buNone/>
            </a:pPr>
            <a:r>
              <a:rPr lang="en-US" altLang="en-US" sz="2800" dirty="0">
                <a:ea typeface="Segoe UI" panose="020B0502040204020203" pitchFamily="34" charset="0"/>
                <a:cs typeface="Times New Roman" panose="02020603050405020304" pitchFamily="18" charset="0"/>
              </a:rPr>
              <a:t>Complete</a:t>
            </a:r>
          </a:p>
          <a:p>
            <a:pPr>
              <a:spcBef>
                <a:spcPct val="25000"/>
              </a:spcBef>
              <a:spcAft>
                <a:spcPct val="15000"/>
              </a:spcAft>
              <a:buFontTx/>
              <a:buNone/>
            </a:pPr>
            <a:r>
              <a:rPr lang="en-US" altLang="en-US" sz="2800" dirty="0">
                <a:ea typeface="Segoe UI" panose="020B0502040204020203" pitchFamily="34" charset="0"/>
                <a:cs typeface="Times New Roman" panose="02020603050405020304" pitchFamily="18" charset="0"/>
              </a:rPr>
              <a:t>Consistent</a:t>
            </a:r>
          </a:p>
          <a:p>
            <a:pPr>
              <a:spcBef>
                <a:spcPct val="25000"/>
              </a:spcBef>
              <a:spcAft>
                <a:spcPct val="15000"/>
              </a:spcAft>
              <a:buFontTx/>
              <a:buNone/>
            </a:pPr>
            <a:r>
              <a:rPr lang="en-US" altLang="en-US" sz="2800" dirty="0">
                <a:ea typeface="Segoe UI" panose="020B0502040204020203" pitchFamily="34" charset="0"/>
                <a:cs typeface="Times New Roman" panose="02020603050405020304" pitchFamily="18" charset="0"/>
              </a:rPr>
              <a:t>Unambiguous</a:t>
            </a:r>
          </a:p>
          <a:p>
            <a:pPr>
              <a:spcBef>
                <a:spcPct val="25000"/>
              </a:spcBef>
              <a:spcAft>
                <a:spcPct val="15000"/>
              </a:spcAft>
              <a:buFontTx/>
              <a:buNone/>
            </a:pPr>
            <a:r>
              <a:rPr lang="en-US" altLang="en-US" sz="2800" dirty="0">
                <a:ea typeface="Segoe UI" panose="020B0502040204020203" pitchFamily="34" charset="0"/>
                <a:cs typeface="Times New Roman" panose="02020603050405020304" pitchFamily="18" charset="0"/>
              </a:rPr>
              <a:t>Verifiable</a:t>
            </a:r>
          </a:p>
        </p:txBody>
      </p:sp>
    </p:spTree>
    <p:extLst>
      <p:ext uri="{BB962C8B-B14F-4D97-AF65-F5344CB8AC3E}">
        <p14:creationId xmlns:p14="http://schemas.microsoft.com/office/powerpoint/2010/main" val="3216829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925" y="1786971"/>
            <a:ext cx="46291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9043" y="3717032"/>
            <a:ext cx="115700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How do we know who is “children”? – </a:t>
            </a:r>
            <a:r>
              <a:rPr lang="en-US" sz="22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Complete.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Only when school works? – </a:t>
            </a:r>
            <a:r>
              <a:rPr lang="en-US" sz="22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Complete 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What does “present” mean – on a sidewalk, behind a fence? – </a:t>
            </a:r>
            <a:r>
              <a:rPr lang="en-US" sz="22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Unambiguous.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Because of this requirement is not </a:t>
            </a:r>
            <a:r>
              <a:rPr lang="en-US" sz="22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verifiable.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some of the qualities are missing, there is a problem with the requirement.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there will be bugs.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57230" y="628073"/>
            <a:ext cx="8803784" cy="90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63984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715848" y="577561"/>
            <a:ext cx="8803784" cy="10110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09932" y="2488407"/>
            <a:ext cx="8641724" cy="32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82296" indent="0" algn="just">
              <a:buFont typeface="Arial"/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shall work with any browser.</a:t>
            </a:r>
          </a:p>
          <a:p>
            <a:pPr marL="82296" indent="0" algn="just">
              <a:buFont typeface="Arial"/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shall respond quickly to user clicks.</a:t>
            </a:r>
          </a:p>
          <a:p>
            <a:pPr marL="82296" indent="0" algn="just">
              <a:buFont typeface="Arial"/>
              <a:buNone/>
            </a:pP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algn="just"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shall work with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2296" indent="0" algn="just"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shall work with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algn="just"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shall respond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10ms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any user click.</a:t>
            </a:r>
          </a:p>
        </p:txBody>
      </p:sp>
    </p:spTree>
    <p:extLst>
      <p:ext uri="{BB962C8B-B14F-4D97-AF65-F5344CB8AC3E}">
        <p14:creationId xmlns:p14="http://schemas.microsoft.com/office/powerpoint/2010/main" val="63915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1987380" y="2025302"/>
            <a:ext cx="8835294" cy="2160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en-US" sz="4000">
                <a:latin typeface="Times New Roman" pitchFamily="18" charset="0"/>
                <a:cs typeface="Times New Roman" pitchFamily="18" charset="0"/>
              </a:rPr>
              <a:t>Types of documents through which requirements can be communicated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240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2309455" y="422910"/>
            <a:ext cx="8028384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ctr"/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itchFamily="18" charset="0"/>
              </a:rPr>
              <a:t>Software Requirements Specification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94268" y="1997839"/>
            <a:ext cx="116692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ea typeface="Segoe UI" panose="020B0502040204020203" pitchFamily="34" charset="0"/>
                <a:cs typeface="Times New Roman" pitchFamily="18" charset="0"/>
              </a:rPr>
              <a:t>SRS </a:t>
            </a:r>
            <a:r>
              <a:rPr lang="en-US" sz="2800" dirty="0">
                <a:latin typeface="Times New Roman" pitchFamily="18" charset="0"/>
                <a:ea typeface="Segoe UI" panose="020B0502040204020203" pitchFamily="34" charset="0"/>
                <a:cs typeface="Times New Roman" pitchFamily="18" charset="0"/>
              </a:rPr>
              <a:t>– it’s a description of a software system to be developed, laying out functional and non-functional requirements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94268" y="3280867"/>
            <a:ext cx="116692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CA" altLang="en-US" sz="2800" dirty="0">
                <a:latin typeface="Times New Roman" pitchFamily="18" charset="0"/>
                <a:ea typeface="Segoe UI" panose="020B0502040204020203" pitchFamily="34" charset="0"/>
                <a:cs typeface="Times New Roman" pitchFamily="18" charset="0"/>
              </a:rPr>
              <a:t>Contents of SRS (Section 5 of IEEE 830)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CA" altLang="en-US" sz="2800" dirty="0">
                <a:latin typeface="Times New Roman" pitchFamily="18" charset="0"/>
                <a:ea typeface="Segoe UI" panose="020B0502040204020203" pitchFamily="34" charset="0"/>
                <a:cs typeface="Times New Roman" pitchFamily="18" charset="0"/>
              </a:rPr>
              <a:t>Introduction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CA" altLang="en-US" sz="2800" dirty="0">
                <a:latin typeface="Times New Roman" pitchFamily="18" charset="0"/>
                <a:ea typeface="Segoe UI" panose="020B0502040204020203" pitchFamily="34" charset="0"/>
                <a:cs typeface="Times New Roman" pitchFamily="18" charset="0"/>
              </a:rPr>
              <a:t>General description of the software product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CA" altLang="en-US" sz="2800" dirty="0">
                <a:latin typeface="Times New Roman" pitchFamily="18" charset="0"/>
                <a:ea typeface="Segoe UI" panose="020B0502040204020203" pitchFamily="34" charset="0"/>
                <a:cs typeface="Times New Roman" pitchFamily="18" charset="0"/>
              </a:rPr>
              <a:t>Specific requirements (detailed)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CA" altLang="en-US" sz="2800" dirty="0">
                <a:latin typeface="Times New Roman" pitchFamily="18" charset="0"/>
                <a:ea typeface="Segoe UI" panose="020B0502040204020203" pitchFamily="34" charset="0"/>
                <a:cs typeface="Times New Roman" pitchFamily="18" charset="0"/>
              </a:rPr>
              <a:t>Additional information such as appendixes and index, if necessary</a:t>
            </a:r>
          </a:p>
        </p:txBody>
      </p:sp>
    </p:spTree>
    <p:extLst>
      <p:ext uri="{BB962C8B-B14F-4D97-AF65-F5344CB8AC3E}">
        <p14:creationId xmlns:p14="http://schemas.microsoft.com/office/powerpoint/2010/main" val="231534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2057980" y="522576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ctr"/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User Stories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47090" y="2733818"/>
            <a:ext cx="114945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ea typeface="Segoe UI" panose="020B0502040204020203" pitchFamily="34" charset="0"/>
                <a:cs typeface="Times New Roman" pitchFamily="18" charset="0"/>
              </a:rPr>
              <a:t>User Stories </a:t>
            </a:r>
            <a:r>
              <a:rPr lang="en-US" sz="2800" dirty="0">
                <a:latin typeface="Times New Roman" pitchFamily="18" charset="0"/>
                <a:ea typeface="Segoe UI" panose="020B0502040204020203" pitchFamily="34" charset="0"/>
                <a:cs typeface="Times New Roman" pitchFamily="18" charset="0"/>
              </a:rPr>
              <a:t>- are short, simple description of a feature told from the perspective of the person who desires the new capability, usually a user or customer of the system. They typically follow a simple template: </a:t>
            </a:r>
          </a:p>
          <a:p>
            <a:pPr lvl="1" algn="just"/>
            <a:endParaRPr lang="en-US" sz="2800" i="1" dirty="0">
              <a:latin typeface="Times New Roman" pitchFamily="18" charset="0"/>
              <a:ea typeface="Segoe UI" panose="020B0502040204020203" pitchFamily="34" charset="0"/>
              <a:cs typeface="Times New Roman" pitchFamily="18" charset="0"/>
            </a:endParaRPr>
          </a:p>
          <a:p>
            <a:pPr algn="just"/>
            <a:r>
              <a:rPr lang="en-US" sz="2800" i="1" dirty="0">
                <a:latin typeface="Times New Roman" pitchFamily="18" charset="0"/>
                <a:ea typeface="Segoe UI" panose="020B0502040204020203" pitchFamily="34" charset="0"/>
                <a:cs typeface="Times New Roman" pitchFamily="18" charset="0"/>
              </a:rPr>
              <a:t>As a &lt;type of user&gt;, I want &lt;some goal&gt; so that &lt;some reason&gt;. </a:t>
            </a:r>
          </a:p>
        </p:txBody>
      </p:sp>
    </p:spTree>
    <p:extLst>
      <p:ext uri="{BB962C8B-B14F-4D97-AF65-F5344CB8AC3E}">
        <p14:creationId xmlns:p14="http://schemas.microsoft.com/office/powerpoint/2010/main" val="1948393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05259" y="604140"/>
            <a:ext cx="8237113" cy="8666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user story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1229" y="4036290"/>
            <a:ext cx="6801097" cy="26498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administrator, I can: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 user to database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new user from database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count of registered users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count of users who have discount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9754" y="1948196"/>
            <a:ext cx="4050756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2931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177420" y="417104"/>
            <a:ext cx="11791666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ctr"/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421" y="4439959"/>
            <a:ext cx="117916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Might be represented in two major forms:</a:t>
            </a:r>
          </a:p>
          <a:p>
            <a:pPr marL="457200" lvl="1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Diagram </a:t>
            </a:r>
          </a:p>
          <a:p>
            <a:pPr marL="457200" lvl="1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Structural textual description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77421" y="2208638"/>
            <a:ext cx="1179166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   Use case</a:t>
            </a:r>
            <a:r>
              <a:rPr lang="en-US" sz="3200" dirty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is a list of steps, typically defining interactions between a role (known in UML as an "actor") and a system, to achieve a goal. The actor can be a human or an external system.</a:t>
            </a:r>
            <a:endParaRPr lang="en-US" sz="2800" b="1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6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1182255" y="2182679"/>
            <a:ext cx="9993746" cy="36372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Requirement: A condition or capability needed by a user to solve a problem or achieve an objective that must be met or possessed by a system or system component to satisfy a contract, standard, specification, or other formally imposed document.</a:t>
            </a:r>
          </a:p>
          <a:p>
            <a:pPr marL="17780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Requirements are a specification of </a:t>
            </a:r>
            <a:r>
              <a:rPr lang="en-US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what should be implemented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but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how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uk-UA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847918" y="702158"/>
            <a:ext cx="6172200" cy="757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uk-UA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33" y="2587073"/>
            <a:ext cx="47720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553388" y="3092098"/>
            <a:ext cx="6409896" cy="1771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just">
              <a:buFont typeface="Arial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Use Case Diagram for the interaction of a </a:t>
            </a:r>
            <a:r>
              <a:rPr lang="en-US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client (the actor)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and a restaurant (the system)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538016" y="458832"/>
            <a:ext cx="7202518" cy="802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ctr"/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897482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2285796" y="491176"/>
            <a:ext cx="762580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ctr"/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Use Case Diagram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5073" y="1913556"/>
            <a:ext cx="4285715" cy="428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6872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296" y="1446664"/>
            <a:ext cx="3343701" cy="394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82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9671" y="619407"/>
            <a:ext cx="4162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6219" y="2020046"/>
            <a:ext cx="96058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planning</a:t>
            </a:r>
          </a:p>
          <a:p>
            <a:pPr marL="685800" lvl="2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requirements</a:t>
            </a:r>
          </a:p>
          <a:p>
            <a:pPr marL="685800" lvl="2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Grooming</a:t>
            </a:r>
          </a:p>
          <a:p>
            <a:pPr marL="685800" lvl="2" indent="-685800">
              <a:buFont typeface="Arial" panose="020B0604020202020204" pitchFamily="34" charset="0"/>
              <a:buChar char="•"/>
            </a:pP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707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1962" y="671710"/>
            <a:ext cx="3623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337" y="2004290"/>
            <a:ext cx="5097318" cy="41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8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2356334" y="602522"/>
            <a:ext cx="7776864" cy="74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Requirements Types</a:t>
            </a:r>
          </a:p>
        </p:txBody>
      </p:sp>
      <p:sp>
        <p:nvSpPr>
          <p:cNvPr id="6" name="Rectangle 6"/>
          <p:cNvSpPr/>
          <p:nvPr/>
        </p:nvSpPr>
        <p:spPr>
          <a:xfrm>
            <a:off x="1319320" y="2506188"/>
            <a:ext cx="48228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itchFamily="18" charset="0"/>
                <a:ea typeface="Segoe UI" panose="020B0502040204020203" pitchFamily="34" charset="0"/>
                <a:cs typeface="Times New Roman" pitchFamily="18" charset="0"/>
              </a:rPr>
              <a:t>Functional: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itchFamily="18" charset="0"/>
                <a:ea typeface="Segoe UI" panose="020B0502040204020203" pitchFamily="34" charset="0"/>
                <a:cs typeface="Times New Roman" pitchFamily="18" charset="0"/>
              </a:rPr>
              <a:t>Business requirements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itchFamily="18" charset="0"/>
                <a:ea typeface="Segoe UI" panose="020B0502040204020203" pitchFamily="34" charset="0"/>
                <a:cs typeface="Times New Roman" pitchFamily="18" charset="0"/>
              </a:rPr>
              <a:t>User requirements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itchFamily="18" charset="0"/>
                <a:ea typeface="Segoe UI" panose="020B0502040204020203" pitchFamily="34" charset="0"/>
                <a:cs typeface="Times New Roman" pitchFamily="18" charset="0"/>
              </a:rPr>
              <a:t>Functional requirements</a:t>
            </a:r>
          </a:p>
        </p:txBody>
      </p:sp>
      <p:sp>
        <p:nvSpPr>
          <p:cNvPr id="7" name="Rectangle 7"/>
          <p:cNvSpPr/>
          <p:nvPr/>
        </p:nvSpPr>
        <p:spPr>
          <a:xfrm>
            <a:off x="6494148" y="2370091"/>
            <a:ext cx="45433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itchFamily="18" charset="0"/>
                <a:ea typeface="Segoe UI" panose="020B0502040204020203" pitchFamily="34" charset="0"/>
                <a:cs typeface="Times New Roman" pitchFamily="18" charset="0"/>
              </a:rPr>
              <a:t>Nonfunctional: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itchFamily="18" charset="0"/>
                <a:ea typeface="Segoe UI" panose="020B0502040204020203" pitchFamily="34" charset="0"/>
                <a:cs typeface="Times New Roman" pitchFamily="18" charset="0"/>
              </a:rPr>
              <a:t>Physical environment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itchFamily="18" charset="0"/>
                <a:ea typeface="Segoe UI" panose="020B0502040204020203" pitchFamily="34" charset="0"/>
                <a:cs typeface="Times New Roman" pitchFamily="18" charset="0"/>
              </a:rPr>
              <a:t>Performance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itchFamily="18" charset="0"/>
                <a:ea typeface="Segoe UI" panose="020B0502040204020203" pitchFamily="34" charset="0"/>
                <a:cs typeface="Times New Roman" pitchFamily="18" charset="0"/>
              </a:rPr>
              <a:t>Documentation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itchFamily="18" charset="0"/>
                <a:ea typeface="Segoe UI" panose="020B0502040204020203" pitchFamily="34" charset="0"/>
                <a:cs typeface="Times New Roman" pitchFamily="18" charset="0"/>
              </a:rPr>
              <a:t>Quality attributes</a:t>
            </a:r>
          </a:p>
        </p:txBody>
      </p:sp>
    </p:spTree>
    <p:extLst>
      <p:ext uri="{BB962C8B-B14F-4D97-AF65-F5344CB8AC3E}">
        <p14:creationId xmlns:p14="http://schemas.microsoft.com/office/powerpoint/2010/main" val="13541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35" y="2042167"/>
            <a:ext cx="9551831" cy="41347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2274860" y="679679"/>
            <a:ext cx="7776864" cy="74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Requirements Levels</a:t>
            </a:r>
          </a:p>
        </p:txBody>
      </p:sp>
    </p:spTree>
    <p:extLst>
      <p:ext uri="{BB962C8B-B14F-4D97-AF65-F5344CB8AC3E}">
        <p14:creationId xmlns:p14="http://schemas.microsoft.com/office/powerpoint/2010/main" val="27727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097281" y="451846"/>
            <a:ext cx="10058400" cy="11653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Levels of requirements	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219200" y="2016495"/>
            <a:ext cx="9936481" cy="40090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1. Business requirements (Vision and Scope document)</a:t>
            </a:r>
          </a:p>
          <a:p>
            <a:pPr marL="0" indent="0" algn="just">
              <a:buFont typeface="Arial"/>
              <a:buNone/>
            </a:pPr>
            <a:r>
              <a:rPr lang="en-US" sz="2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 algn="just">
              <a:buFont typeface="Arial"/>
              <a:buNone/>
            </a:pPr>
            <a:r>
              <a:rPr lang="en-US" sz="20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“We need a tool for selecting commercial data from different sources and converting it to easy-to-read forms.”</a:t>
            </a:r>
          </a:p>
          <a:p>
            <a:pPr marL="17780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2. User requirements (User Stories, Use Case)</a:t>
            </a:r>
          </a:p>
          <a:p>
            <a:pPr marL="0" indent="0" algn="just">
              <a:buFont typeface="Arial"/>
              <a:buNone/>
            </a:pPr>
            <a:r>
              <a:rPr lang="en-US" sz="2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 algn="just">
              <a:buFont typeface="Arial"/>
              <a:buNone/>
            </a:pPr>
            <a:r>
              <a:rPr lang="en-US" sz="2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“When the user logs into the system the welcome page should be opened”.</a:t>
            </a:r>
          </a:p>
          <a:p>
            <a:pPr marL="17780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3. Functional and non-functional requirements (Specification):</a:t>
            </a:r>
          </a:p>
          <a:p>
            <a:pPr marL="0" indent="0" algn="just">
              <a:buFont typeface="Arial"/>
              <a:buNone/>
            </a:pPr>
            <a:r>
              <a:rPr lang="en-US" sz="2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 algn="just">
              <a:buFont typeface="Arial"/>
              <a:buNone/>
            </a:pPr>
            <a:r>
              <a:rPr lang="en-US" sz="2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“The device should check all valid sources during installation. All invalid sources must be visible but disabled for a regular user.”</a:t>
            </a:r>
            <a:endParaRPr lang="uk-UA" sz="2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2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Work\handshake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866" y="1856509"/>
            <a:ext cx="4573506" cy="432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8"/>
          <p:cNvSpPr/>
          <p:nvPr/>
        </p:nvSpPr>
        <p:spPr>
          <a:xfrm>
            <a:off x="9597265" y="1865745"/>
            <a:ext cx="2484815" cy="990600"/>
          </a:xfrm>
          <a:prstGeom prst="wedgeRoundRectCallout">
            <a:avLst>
              <a:gd name="adj1" fmla="val -92064"/>
              <a:gd name="adj2" fmla="val 109017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Segoe UI" panose="020B0502040204020203" pitchFamily="34" charset="0"/>
                <a:cs typeface="Times New Roman" pitchFamily="18" charset="0"/>
              </a:rPr>
              <a:t>Clearly defined and documented</a:t>
            </a:r>
          </a:p>
        </p:txBody>
      </p:sp>
      <p:sp>
        <p:nvSpPr>
          <p:cNvPr id="7" name="Rounded Rectangular Callout 9"/>
          <p:cNvSpPr/>
          <p:nvPr/>
        </p:nvSpPr>
        <p:spPr>
          <a:xfrm>
            <a:off x="838200" y="5031582"/>
            <a:ext cx="2484815" cy="990600"/>
          </a:xfrm>
          <a:prstGeom prst="wedgeRoundRectCallout">
            <a:avLst>
              <a:gd name="adj1" fmla="val 70320"/>
              <a:gd name="adj2" fmla="val -14816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Segoe UI" panose="020B0502040204020203" pitchFamily="34" charset="0"/>
                <a:cs typeface="Times New Roman" pitchFamily="18" charset="0"/>
              </a:rPr>
              <a:t>Hidden or ‘assumed’ and not stated explicitly</a:t>
            </a:r>
          </a:p>
        </p:txBody>
      </p:sp>
      <p:sp>
        <p:nvSpPr>
          <p:cNvPr id="2" name="Rectangle 1"/>
          <p:cNvSpPr/>
          <p:nvPr/>
        </p:nvSpPr>
        <p:spPr>
          <a:xfrm>
            <a:off x="3744506" y="556491"/>
            <a:ext cx="496161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500" dirty="0">
                <a:latin typeface="Times New Roman" pitchFamily="18" charset="0"/>
                <a:cs typeface="Times New Roman" pitchFamily="18" charset="0"/>
              </a:rPr>
              <a:t>Implicit and Explicit</a:t>
            </a:r>
            <a:endParaRPr lang="uk-UA" sz="4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67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2335232" y="516058"/>
            <a:ext cx="7283152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Characteristics of Good requirements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23290" y="2706671"/>
            <a:ext cx="19219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8EEF7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7338" indent="-287338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76313" indent="-457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7813" indent="-457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19313" indent="-457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90813" indent="-457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801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521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6241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1961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5000"/>
              </a:spcBef>
              <a:spcAft>
                <a:spcPct val="15000"/>
              </a:spcAft>
              <a:buFontTx/>
              <a:buNone/>
            </a:pPr>
            <a:r>
              <a:rPr lang="en-US" altLang="en-US" sz="2800" dirty="0">
                <a:ea typeface="Segoe UI" panose="020B0502040204020203" pitchFamily="34" charset="0"/>
                <a:cs typeface="Times New Roman" panose="02020603050405020304" pitchFamily="18" charset="0"/>
              </a:rPr>
              <a:t>Necessary</a:t>
            </a:r>
          </a:p>
        </p:txBody>
      </p:sp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370978"/>
              </p:ext>
            </p:extLst>
          </p:nvPr>
        </p:nvGraphicFramePr>
        <p:xfrm>
          <a:off x="5549406" y="2223206"/>
          <a:ext cx="5378670" cy="3548417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090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014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 Example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Example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REQ1: All requirements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should developer and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tested.</a:t>
                      </a: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the requirement 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present some business need?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80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1411647" y="2817986"/>
            <a:ext cx="259307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ctr">
              <a:spcBef>
                <a:spcPct val="25000"/>
              </a:spcBef>
              <a:spcAft>
                <a:spcPct val="15000"/>
              </a:spcAft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207517"/>
              </p:ext>
            </p:extLst>
          </p:nvPr>
        </p:nvGraphicFramePr>
        <p:xfrm>
          <a:off x="5053560" y="2176912"/>
          <a:ext cx="5832648" cy="3515641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916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Bad Example</a:t>
                      </a:r>
                      <a:endParaRPr lang="en-US" dirty="0">
                        <a:latin typeface="Times New Roman" panose="02020603050405020304" pitchFamily="18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Example</a:t>
                      </a:r>
                      <a:endParaRPr lang="en-US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58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REQ3: On loss of power, the battery backup must support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operations.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For how long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?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REQ3: On loss of power, the battery backup must support operations for 20 minutes.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itle 3"/>
          <p:cNvSpPr txBox="1">
            <a:spLocks/>
          </p:cNvSpPr>
          <p:nvPr/>
        </p:nvSpPr>
        <p:spPr>
          <a:xfrm>
            <a:off x="2335232" y="516058"/>
            <a:ext cx="7283152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Characteristics of Good requirements</a:t>
            </a:r>
          </a:p>
        </p:txBody>
      </p:sp>
    </p:spTree>
    <p:extLst>
      <p:ext uri="{BB962C8B-B14F-4D97-AF65-F5344CB8AC3E}">
        <p14:creationId xmlns:p14="http://schemas.microsoft.com/office/powerpoint/2010/main" val="2002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1709278" y="3097683"/>
            <a:ext cx="2552132" cy="810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ctr">
              <a:spcBef>
                <a:spcPct val="25000"/>
              </a:spcBef>
              <a:spcAft>
                <a:spcPct val="15000"/>
              </a:spcAft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Consistent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84052"/>
              </p:ext>
            </p:extLst>
          </p:nvPr>
        </p:nvGraphicFramePr>
        <p:xfrm>
          <a:off x="4853638" y="1912558"/>
          <a:ext cx="6796586" cy="4238308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398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8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740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 Example</a:t>
                      </a:r>
                      <a:endParaRPr lang="en-US" dirty="0">
                        <a:latin typeface="Times New Roman" panose="02020603050405020304" pitchFamily="18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Example</a:t>
                      </a:r>
                      <a:endParaRPr lang="en-US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09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REQ4: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electronic batch records shall be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 11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compliant.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REQ47:</a:t>
                      </a:r>
                      <a:r>
                        <a:rPr lang="en-US" sz="18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on-going training program for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 CFR Part 11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needs to be established at the sites.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 these refer to the same regulation or different ones?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REQ4: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electronic batch records shall be 21 CFR Part 11 compliant.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REQ47: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on-going training program for 21 CFR Part 11 needs to be established at the site.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itle 3"/>
          <p:cNvSpPr txBox="1">
            <a:spLocks/>
          </p:cNvSpPr>
          <p:nvPr/>
        </p:nvSpPr>
        <p:spPr>
          <a:xfrm>
            <a:off x="2335232" y="516058"/>
            <a:ext cx="7283152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Characteristics of Good requirements</a:t>
            </a:r>
          </a:p>
        </p:txBody>
      </p:sp>
    </p:spTree>
    <p:extLst>
      <p:ext uri="{BB962C8B-B14F-4D97-AF65-F5344CB8AC3E}">
        <p14:creationId xmlns:p14="http://schemas.microsoft.com/office/powerpoint/2010/main" val="25333805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</TotalTime>
  <Words>820</Words>
  <Application>Microsoft Office PowerPoint</Application>
  <PresentationFormat>Widescreen</PresentationFormat>
  <Paragraphs>123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Vitalii Vinnik</cp:lastModifiedBy>
  <cp:revision>20</cp:revision>
  <dcterms:modified xsi:type="dcterms:W3CDTF">2022-11-09T11:29:38Z</dcterms:modified>
</cp:coreProperties>
</file>