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315" r:id="rId6"/>
    <p:sldId id="262" r:id="rId7"/>
    <p:sldId id="295" r:id="rId8"/>
    <p:sldId id="314" r:id="rId9"/>
    <p:sldId id="301" r:id="rId10"/>
    <p:sldId id="297" r:id="rId11"/>
    <p:sldId id="298" r:id="rId12"/>
    <p:sldId id="304" r:id="rId13"/>
    <p:sldId id="302" r:id="rId14"/>
    <p:sldId id="303" r:id="rId15"/>
    <p:sldId id="305" r:id="rId16"/>
    <p:sldId id="312" r:id="rId17"/>
    <p:sldId id="313" r:id="rId18"/>
    <p:sldId id="306" r:id="rId19"/>
    <p:sldId id="307" r:id="rId20"/>
    <p:sldId id="308" r:id="rId21"/>
    <p:sldId id="309" r:id="rId22"/>
    <p:sldId id="311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 err="1"/>
              <a:t>Vitalijs</a:t>
            </a:r>
            <a:r>
              <a:rPr lang="en-US" dirty="0"/>
              <a:t> </a:t>
            </a:r>
            <a:r>
              <a:rPr lang="en-US" dirty="0" err="1"/>
              <a:t>Tickovs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2994D-E6A5-A008-6045-C98B2209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5B60-287F-FD66-69B1-ABA33D1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 descr="A graph of a graph of a number of bikes&#10;&#10;Description automatically generated with medium confidence">
            <a:extLst>
              <a:ext uri="{FF2B5EF4-FFF2-40B4-BE49-F238E27FC236}">
                <a16:creationId xmlns:a16="http://schemas.microsoft.com/office/drawing/2014/main" id="{382DEFBE-A29C-4405-969F-300F8A86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852" y="1707503"/>
            <a:ext cx="4350590" cy="3262942"/>
          </a:xfrm>
          <a:prstGeom prst="rect">
            <a:avLst/>
          </a:prstGeom>
        </p:spPr>
      </p:pic>
      <p:pic>
        <p:nvPicPr>
          <p:cNvPr id="6" name="Picture 5" descr="A graph of a number of bikes&#10;&#10;Description automatically generated">
            <a:extLst>
              <a:ext uri="{FF2B5EF4-FFF2-40B4-BE49-F238E27FC236}">
                <a16:creationId xmlns:a16="http://schemas.microsoft.com/office/drawing/2014/main" id="{B9BE9DD7-73C2-03C8-33FD-0E6F6CED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31" y="1707501"/>
            <a:ext cx="4350590" cy="3262943"/>
          </a:xfrm>
          <a:prstGeom prst="rect">
            <a:avLst/>
          </a:prstGeom>
        </p:spPr>
      </p:pic>
      <p:pic>
        <p:nvPicPr>
          <p:cNvPr id="8" name="Picture 7" descr="A graph of a bicycle&#10;&#10;Description automatically generated with medium confidence">
            <a:extLst>
              <a:ext uri="{FF2B5EF4-FFF2-40B4-BE49-F238E27FC236}">
                <a16:creationId xmlns:a16="http://schemas.microsoft.com/office/drawing/2014/main" id="{41467109-52DE-1B80-C545-9A135024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11" y="1707501"/>
            <a:ext cx="4350590" cy="32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86C5-3866-C79E-1F1D-0D660B50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350A-246F-A19E-A40F-B1C69724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 descr="A graph of a graph showing the weather&#10;&#10;Description automatically generated with medium confidence">
            <a:extLst>
              <a:ext uri="{FF2B5EF4-FFF2-40B4-BE49-F238E27FC236}">
                <a16:creationId xmlns:a16="http://schemas.microsoft.com/office/drawing/2014/main" id="{B0E722D7-6DEB-E63E-A3BF-79B9E95D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6" y="1234433"/>
            <a:ext cx="5852172" cy="4389129"/>
          </a:xfrm>
          <a:prstGeom prst="rect">
            <a:avLst/>
          </a:prstGeom>
        </p:spPr>
      </p:pic>
      <p:pic>
        <p:nvPicPr>
          <p:cNvPr id="6" name="Picture 5" descr="A graph of a number of bikes&#10;&#10;Description automatically generated">
            <a:extLst>
              <a:ext uri="{FF2B5EF4-FFF2-40B4-BE49-F238E27FC236}">
                <a16:creationId xmlns:a16="http://schemas.microsoft.com/office/drawing/2014/main" id="{C666F64A-81CE-96C7-7DFB-9F03136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6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F1FE-134F-E07C-903D-1894808A7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CB47-4336-4294-04A4-CB26089B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2" name="Picture 11" descr="A graph showing heatmap and temperature&#10;&#10;Description automatically generated">
            <a:extLst>
              <a:ext uri="{FF2B5EF4-FFF2-40B4-BE49-F238E27FC236}">
                <a16:creationId xmlns:a16="http://schemas.microsoft.com/office/drawing/2014/main" id="{789518F3-936A-4CF9-46C3-34D068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76" y="0"/>
            <a:ext cx="4961299" cy="4420066"/>
          </a:xfrm>
          <a:prstGeom prst="rect">
            <a:avLst/>
          </a:prstGeom>
        </p:spPr>
      </p:pic>
      <p:pic>
        <p:nvPicPr>
          <p:cNvPr id="17" name="Picture 16" descr="A graph showing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683419C-72DD-C30B-BD1D-506D2F84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6" y="4389115"/>
            <a:ext cx="11265430" cy="24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F5CB6-4778-5476-A67F-53DA1359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C346-FFAD-95E8-A972-027879D8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1677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F328-29D0-BFB8-0CF5-D4178DC8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584D-FF1F-8DAA-FCAB-A917A3A9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9570-6A52-66FD-4057-8D995CB4BF85}"/>
              </a:ext>
            </a:extLst>
          </p:cNvPr>
          <p:cNvSpPr txBox="1"/>
          <p:nvPr/>
        </p:nvSpPr>
        <p:spPr>
          <a:xfrm>
            <a:off x="1167897" y="1398554"/>
            <a:ext cx="5522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Standardized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Regularized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59281-CF1D-ED79-2912-D49CF534401B}"/>
              </a:ext>
            </a:extLst>
          </p:cNvPr>
          <p:cNvSpPr txBox="1"/>
          <p:nvPr/>
        </p:nvSpPr>
        <p:spPr>
          <a:xfrm>
            <a:off x="1167897" y="4616942"/>
            <a:ext cx="552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set: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 set: 20%</a:t>
            </a:r>
          </a:p>
        </p:txBody>
      </p:sp>
    </p:spTree>
    <p:extLst>
      <p:ext uri="{BB962C8B-B14F-4D97-AF65-F5344CB8AC3E}">
        <p14:creationId xmlns:p14="http://schemas.microsoft.com/office/powerpoint/2010/main" val="15839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09DFC-6B36-CC9F-F61E-D4AF45DC4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B11E-7F2B-B49E-3307-64CA6DA4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6" y="70338"/>
            <a:ext cx="8421688" cy="1325563"/>
          </a:xfrm>
        </p:spPr>
        <p:txBody>
          <a:bodyPr/>
          <a:lstStyle/>
          <a:p>
            <a:r>
              <a:rPr lang="en-US" dirty="0"/>
              <a:t>Linear Regression Performance</a:t>
            </a:r>
          </a:p>
        </p:txBody>
      </p:sp>
      <p:pic>
        <p:nvPicPr>
          <p:cNvPr id="4" name="Picture 3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D99C3854-C798-7ED2-3A4C-F7EF9546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50" y="1787378"/>
            <a:ext cx="3763224" cy="2822418"/>
          </a:xfrm>
          <a:prstGeom prst="rect">
            <a:avLst/>
          </a:prstGeom>
        </p:spPr>
      </p:pic>
      <p:pic>
        <p:nvPicPr>
          <p:cNvPr id="6" name="Picture 5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83D821FF-4F7A-5A83-9ACA-E941FFF1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76" y="2841636"/>
            <a:ext cx="3763224" cy="2822418"/>
          </a:xfrm>
          <a:prstGeom prst="rect">
            <a:avLst/>
          </a:prstGeom>
        </p:spPr>
      </p:pic>
      <p:pic>
        <p:nvPicPr>
          <p:cNvPr id="8" name="Picture 7" descr="A graph showing a plot of values&#10;&#10;Description automatically generated">
            <a:extLst>
              <a:ext uri="{FF2B5EF4-FFF2-40B4-BE49-F238E27FC236}">
                <a16:creationId xmlns:a16="http://schemas.microsoft.com/office/drawing/2014/main" id="{13658C7C-FFB3-90E5-FF63-2BEE63ECB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776" y="19217"/>
            <a:ext cx="3763226" cy="282241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E4C0C8-8C8E-F861-26F4-1FAA21CF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86053"/>
              </p:ext>
            </p:extLst>
          </p:nvPr>
        </p:nvGraphicFramePr>
        <p:xfrm>
          <a:off x="194148" y="1300850"/>
          <a:ext cx="4471398" cy="4203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466">
                  <a:extLst>
                    <a:ext uri="{9D8B030D-6E8A-4147-A177-3AD203B41FA5}">
                      <a16:colId xmlns:a16="http://schemas.microsoft.com/office/drawing/2014/main" val="1401693986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3909165591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1379050625"/>
                    </a:ext>
                  </a:extLst>
                </a:gridCol>
              </a:tblGrid>
              <a:tr h="934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43193"/>
                  </a:ext>
                </a:extLst>
              </a:tr>
              <a:tr h="934642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76616"/>
                  </a:ext>
                </a:extLst>
              </a:tr>
              <a:tr h="1167186">
                <a:tc>
                  <a:txBody>
                    <a:bodyPr/>
                    <a:lstStyle/>
                    <a:p>
                      <a:r>
                        <a:rPr lang="en-US" dirty="0"/>
                        <a:t>Standardized Regular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30200"/>
                  </a:ext>
                </a:extLst>
              </a:tr>
              <a:tr h="1167186">
                <a:tc>
                  <a:txBody>
                    <a:bodyPr/>
                    <a:lstStyle/>
                    <a:p>
                      <a:r>
                        <a:rPr lang="en-US" dirty="0"/>
                        <a:t>Regularized Regular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0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A860-27FC-B168-9388-3CC317887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C26A-22C1-5E12-79BD-41557AC5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SVM Performance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863F8C-AAAE-ED32-DD80-E90477993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58918"/>
              </p:ext>
            </p:extLst>
          </p:nvPr>
        </p:nvGraphicFramePr>
        <p:xfrm>
          <a:off x="393324" y="2494357"/>
          <a:ext cx="4471398" cy="1869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466">
                  <a:extLst>
                    <a:ext uri="{9D8B030D-6E8A-4147-A177-3AD203B41FA5}">
                      <a16:colId xmlns:a16="http://schemas.microsoft.com/office/drawing/2014/main" val="1401693986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3909165591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1379050625"/>
                    </a:ext>
                  </a:extLst>
                </a:gridCol>
              </a:tblGrid>
              <a:tr h="934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43193"/>
                  </a:ext>
                </a:extLst>
              </a:tr>
              <a:tr h="934642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76616"/>
                  </a:ext>
                </a:extLst>
              </a:tr>
            </a:tbl>
          </a:graphicData>
        </a:graphic>
      </p:graphicFrame>
      <p:pic>
        <p:nvPicPr>
          <p:cNvPr id="5" name="Picture 4" descr="A graph showing a plot of values&#10;&#10;Description automatically generated with medium confidence">
            <a:extLst>
              <a:ext uri="{FF2B5EF4-FFF2-40B4-BE49-F238E27FC236}">
                <a16:creationId xmlns:a16="http://schemas.microsoft.com/office/drawing/2014/main" id="{4BD5D58C-5A99-3F54-3BDE-D36709BA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3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5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A5AA-56D1-04AE-6D63-6B38FA1C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BFB0-8623-2E80-3BE2-D29ADBEA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Random forest performance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501B8E-CD07-6C37-8ADD-F662787C0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10433"/>
              </p:ext>
            </p:extLst>
          </p:nvPr>
        </p:nvGraphicFramePr>
        <p:xfrm>
          <a:off x="393324" y="2494357"/>
          <a:ext cx="4471398" cy="1869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466">
                  <a:extLst>
                    <a:ext uri="{9D8B030D-6E8A-4147-A177-3AD203B41FA5}">
                      <a16:colId xmlns:a16="http://schemas.microsoft.com/office/drawing/2014/main" val="1401693986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3909165591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1379050625"/>
                    </a:ext>
                  </a:extLst>
                </a:gridCol>
              </a:tblGrid>
              <a:tr h="934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43193"/>
                  </a:ext>
                </a:extLst>
              </a:tr>
              <a:tr h="93464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76616"/>
                  </a:ext>
                </a:extLst>
              </a:tr>
            </a:tbl>
          </a:graphicData>
        </a:graphic>
      </p:graphicFrame>
      <p:pic>
        <p:nvPicPr>
          <p:cNvPr id="4" name="Picture 3" descr="A graph showing a plot of a forest&#10;&#10;Description automatically generated with medium confidence">
            <a:extLst>
              <a:ext uri="{FF2B5EF4-FFF2-40B4-BE49-F238E27FC236}">
                <a16:creationId xmlns:a16="http://schemas.microsoft.com/office/drawing/2014/main" id="{5270BD96-A455-5518-09F9-CEA6B174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2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9702-65A0-8121-76B8-A2EEDA79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8753-BE5C-E042-BB11-6E0A3120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Neural network performance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554699-5902-B91D-8D35-B8345C653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55804"/>
              </p:ext>
            </p:extLst>
          </p:nvPr>
        </p:nvGraphicFramePr>
        <p:xfrm>
          <a:off x="393324" y="2494357"/>
          <a:ext cx="4471398" cy="1869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466">
                  <a:extLst>
                    <a:ext uri="{9D8B030D-6E8A-4147-A177-3AD203B41FA5}">
                      <a16:colId xmlns:a16="http://schemas.microsoft.com/office/drawing/2014/main" val="1401693986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3909165591"/>
                    </a:ext>
                  </a:extLst>
                </a:gridCol>
                <a:gridCol w="1490466">
                  <a:extLst>
                    <a:ext uri="{9D8B030D-6E8A-4147-A177-3AD203B41FA5}">
                      <a16:colId xmlns:a16="http://schemas.microsoft.com/office/drawing/2014/main" val="1379050625"/>
                    </a:ext>
                  </a:extLst>
                </a:gridCol>
              </a:tblGrid>
              <a:tr h="934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43193"/>
                  </a:ext>
                </a:extLst>
              </a:tr>
              <a:tr h="934642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76616"/>
                  </a:ext>
                </a:extLst>
              </a:tr>
            </a:tbl>
          </a:graphicData>
        </a:graphic>
      </p:graphicFrame>
      <p:pic>
        <p:nvPicPr>
          <p:cNvPr id="5" name="Picture 4" descr="A graph showing a plot of residuals&#10;&#10;Description automatically generated with medium confidence">
            <a:extLst>
              <a:ext uri="{FF2B5EF4-FFF2-40B4-BE49-F238E27FC236}">
                <a16:creationId xmlns:a16="http://schemas.microsoft.com/office/drawing/2014/main" id="{B639FE99-457D-9DDA-7836-A7038348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04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5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3A07F-7909-8CA3-2181-49463CEF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B707-B18B-15AF-C9F6-15EE9B73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Neural network overfitting plot</a:t>
            </a:r>
          </a:p>
        </p:txBody>
      </p:sp>
      <p:pic>
        <p:nvPicPr>
          <p:cNvPr id="4" name="Picture 3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3CC77C2B-526E-A8E3-70F7-ED92321A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6BA1-E2A4-97AB-46A9-A8E6C744A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253F-75FB-7444-0A26-FE4B1F91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84306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2D23-40F5-6BD1-0202-98DDFDAB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CDF4-4957-10FA-D184-EF09BC05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 descr="A graph showing the performance of a model&#10;&#10;Description automatically generated">
            <a:extLst>
              <a:ext uri="{FF2B5EF4-FFF2-40B4-BE49-F238E27FC236}">
                <a16:creationId xmlns:a16="http://schemas.microsoft.com/office/drawing/2014/main" id="{65A4B9B1-626D-9154-25AD-411EB926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01171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8024A-D748-1C99-B99F-03BFFFF77547}"/>
              </a:ext>
            </a:extLst>
          </p:cNvPr>
          <p:cNvSpPr txBox="1"/>
          <p:nvPr/>
        </p:nvSpPr>
        <p:spPr>
          <a:xfrm>
            <a:off x="298765" y="6246891"/>
            <a:ext cx="80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https://archive.ics.uci.edu/dataset/275/bike+sharing+dataset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844259-B76F-9F60-0DB6-2014B3E55645}"/>
              </a:ext>
            </a:extLst>
          </p:cNvPr>
          <p:cNvSpPr txBox="1"/>
          <p:nvPr/>
        </p:nvSpPr>
        <p:spPr>
          <a:xfrm>
            <a:off x="832919" y="3161003"/>
            <a:ext cx="2920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Variable</a:t>
            </a:r>
          </a:p>
          <a:p>
            <a:r>
              <a:rPr lang="en-US" sz="2000" dirty="0"/>
              <a:t>- casual</a:t>
            </a:r>
          </a:p>
          <a:p>
            <a:r>
              <a:rPr lang="en-US" sz="2000" dirty="0"/>
              <a:t>- registered</a:t>
            </a:r>
          </a:p>
          <a:p>
            <a:r>
              <a:rPr lang="en-US" sz="2000" dirty="0"/>
              <a:t>- </a:t>
            </a:r>
            <a:r>
              <a:rPr lang="en-US" sz="2000" i="1" dirty="0" err="1"/>
              <a:t>cnt</a:t>
            </a:r>
            <a:r>
              <a:rPr lang="en-US" sz="2000" i="1" dirty="0"/>
              <a:t>: casual + registered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36982C-63ED-872B-92E2-DEEB6868D509}"/>
              </a:ext>
            </a:extLst>
          </p:cNvPr>
          <p:cNvSpPr txBox="1"/>
          <p:nvPr/>
        </p:nvSpPr>
        <p:spPr>
          <a:xfrm>
            <a:off x="832919" y="1145529"/>
            <a:ext cx="5133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weathersit</a:t>
            </a:r>
            <a:r>
              <a:rPr lang="en-US" dirty="0"/>
              <a:t> (4 distinct conditions)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temp (0 to 1)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atemp</a:t>
            </a:r>
            <a:r>
              <a:rPr lang="en-US" dirty="0"/>
              <a:t> (0 to 1)</a:t>
            </a:r>
          </a:p>
          <a:p>
            <a:pPr marL="285750" indent="-285750">
              <a:buFontTx/>
              <a:buChar char="-"/>
            </a:pPr>
            <a:r>
              <a:rPr lang="en-US" dirty="0"/>
              <a:t>hum (0 to 1)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windspeed (0 to 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F7D44-DC4B-1AFC-462D-BC175AF2C237}"/>
              </a:ext>
            </a:extLst>
          </p:cNvPr>
          <p:cNvSpPr txBox="1"/>
          <p:nvPr/>
        </p:nvSpPr>
        <p:spPr>
          <a:xfrm>
            <a:off x="6690511" y="1145529"/>
            <a:ext cx="4527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dteday</a:t>
            </a:r>
            <a:r>
              <a:rPr lang="en-US" sz="1800" dirty="0"/>
              <a:t> date ( month/day/year)</a:t>
            </a:r>
          </a:p>
          <a:p>
            <a:r>
              <a:rPr lang="en-US" sz="1800" dirty="0"/>
              <a:t>- season (spring, summer, </a:t>
            </a:r>
            <a:r>
              <a:rPr lang="en-US" sz="1800" dirty="0" err="1"/>
              <a:t>autums</a:t>
            </a:r>
            <a:r>
              <a:rPr lang="en-US" sz="1800" dirty="0"/>
              <a:t>, winter)</a:t>
            </a:r>
          </a:p>
          <a:p>
            <a:r>
              <a:rPr lang="en-US" sz="1800" dirty="0"/>
              <a:t>- yr year (2011/2012)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mnth</a:t>
            </a:r>
            <a:r>
              <a:rPr lang="en-US" sz="1800" dirty="0"/>
              <a:t> (0 to 11)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hr</a:t>
            </a:r>
            <a:r>
              <a:rPr lang="en-US" sz="1800" dirty="0"/>
              <a:t> (0 to 23)</a:t>
            </a:r>
          </a:p>
          <a:p>
            <a:r>
              <a:rPr lang="en-US" sz="1800" dirty="0"/>
              <a:t>- holiday (0 or 1)</a:t>
            </a:r>
          </a:p>
          <a:p>
            <a:r>
              <a:rPr lang="en-US" sz="1800" dirty="0"/>
              <a:t>- weekday (0 to 6)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workingday</a:t>
            </a:r>
            <a:r>
              <a:rPr lang="en-US" sz="1800" dirty="0"/>
              <a:t> (0 or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7A77-66C7-E01C-CA14-E1177CA58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CB4-B0A3-7BD3-0F15-6BB1904D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719DB-EEB5-DA02-4CA9-D1822BAC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2" y="1297828"/>
            <a:ext cx="2679188" cy="4262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3E76A-913D-1077-EB81-CFA027F3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06" y="1297828"/>
            <a:ext cx="2011945" cy="4262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5DB19-FD6E-9211-68D0-A34F8953560B}"/>
              </a:ext>
            </a:extLst>
          </p:cNvPr>
          <p:cNvSpPr txBox="1"/>
          <p:nvPr/>
        </p:nvSpPr>
        <p:spPr>
          <a:xfrm>
            <a:off x="8219028" y="1297827"/>
            <a:ext cx="208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Size: 17377 entries</a:t>
            </a:r>
          </a:p>
          <a:p>
            <a:endParaRPr lang="en-US" dirty="0"/>
          </a:p>
          <a:p>
            <a:r>
              <a:rPr lang="en-US" dirty="0"/>
              <a:t>2 duplicate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230B7-09A6-ADCB-78FE-00E14ECFB7C1}"/>
              </a:ext>
            </a:extLst>
          </p:cNvPr>
          <p:cNvSpPr txBox="1"/>
          <p:nvPr/>
        </p:nvSpPr>
        <p:spPr>
          <a:xfrm>
            <a:off x="4725886" y="5712736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 value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797B4-1A21-AE76-83F8-327CABB6E68A}"/>
              </a:ext>
            </a:extLst>
          </p:cNvPr>
          <p:cNvSpPr txBox="1"/>
          <p:nvPr/>
        </p:nvSpPr>
        <p:spPr>
          <a:xfrm>
            <a:off x="782129" y="571273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Type Table</a:t>
            </a:r>
          </a:p>
        </p:txBody>
      </p:sp>
    </p:spTree>
    <p:extLst>
      <p:ext uri="{BB962C8B-B14F-4D97-AF65-F5344CB8AC3E}">
        <p14:creationId xmlns:p14="http://schemas.microsoft.com/office/powerpoint/2010/main" val="232335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BF470-A91A-0F10-485D-F18E54EE4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6F1B-A6F9-389F-8E04-AD7A5C3BD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40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AFE6-4921-86E5-71A7-C1992222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6BEF-8C35-E9A1-064A-7B561CB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802CC38-FB88-6B8E-CE98-DA65136F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243" y="1595111"/>
            <a:ext cx="5212527" cy="3909396"/>
          </a:xfrm>
          <a:prstGeom prst="rect">
            <a:avLst/>
          </a:prstGeom>
        </p:spPr>
      </p:pic>
      <p:pic>
        <p:nvPicPr>
          <p:cNvPr id="18" name="Picture 17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18FBBDB6-691F-09DC-BF73-687D61CD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8" y="1595111"/>
            <a:ext cx="5212527" cy="39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47914-8925-EA34-9913-B7137A4C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68E-665E-85B7-319A-7926E53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Picture 5" descr="A graph of a person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10F8F4D1-BB59-480D-7E76-00B2C6DF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225"/>
            <a:ext cx="3887034" cy="2915277"/>
          </a:xfrm>
          <a:prstGeom prst="rect">
            <a:avLst/>
          </a:prstGeom>
        </p:spPr>
      </p:pic>
      <p:pic>
        <p:nvPicPr>
          <p:cNvPr id="12" name="Picture 11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20BF825E-278C-7B6C-7BBB-EAC45F82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33" y="1851228"/>
            <a:ext cx="3887037" cy="2915278"/>
          </a:xfrm>
          <a:prstGeom prst="rect">
            <a:avLst/>
          </a:prstGeom>
        </p:spPr>
      </p:pic>
      <p:pic>
        <p:nvPicPr>
          <p:cNvPr id="19" name="Picture 18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C485D3C5-2D39-AF61-E0DC-FD5970BF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469" y="1851225"/>
            <a:ext cx="3887038" cy="29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741EB-490E-E122-9FCE-6DDA8796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CC70-FC37-402C-84BD-C049F01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 descr="A graph of a wind speed&#10;&#10;Description automatically generated">
            <a:extLst>
              <a:ext uri="{FF2B5EF4-FFF2-40B4-BE49-F238E27FC236}">
                <a16:creationId xmlns:a16="http://schemas.microsoft.com/office/drawing/2014/main" id="{769B5E84-8EE0-F9AF-C834-09AA0E68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" y="1234433"/>
            <a:ext cx="5852172" cy="4389129"/>
          </a:xfrm>
          <a:prstGeom prst="rect">
            <a:avLst/>
          </a:prstGeom>
        </p:spPr>
      </p:pic>
      <p:pic>
        <p:nvPicPr>
          <p:cNvPr id="7" name="Picture 6" descr="A graph of a bike speed&#10;&#10;Description automatically generated with medium confidence">
            <a:extLst>
              <a:ext uri="{FF2B5EF4-FFF2-40B4-BE49-F238E27FC236}">
                <a16:creationId xmlns:a16="http://schemas.microsoft.com/office/drawing/2014/main" id="{3A0EF89A-8DFF-B804-6768-70A37EFB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50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EF261-4AC7-DF04-DAAD-544C3B78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93C3-68CF-0339-366A-43F3D3CC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2991"/>
            <a:ext cx="8421688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 descr="A diagram of a box plot&#10;&#10;Description automatically generated">
            <a:extLst>
              <a:ext uri="{FF2B5EF4-FFF2-40B4-BE49-F238E27FC236}">
                <a16:creationId xmlns:a16="http://schemas.microsoft.com/office/drawing/2014/main" id="{70E2231F-FE2C-8D7E-2A3E-D3BE7285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93</TotalTime>
  <Words>235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Monoline</vt:lpstr>
      <vt:lpstr>Mini project</vt:lpstr>
      <vt:lpstr>Dataset</vt:lpstr>
      <vt:lpstr>Dataset</vt:lpstr>
      <vt:lpstr>Dataset</vt:lpstr>
      <vt:lpstr>Explanatory Data analysis</vt:lpstr>
      <vt:lpstr>EDA</vt:lpstr>
      <vt:lpstr>EDA</vt:lpstr>
      <vt:lpstr>EDA</vt:lpstr>
      <vt:lpstr>EDA</vt:lpstr>
      <vt:lpstr>EDA</vt:lpstr>
      <vt:lpstr>EDA</vt:lpstr>
      <vt:lpstr>EDA</vt:lpstr>
      <vt:lpstr>Model</vt:lpstr>
      <vt:lpstr>Model Training</vt:lpstr>
      <vt:lpstr>Linear Regression Performance</vt:lpstr>
      <vt:lpstr>SVM Performance</vt:lpstr>
      <vt:lpstr>Random forest performance</vt:lpstr>
      <vt:lpstr>Neural network performance</vt:lpstr>
      <vt:lpstr>Neural network overfitting plot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Vitaly Tickov</dc:creator>
  <cp:lastModifiedBy>Vitaly Tickov</cp:lastModifiedBy>
  <cp:revision>1</cp:revision>
  <dcterms:created xsi:type="dcterms:W3CDTF">2024-10-17T12:34:01Z</dcterms:created>
  <dcterms:modified xsi:type="dcterms:W3CDTF">2024-10-17T14:07:16Z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