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5" r:id="rId6"/>
    <p:sldId id="262" r:id="rId7"/>
    <p:sldId id="295" r:id="rId8"/>
    <p:sldId id="314" r:id="rId9"/>
    <p:sldId id="301" r:id="rId10"/>
    <p:sldId id="297" r:id="rId11"/>
    <p:sldId id="298" r:id="rId12"/>
    <p:sldId id="302" r:id="rId13"/>
    <p:sldId id="304" r:id="rId14"/>
    <p:sldId id="305" r:id="rId15"/>
    <p:sldId id="320" r:id="rId16"/>
    <p:sldId id="312" r:id="rId17"/>
    <p:sldId id="313" r:id="rId18"/>
    <p:sldId id="310" r:id="rId19"/>
    <p:sldId id="311" r:id="rId20"/>
    <p:sldId id="321" r:id="rId21"/>
    <p:sldId id="322" r:id="rId22"/>
    <p:sldId id="316" r:id="rId23"/>
    <p:sldId id="323" r:id="rId24"/>
    <p:sldId id="317" r:id="rId25"/>
    <p:sldId id="318" r:id="rId26"/>
    <p:sldId id="324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 err="1"/>
              <a:t>Vitalijs</a:t>
            </a:r>
            <a:r>
              <a:rPr lang="en-US" dirty="0"/>
              <a:t> </a:t>
            </a:r>
            <a:r>
              <a:rPr lang="en-US" dirty="0" err="1"/>
              <a:t>Tickovs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EF261-4AC7-DF04-DAAD-544C3B78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93C3-68CF-0339-366A-43F3D3CC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4" name="Picture 3" descr="A diagram of a box plot&#10;&#10;Description automatically generated">
            <a:extLst>
              <a:ext uri="{FF2B5EF4-FFF2-40B4-BE49-F238E27FC236}">
                <a16:creationId xmlns:a16="http://schemas.microsoft.com/office/drawing/2014/main" id="{70E2231F-FE2C-8D7E-2A3E-D3BE7285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7" y="1234435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C65F8-1A5C-7F31-E446-089F5155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77" y="3190841"/>
            <a:ext cx="393437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6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AF1FE-134F-E07C-903D-1894808A7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CB47-4336-4294-04A4-CB26089B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72" y="108642"/>
            <a:ext cx="3971453" cy="655607"/>
          </a:xfrm>
        </p:spPr>
        <p:txBody>
          <a:bodyPr/>
          <a:lstStyle/>
          <a:p>
            <a:r>
              <a:rPr lang="en-US" dirty="0"/>
              <a:t>Correlation plots</a:t>
            </a:r>
          </a:p>
        </p:txBody>
      </p:sp>
      <p:pic>
        <p:nvPicPr>
          <p:cNvPr id="12" name="Picture 11" descr="A graph showing heatmap and temperature&#10;&#10;Description automatically generated">
            <a:extLst>
              <a:ext uri="{FF2B5EF4-FFF2-40B4-BE49-F238E27FC236}">
                <a16:creationId xmlns:a16="http://schemas.microsoft.com/office/drawing/2014/main" id="{789518F3-936A-4CF9-46C3-34D06814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9" y="1218967"/>
            <a:ext cx="4961299" cy="4420066"/>
          </a:xfrm>
          <a:prstGeom prst="rect">
            <a:avLst/>
          </a:prstGeom>
        </p:spPr>
      </p:pic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2B3E420A-6DF8-AEF9-70B7-9B2FE311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0" y="1218967"/>
            <a:ext cx="5893421" cy="44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626D2-D3A8-4BF8-AF57-A502A280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4E51-3918-27B2-840B-FB120229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555" y="280657"/>
            <a:ext cx="4722890" cy="655607"/>
          </a:xfrm>
        </p:spPr>
        <p:txBody>
          <a:bodyPr>
            <a:noAutofit/>
          </a:bodyPr>
          <a:lstStyle/>
          <a:p>
            <a:r>
              <a:rPr lang="en-US" dirty="0"/>
              <a:t>Target variable plot</a:t>
            </a:r>
          </a:p>
        </p:txBody>
      </p:sp>
      <p:pic>
        <p:nvPicPr>
          <p:cNvPr id="5" name="Picture 4" descr="A graph showing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8B2B0AC3-E1F4-FEA2-688C-2AA74F44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5" y="2194557"/>
            <a:ext cx="11265430" cy="24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F5CB6-4778-5476-A67F-53DA1359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C346-FFAD-95E8-A972-027879D8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31677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F328-29D0-BFB8-0CF5-D4178DC8B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584D-FF1F-8DAA-FCAB-A917A3A9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42" y="846293"/>
            <a:ext cx="4436198" cy="552261"/>
          </a:xfrm>
        </p:spPr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9570-6A52-66FD-4057-8D995CB4BF85}"/>
              </a:ext>
            </a:extLst>
          </p:cNvPr>
          <p:cNvSpPr txBox="1"/>
          <p:nvPr/>
        </p:nvSpPr>
        <p:spPr>
          <a:xfrm>
            <a:off x="1167897" y="1398554"/>
            <a:ext cx="4825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Support Vector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59281-CF1D-ED79-2912-D49CF534401B}"/>
              </a:ext>
            </a:extLst>
          </p:cNvPr>
          <p:cNvSpPr txBox="1"/>
          <p:nvPr/>
        </p:nvSpPr>
        <p:spPr>
          <a:xfrm>
            <a:off x="6464094" y="1398554"/>
            <a:ext cx="2372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set: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 set: 20%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80DBB-4750-A8B0-330F-575457CF0E71}"/>
              </a:ext>
            </a:extLst>
          </p:cNvPr>
          <p:cNvSpPr txBox="1"/>
          <p:nvPr/>
        </p:nvSpPr>
        <p:spPr>
          <a:xfrm>
            <a:off x="5993394" y="846293"/>
            <a:ext cx="331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DATASET SPLITTING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533F0-6E50-85A3-EDE2-C79D980C9321}"/>
              </a:ext>
            </a:extLst>
          </p:cNvPr>
          <p:cNvSpPr txBox="1"/>
          <p:nvPr/>
        </p:nvSpPr>
        <p:spPr>
          <a:xfrm>
            <a:off x="3161688" y="3520475"/>
            <a:ext cx="459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HYPERPARAMETER TUNUNG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FB775-E7CE-9803-34E7-452A4708EBB9}"/>
              </a:ext>
            </a:extLst>
          </p:cNvPr>
          <p:cNvSpPr txBox="1"/>
          <p:nvPr/>
        </p:nvSpPr>
        <p:spPr>
          <a:xfrm>
            <a:off x="4460857" y="4134291"/>
            <a:ext cx="199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GridSearchCV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9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2D23-40F5-6BD1-0202-98DDFDAB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CDF4-4957-10FA-D184-EF09BC05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5" name="Picture 4" descr="A graph showing different types of performance&#10;&#10;Description automatically generated">
            <a:extLst>
              <a:ext uri="{FF2B5EF4-FFF2-40B4-BE49-F238E27FC236}">
                <a16:creationId xmlns:a16="http://schemas.microsoft.com/office/drawing/2014/main" id="{27F00FEA-0247-2E72-2C40-A2C68D0D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06603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3A07F-7909-8CA3-2181-49463CEF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B707-B18B-15AF-C9F6-15EE9B73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Neural network overfitting plot</a:t>
            </a:r>
          </a:p>
        </p:txBody>
      </p:sp>
      <p:pic>
        <p:nvPicPr>
          <p:cNvPr id="4" name="Picture 3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3CC77C2B-526E-A8E3-70F7-ED92321A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DC4A-42C7-9B0D-59F8-46355357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69C7-AF07-7382-6E12-953A1F8D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GB" dirty="0"/>
              <a:t>Another task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CF96-046F-82F7-F6CE-9C496F6B3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AEEE-55D5-B580-74EE-7BF64678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Tasks completed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4904B-EB9F-84FA-93C0-6F41F423CB56}"/>
              </a:ext>
            </a:extLst>
          </p:cNvPr>
          <p:cNvSpPr txBox="1"/>
          <p:nvPr/>
        </p:nvSpPr>
        <p:spPr>
          <a:xfrm>
            <a:off x="1276539" y="1665838"/>
            <a:ext cx="5024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mlcourse.ai lectures + assignments: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Unsupervised Learning(DBSCAN)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Feature Engineering + 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courses: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 vs Cost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from Olena’s project</a:t>
            </a:r>
          </a:p>
        </p:txBody>
      </p:sp>
    </p:spTree>
    <p:extLst>
      <p:ext uri="{BB962C8B-B14F-4D97-AF65-F5344CB8AC3E}">
        <p14:creationId xmlns:p14="http://schemas.microsoft.com/office/powerpoint/2010/main" val="203280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C8CD-296F-D826-264C-FD834488B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93B5-647B-53A4-2996-281666C6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Residual Plots(Linear Regression)</a:t>
            </a:r>
          </a:p>
        </p:txBody>
      </p:sp>
      <p:pic>
        <p:nvPicPr>
          <p:cNvPr id="3" name="Picture 2" descr="A graph showing a plot of values&#10;&#10;Description automatically generated with medium confidence">
            <a:extLst>
              <a:ext uri="{FF2B5EF4-FFF2-40B4-BE49-F238E27FC236}">
                <a16:creationId xmlns:a16="http://schemas.microsoft.com/office/drawing/2014/main" id="{4C269479-6FA8-FFAB-692D-8378621A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790"/>
            <a:ext cx="4052404" cy="3039303"/>
          </a:xfrm>
          <a:prstGeom prst="rect">
            <a:avLst/>
          </a:prstGeom>
        </p:spPr>
      </p:pic>
      <p:pic>
        <p:nvPicPr>
          <p:cNvPr id="4" name="Picture 3" descr="A graph showing a plot of values&#10;&#10;Description automatically generated with medium confidence">
            <a:extLst>
              <a:ext uri="{FF2B5EF4-FFF2-40B4-BE49-F238E27FC236}">
                <a16:creationId xmlns:a16="http://schemas.microsoft.com/office/drawing/2014/main" id="{DFB8D4DF-1A43-9716-0297-9F033FB0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08" y="2017790"/>
            <a:ext cx="4052403" cy="3039302"/>
          </a:xfrm>
          <a:prstGeom prst="rect">
            <a:avLst/>
          </a:prstGeom>
        </p:spPr>
      </p:pic>
      <p:pic>
        <p:nvPicPr>
          <p:cNvPr id="6" name="Picture 5" descr="A graph showing a plot of values&#10;&#10;Description automatically generated">
            <a:extLst>
              <a:ext uri="{FF2B5EF4-FFF2-40B4-BE49-F238E27FC236}">
                <a16:creationId xmlns:a16="http://schemas.microsoft.com/office/drawing/2014/main" id="{8A11D29E-2C6B-4F64-AAD0-40978F211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404" y="2017789"/>
            <a:ext cx="4052405" cy="30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6BA1-E2A4-97AB-46A9-A8E6C744A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253F-75FB-7444-0A26-FE4B1F91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84306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67FDC-6CFF-31A5-02EE-29E744AAF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F486-671C-E1CE-FA76-12EEF57E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Coefficients of Linear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17D2E-4CCA-0A88-B534-9472D32C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56" y="1581088"/>
            <a:ext cx="3839111" cy="2229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DA2CF-1EF4-CC09-6DCB-8617E8A76D2D}"/>
              </a:ext>
            </a:extLst>
          </p:cNvPr>
          <p:cNvSpPr txBox="1"/>
          <p:nvPr/>
        </p:nvSpPr>
        <p:spPr>
          <a:xfrm>
            <a:off x="1340204" y="3810249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Regression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7A9D3-C4F2-AC38-B728-FB39D5695434}"/>
              </a:ext>
            </a:extLst>
          </p:cNvPr>
          <p:cNvSpPr txBox="1"/>
          <p:nvPr/>
        </p:nvSpPr>
        <p:spPr>
          <a:xfrm>
            <a:off x="7277189" y="3810250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Regularized Linear Regression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15F08-10D0-AF89-65B7-FB08410D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92" y="1581088"/>
            <a:ext cx="389618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E12B4-CDE4-5832-5678-C70EFA6FD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C369-C2DC-FD36-DB41-73C3F9BD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Residual Plots(SVM)</a:t>
            </a:r>
          </a:p>
        </p:txBody>
      </p:sp>
      <p:pic>
        <p:nvPicPr>
          <p:cNvPr id="3" name="Picture 2" descr="A graph showing a plot of values&#10;&#10;Description automatically generated with medium confidence">
            <a:extLst>
              <a:ext uri="{FF2B5EF4-FFF2-40B4-BE49-F238E27FC236}">
                <a16:creationId xmlns:a16="http://schemas.microsoft.com/office/drawing/2014/main" id="{4BD5D58C-5A99-3F54-3BDE-D36709BA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39855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2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818E8-0014-0A5A-B04E-DAE943B9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0A02-D5FB-7A0F-79A7-E7AAC5B7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Residual Plots(Random Forest)</a:t>
            </a:r>
          </a:p>
        </p:txBody>
      </p:sp>
      <p:pic>
        <p:nvPicPr>
          <p:cNvPr id="4" name="Picture 3" descr="A graph showing a plot of a forest&#10;&#10;Description automatically generated with medium confidence">
            <a:extLst>
              <a:ext uri="{FF2B5EF4-FFF2-40B4-BE49-F238E27FC236}">
                <a16:creationId xmlns:a16="http://schemas.microsoft.com/office/drawing/2014/main" id="{5270BD96-A455-5518-09F9-CEA6B174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39855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95B1-E7AE-4C09-497D-9825F069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A851-BEEF-113D-D816-A4A2E667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Coefficients of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0592-3BE6-0111-9EE3-AD2745F1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16" y="1843165"/>
            <a:ext cx="5128968" cy="30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8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AC606-4868-0211-8E24-B6D30A03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7DF-27C9-9F4E-3177-EFBA38F9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Residual Plots(Neural network)</a:t>
            </a:r>
          </a:p>
        </p:txBody>
      </p:sp>
      <p:pic>
        <p:nvPicPr>
          <p:cNvPr id="5" name="Picture 4" descr="A graph showing a plot of residuals&#10;&#10;Description automatically generated with medium confidence">
            <a:extLst>
              <a:ext uri="{FF2B5EF4-FFF2-40B4-BE49-F238E27FC236}">
                <a16:creationId xmlns:a16="http://schemas.microsoft.com/office/drawing/2014/main" id="{B639FE99-457D-9DDA-7836-A7038348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39855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1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Dataset Interpretation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8024A-D748-1C99-B99F-03BFFFF77547}"/>
              </a:ext>
            </a:extLst>
          </p:cNvPr>
          <p:cNvSpPr txBox="1"/>
          <p:nvPr/>
        </p:nvSpPr>
        <p:spPr>
          <a:xfrm>
            <a:off x="298765" y="6246891"/>
            <a:ext cx="803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https://archive.ics.uci.edu/dataset/275/bike+sharing+dataset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844259-B76F-9F60-0DB6-2014B3E55645}"/>
              </a:ext>
            </a:extLst>
          </p:cNvPr>
          <p:cNvSpPr txBox="1"/>
          <p:nvPr/>
        </p:nvSpPr>
        <p:spPr>
          <a:xfrm>
            <a:off x="832919" y="3161003"/>
            <a:ext cx="4324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Variable Dependent Variables:</a:t>
            </a:r>
          </a:p>
          <a:p>
            <a:pPr marL="342900" indent="-342900">
              <a:buFontTx/>
              <a:buChar char="-"/>
            </a:pPr>
            <a:r>
              <a:rPr lang="en-US" sz="2000" i="1" dirty="0"/>
              <a:t>casual</a:t>
            </a:r>
          </a:p>
          <a:p>
            <a:pPr marL="342900" indent="-342900">
              <a:buFontTx/>
              <a:buChar char="-"/>
            </a:pPr>
            <a:r>
              <a:rPr lang="en-US" sz="2000" i="1" dirty="0"/>
              <a:t>registered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36982C-63ED-872B-92E2-DEEB6868D509}"/>
              </a:ext>
            </a:extLst>
          </p:cNvPr>
          <p:cNvSpPr txBox="1"/>
          <p:nvPr/>
        </p:nvSpPr>
        <p:spPr>
          <a:xfrm>
            <a:off x="832919" y="1145529"/>
            <a:ext cx="5133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describing </a:t>
            </a:r>
            <a:r>
              <a:rPr lang="en-US" b="1" dirty="0"/>
              <a:t>weather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weathersit</a:t>
            </a:r>
            <a:r>
              <a:rPr lang="en-US" dirty="0"/>
              <a:t> (4 distinct conditions)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temp (0 to 1)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atemp</a:t>
            </a:r>
            <a:r>
              <a:rPr lang="en-US" dirty="0"/>
              <a:t> (0 to 1)</a:t>
            </a:r>
          </a:p>
          <a:p>
            <a:pPr marL="285750" indent="-285750">
              <a:buFontTx/>
              <a:buChar char="-"/>
            </a:pPr>
            <a:r>
              <a:rPr lang="en-US" dirty="0"/>
              <a:t>hum (0 to 1)</a:t>
            </a:r>
          </a:p>
          <a:p>
            <a:pPr marL="285750" indent="-285750">
              <a:buFontTx/>
              <a:buChar char="-"/>
            </a:pPr>
            <a:r>
              <a:rPr lang="en-US" dirty="0"/>
              <a:t>windspeed (0 to 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F7D44-DC4B-1AFC-462D-BC175AF2C237}"/>
              </a:ext>
            </a:extLst>
          </p:cNvPr>
          <p:cNvSpPr txBox="1"/>
          <p:nvPr/>
        </p:nvSpPr>
        <p:spPr>
          <a:xfrm>
            <a:off x="6699565" y="1141268"/>
            <a:ext cx="4527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describing </a:t>
            </a:r>
            <a:r>
              <a:rPr lang="en-US" b="1" dirty="0"/>
              <a:t>time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dteday</a:t>
            </a:r>
            <a:r>
              <a:rPr lang="en-US" sz="1800" dirty="0"/>
              <a:t> date ( month/day/year)</a:t>
            </a:r>
          </a:p>
          <a:p>
            <a:r>
              <a:rPr lang="en-US" sz="1800" dirty="0"/>
              <a:t>- season (spring, summer, </a:t>
            </a:r>
            <a:r>
              <a:rPr lang="en-US" sz="1800" dirty="0" err="1"/>
              <a:t>autums</a:t>
            </a:r>
            <a:r>
              <a:rPr lang="en-US" sz="1800" dirty="0"/>
              <a:t>, winter)</a:t>
            </a:r>
          </a:p>
          <a:p>
            <a:r>
              <a:rPr lang="en-US" sz="1800" dirty="0"/>
              <a:t>- yr year (2011/2012)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mnth</a:t>
            </a:r>
            <a:r>
              <a:rPr lang="en-US" sz="1800" dirty="0"/>
              <a:t> (0 to 11)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hr</a:t>
            </a:r>
            <a:r>
              <a:rPr lang="en-US" sz="1800" dirty="0"/>
              <a:t> (0 to 23)</a:t>
            </a:r>
          </a:p>
          <a:p>
            <a:r>
              <a:rPr lang="en-US" sz="1800" dirty="0"/>
              <a:t>- holiday (0 or 1)</a:t>
            </a:r>
          </a:p>
          <a:p>
            <a:r>
              <a:rPr lang="en-US" sz="1800" dirty="0"/>
              <a:t>- weekday (0 to 6)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workingday</a:t>
            </a:r>
            <a:r>
              <a:rPr lang="en-US" sz="1800" dirty="0"/>
              <a:t> (0 or 1)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78537-AD71-F093-9077-D14F97E95836}"/>
              </a:ext>
            </a:extLst>
          </p:cNvPr>
          <p:cNvSpPr txBox="1"/>
          <p:nvPr/>
        </p:nvSpPr>
        <p:spPr>
          <a:xfrm>
            <a:off x="832919" y="4176666"/>
            <a:ext cx="3119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Variable:</a:t>
            </a:r>
          </a:p>
          <a:p>
            <a:pPr marL="342900" indent="-342900">
              <a:buFontTx/>
              <a:buChar char="-"/>
            </a:pPr>
            <a:r>
              <a:rPr lang="en-US" sz="2000" i="1" dirty="0" err="1"/>
              <a:t>cnt</a:t>
            </a:r>
            <a:r>
              <a:rPr lang="en-US" sz="2000" i="1" dirty="0"/>
              <a:t>: casual + registered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7A77-66C7-E01C-CA14-E1177CA58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CB4-B0A3-7BD3-0F15-6BB1904D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GB" dirty="0"/>
              <a:t>Dataset Cleaning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719DB-EEB5-DA02-4CA9-D1822BAC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2" y="1297828"/>
            <a:ext cx="2679188" cy="4262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3E76A-913D-1077-EB81-CFA027F3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06" y="1297828"/>
            <a:ext cx="2011945" cy="4262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5DB19-FD6E-9211-68D0-A34F8953560B}"/>
              </a:ext>
            </a:extLst>
          </p:cNvPr>
          <p:cNvSpPr txBox="1"/>
          <p:nvPr/>
        </p:nvSpPr>
        <p:spPr>
          <a:xfrm>
            <a:off x="8219028" y="1297827"/>
            <a:ext cx="208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Size: 17377 entries</a:t>
            </a:r>
          </a:p>
          <a:p>
            <a:endParaRPr lang="en-US" dirty="0"/>
          </a:p>
          <a:p>
            <a:r>
              <a:rPr lang="en-US" dirty="0"/>
              <a:t>2 duplicate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230B7-09A6-ADCB-78FE-00E14ECFB7C1}"/>
              </a:ext>
            </a:extLst>
          </p:cNvPr>
          <p:cNvSpPr txBox="1"/>
          <p:nvPr/>
        </p:nvSpPr>
        <p:spPr>
          <a:xfrm>
            <a:off x="4725886" y="5712736"/>
            <a:ext cx="18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Value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797B4-1A21-AE76-83F8-327CABB6E68A}"/>
              </a:ext>
            </a:extLst>
          </p:cNvPr>
          <p:cNvSpPr txBox="1"/>
          <p:nvPr/>
        </p:nvSpPr>
        <p:spPr>
          <a:xfrm>
            <a:off x="782129" y="5712736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Type Table</a:t>
            </a:r>
          </a:p>
        </p:txBody>
      </p:sp>
    </p:spTree>
    <p:extLst>
      <p:ext uri="{BB962C8B-B14F-4D97-AF65-F5344CB8AC3E}">
        <p14:creationId xmlns:p14="http://schemas.microsoft.com/office/powerpoint/2010/main" val="232335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BF470-A91A-0F10-485D-F18E54EE4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6F1B-A6F9-389F-8E04-AD7A5C3BD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840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AFE6-4921-86E5-71A7-C1992222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6BEF-8C35-E9A1-064A-7B561CB0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GB" dirty="0"/>
              <a:t>H</a:t>
            </a:r>
            <a:r>
              <a:rPr lang="en-US" dirty="0" err="1"/>
              <a:t>istograms</a:t>
            </a:r>
            <a:endParaRPr lang="en-US" dirty="0"/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802CC38-FB88-6B8E-CE98-DA65136F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43" y="1595111"/>
            <a:ext cx="5212527" cy="3909396"/>
          </a:xfrm>
          <a:prstGeom prst="rect">
            <a:avLst/>
          </a:prstGeom>
        </p:spPr>
      </p:pic>
      <p:pic>
        <p:nvPicPr>
          <p:cNvPr id="18" name="Picture 17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18FBBDB6-691F-09DC-BF73-687D61CD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8" y="1595111"/>
            <a:ext cx="5212527" cy="39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8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47914-8925-EA34-9913-B7137A4C7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D68E-665E-85B7-319A-7926E53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GB" dirty="0"/>
              <a:t>Histograms</a:t>
            </a:r>
            <a:endParaRPr lang="en-US" dirty="0"/>
          </a:p>
        </p:txBody>
      </p:sp>
      <p:pic>
        <p:nvPicPr>
          <p:cNvPr id="6" name="Picture 5" descr="A graph of a person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10F8F4D1-BB59-480D-7E76-00B2C6DF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225"/>
            <a:ext cx="3887034" cy="2915277"/>
          </a:xfrm>
          <a:prstGeom prst="rect">
            <a:avLst/>
          </a:prstGeom>
        </p:spPr>
      </p:pic>
      <p:pic>
        <p:nvPicPr>
          <p:cNvPr id="12" name="Picture 11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20BF825E-278C-7B6C-7BBB-EAC45F82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33" y="1851228"/>
            <a:ext cx="3887037" cy="2915278"/>
          </a:xfrm>
          <a:prstGeom prst="rect">
            <a:avLst/>
          </a:prstGeom>
        </p:spPr>
      </p:pic>
      <p:pic>
        <p:nvPicPr>
          <p:cNvPr id="4" name="Picture 3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29EC17E0-45A0-AEA2-0399-978F66378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469" y="1851224"/>
            <a:ext cx="3887037" cy="29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741EB-490E-E122-9FCE-6DDA8796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CC70-FC37-402C-84BD-C049F014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Windspeed plots</a:t>
            </a:r>
          </a:p>
        </p:txBody>
      </p:sp>
      <p:pic>
        <p:nvPicPr>
          <p:cNvPr id="5" name="Picture 4" descr="A graph of a wind speed&#10;&#10;Description automatically generated">
            <a:extLst>
              <a:ext uri="{FF2B5EF4-FFF2-40B4-BE49-F238E27FC236}">
                <a16:creationId xmlns:a16="http://schemas.microsoft.com/office/drawing/2014/main" id="{769B5E84-8EE0-F9AF-C834-09AA0E68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9" y="1234433"/>
            <a:ext cx="5852172" cy="4389129"/>
          </a:xfrm>
          <a:prstGeom prst="rect">
            <a:avLst/>
          </a:prstGeom>
        </p:spPr>
      </p:pic>
      <p:pic>
        <p:nvPicPr>
          <p:cNvPr id="7" name="Picture 6" descr="A graph of a bike speed&#10;&#10;Description automatically generated with medium confidence">
            <a:extLst>
              <a:ext uri="{FF2B5EF4-FFF2-40B4-BE49-F238E27FC236}">
                <a16:creationId xmlns:a16="http://schemas.microsoft.com/office/drawing/2014/main" id="{3A0EF89A-8DFF-B804-6768-70A37EFB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50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2994D-E6A5-A008-6045-C98B22094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bicycle&#10;&#10;Description automatically generated with medium confidence">
            <a:extLst>
              <a:ext uri="{FF2B5EF4-FFF2-40B4-BE49-F238E27FC236}">
                <a16:creationId xmlns:a16="http://schemas.microsoft.com/office/drawing/2014/main" id="{41467109-52DE-1B80-C545-9A135024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498"/>
            <a:ext cx="4350590" cy="3262943"/>
          </a:xfrm>
          <a:prstGeom prst="rect">
            <a:avLst/>
          </a:prstGeom>
        </p:spPr>
      </p:pic>
      <p:pic>
        <p:nvPicPr>
          <p:cNvPr id="5" name="Picture 4" descr="A graph of a graph of a number of bikes&#10;&#10;Description automatically generated with medium confidence">
            <a:extLst>
              <a:ext uri="{FF2B5EF4-FFF2-40B4-BE49-F238E27FC236}">
                <a16:creationId xmlns:a16="http://schemas.microsoft.com/office/drawing/2014/main" id="{2FA789AB-DBB0-DA35-A5E6-27632EEC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04" y="1707499"/>
            <a:ext cx="4350591" cy="3262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25B60-287F-FD66-69B1-ABA33D16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2" name="Picture 11" descr="A graph of a number of bikes&#10;&#10;Description automatically generated">
            <a:extLst>
              <a:ext uri="{FF2B5EF4-FFF2-40B4-BE49-F238E27FC236}">
                <a16:creationId xmlns:a16="http://schemas.microsoft.com/office/drawing/2014/main" id="{B9BE9DD7-73C2-03C8-33FD-0E6F6CED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12" y="1707499"/>
            <a:ext cx="4350590" cy="32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808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154</TotalTime>
  <Words>282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Monoline</vt:lpstr>
      <vt:lpstr>Mini project</vt:lpstr>
      <vt:lpstr>Dataset</vt:lpstr>
      <vt:lpstr>Dataset Interpretation</vt:lpstr>
      <vt:lpstr>Dataset Cleaning</vt:lpstr>
      <vt:lpstr>Explanatory Data analysis</vt:lpstr>
      <vt:lpstr>Histograms</vt:lpstr>
      <vt:lpstr>Histograms</vt:lpstr>
      <vt:lpstr>Windspeed plots</vt:lpstr>
      <vt:lpstr>EDA</vt:lpstr>
      <vt:lpstr>Boxplot</vt:lpstr>
      <vt:lpstr>Correlation plots</vt:lpstr>
      <vt:lpstr>Target variable plot</vt:lpstr>
      <vt:lpstr>Model</vt:lpstr>
      <vt:lpstr>Model Types</vt:lpstr>
      <vt:lpstr>Model comparison</vt:lpstr>
      <vt:lpstr>Neural network overfitting plot</vt:lpstr>
      <vt:lpstr>Another task completed</vt:lpstr>
      <vt:lpstr>Tasks completed</vt:lpstr>
      <vt:lpstr>Residual Plots(Linear Regression)</vt:lpstr>
      <vt:lpstr>Coefficients of Linear regression</vt:lpstr>
      <vt:lpstr>Residual Plots(SVM)</vt:lpstr>
      <vt:lpstr>Residual Plots(Random Forest)</vt:lpstr>
      <vt:lpstr>Coefficients of Random Forest</vt:lpstr>
      <vt:lpstr>Residual Plots(Neural network)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Vitaly Tickov</dc:creator>
  <cp:lastModifiedBy>Vitaly Tickov</cp:lastModifiedBy>
  <cp:revision>5</cp:revision>
  <dcterms:created xsi:type="dcterms:W3CDTF">2024-10-17T12:34:01Z</dcterms:created>
  <dcterms:modified xsi:type="dcterms:W3CDTF">2024-10-18T10:41:37Z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