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</p:sldMasterIdLst>
  <p:notesMasterIdLst>
    <p:notesMasterId r:id="rId53"/>
  </p:notesMasterIdLst>
  <p:handoutMasterIdLst>
    <p:handoutMasterId r:id="rId54"/>
  </p:handoutMasterIdLst>
  <p:sldIdLst>
    <p:sldId id="344" r:id="rId3"/>
    <p:sldId id="413" r:id="rId4"/>
    <p:sldId id="442" r:id="rId5"/>
    <p:sldId id="443" r:id="rId6"/>
    <p:sldId id="445" r:id="rId7"/>
    <p:sldId id="493" r:id="rId8"/>
    <p:sldId id="444" r:id="rId9"/>
    <p:sldId id="494" r:id="rId10"/>
    <p:sldId id="451" r:id="rId11"/>
    <p:sldId id="452" r:id="rId12"/>
    <p:sldId id="446" r:id="rId13"/>
    <p:sldId id="495" r:id="rId14"/>
    <p:sldId id="447" r:id="rId15"/>
    <p:sldId id="512" r:id="rId16"/>
    <p:sldId id="448" r:id="rId17"/>
    <p:sldId id="496" r:id="rId18"/>
    <p:sldId id="449" r:id="rId19"/>
    <p:sldId id="497" r:id="rId20"/>
    <p:sldId id="450" r:id="rId21"/>
    <p:sldId id="498" r:id="rId22"/>
    <p:sldId id="454" r:id="rId23"/>
    <p:sldId id="499" r:id="rId24"/>
    <p:sldId id="455" r:id="rId25"/>
    <p:sldId id="456" r:id="rId26"/>
    <p:sldId id="500" r:id="rId27"/>
    <p:sldId id="457" r:id="rId28"/>
    <p:sldId id="458" r:id="rId29"/>
    <p:sldId id="459" r:id="rId30"/>
    <p:sldId id="460" r:id="rId31"/>
    <p:sldId id="461" r:id="rId32"/>
    <p:sldId id="501" r:id="rId33"/>
    <p:sldId id="462" r:id="rId34"/>
    <p:sldId id="463" r:id="rId35"/>
    <p:sldId id="464" r:id="rId36"/>
    <p:sldId id="502" r:id="rId37"/>
    <p:sldId id="465" r:id="rId38"/>
    <p:sldId id="466" r:id="rId39"/>
    <p:sldId id="511" r:id="rId40"/>
    <p:sldId id="467" r:id="rId41"/>
    <p:sldId id="510" r:id="rId42"/>
    <p:sldId id="468" r:id="rId43"/>
    <p:sldId id="503" r:id="rId44"/>
    <p:sldId id="469" r:id="rId45"/>
    <p:sldId id="504" r:id="rId46"/>
    <p:sldId id="470" r:id="rId47"/>
    <p:sldId id="471" r:id="rId48"/>
    <p:sldId id="472" r:id="rId49"/>
    <p:sldId id="473" r:id="rId50"/>
    <p:sldId id="491" r:id="rId51"/>
    <p:sldId id="49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bject-Functional patterns in Scala" id="{7FD624F6-6172-4F74-806B-D5F9DAABDBE3}">
          <p14:sldIdLst>
            <p14:sldId id="344"/>
            <p14:sldId id="413"/>
            <p14:sldId id="442"/>
            <p14:sldId id="443"/>
            <p14:sldId id="445"/>
            <p14:sldId id="493"/>
            <p14:sldId id="444"/>
            <p14:sldId id="494"/>
            <p14:sldId id="451"/>
            <p14:sldId id="452"/>
            <p14:sldId id="446"/>
            <p14:sldId id="495"/>
            <p14:sldId id="447"/>
            <p14:sldId id="512"/>
            <p14:sldId id="448"/>
            <p14:sldId id="496"/>
            <p14:sldId id="449"/>
            <p14:sldId id="497"/>
            <p14:sldId id="450"/>
            <p14:sldId id="498"/>
            <p14:sldId id="454"/>
            <p14:sldId id="499"/>
            <p14:sldId id="455"/>
            <p14:sldId id="456"/>
            <p14:sldId id="500"/>
            <p14:sldId id="457"/>
            <p14:sldId id="458"/>
            <p14:sldId id="459"/>
            <p14:sldId id="460"/>
            <p14:sldId id="461"/>
            <p14:sldId id="501"/>
            <p14:sldId id="462"/>
            <p14:sldId id="463"/>
            <p14:sldId id="464"/>
            <p14:sldId id="502"/>
            <p14:sldId id="465"/>
            <p14:sldId id="466"/>
            <p14:sldId id="511"/>
            <p14:sldId id="467"/>
            <p14:sldId id="510"/>
            <p14:sldId id="468"/>
            <p14:sldId id="503"/>
            <p14:sldId id="469"/>
            <p14:sldId id="504"/>
            <p14:sldId id="470"/>
            <p14:sldId id="471"/>
            <p14:sldId id="472"/>
            <p14:sldId id="473"/>
            <p14:sldId id="491"/>
            <p14:sldId id="4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902">
          <p15:clr>
            <a:srgbClr val="A4A3A4"/>
          </p15:clr>
        </p15:guide>
        <p15:guide id="2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02E8"/>
    <a:srgbClr val="FF0B64"/>
    <a:srgbClr val="FF5C02"/>
    <a:srgbClr val="E8C902"/>
    <a:srgbClr val="FFCA02"/>
    <a:srgbClr val="BFDEEA"/>
    <a:srgbClr val="FF3366"/>
    <a:srgbClr val="006699"/>
    <a:srgbClr val="091925"/>
    <a:srgbClr val="123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1" autoAdjust="0"/>
    <p:restoredTop sz="95095" autoAdjust="0"/>
  </p:normalViewPr>
  <p:slideViewPr>
    <p:cSldViewPr>
      <p:cViewPr varScale="1">
        <p:scale>
          <a:sx n="87" d="100"/>
          <a:sy n="87" d="100"/>
        </p:scale>
        <p:origin x="-1596" y="-90"/>
      </p:cViewPr>
      <p:guideLst>
        <p:guide orient="horz" pos="902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3288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9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3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fld id="{8859AB7C-0FB6-426A-8CB1-1058C50426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88218" y="3108158"/>
            <a:ext cx="5954669" cy="1768642"/>
          </a:xfrm>
        </p:spPr>
        <p:txBody>
          <a:bodyPr/>
          <a:lstStyle/>
          <a:p>
            <a:r>
              <a:rPr lang="en-US" dirty="0"/>
              <a:t>Vitaliy Savkin</a:t>
            </a:r>
          </a:p>
          <a:p>
            <a:r>
              <a:rPr lang="en-US" dirty="0"/>
              <a:t>Software </a:t>
            </a:r>
            <a:r>
              <a:rPr lang="en-US" dirty="0" smtClean="0"/>
              <a:t>Engineer</a:t>
            </a:r>
          </a:p>
          <a:p>
            <a:r>
              <a:rPr lang="en-US" dirty="0" smtClean="0"/>
              <a:t>EPAM Systems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1000" y="1670785"/>
            <a:ext cx="7406640" cy="1452195"/>
          </a:xfrm>
        </p:spPr>
        <p:txBody>
          <a:bodyPr>
            <a:normAutofit/>
          </a:bodyPr>
          <a:lstStyle/>
          <a:p>
            <a:r>
              <a:rPr lang="en-US" dirty="0" smtClean="0"/>
              <a:t>Object-Functional patterns in Scala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81000" y="6324600"/>
            <a:ext cx="4038600" cy="418598"/>
          </a:xfrm>
          <a:prstGeom prst="rect">
            <a:avLst/>
          </a:prstGeom>
        </p:spPr>
        <p:txBody>
          <a:bodyPr vert="horz" lIns="91440" tIns="182880" rIns="91440" bIns="91440" rtlCol="0" anchor="b" anchorCtr="0">
            <a:normAutofit fontScale="32500" lnSpcReduction="20000"/>
          </a:bodyPr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https://github.com/Vitaliy-Savkin/scala_patterns</a:t>
            </a:r>
          </a:p>
        </p:txBody>
      </p:sp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152625"/>
            <a:ext cx="862584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endOfGame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=&gt; Boolean,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makePlay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playersCount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tailrec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playGame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gameRules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currPlayer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gameRules.endOfGame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(state))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state.winner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playGame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gameRules.makePlay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(state,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currPlayer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currPlayer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+ 1) %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gameRules.playersCount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77253" y="1062625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Factory </a:t>
            </a:r>
            <a:r>
              <a:rPr lang="en-US" dirty="0">
                <a:latin typeface="Arial (Body)"/>
                <a:cs typeface="Consolas" panose="020B0609020204030204" pitchFamily="49" charset="0"/>
              </a:rPr>
              <a:t>method </a:t>
            </a:r>
            <a:r>
              <a:rPr lang="en-US" dirty="0" smtClean="0">
                <a:latin typeface="Arial (Body)"/>
                <a:cs typeface="Consolas" panose="020B0609020204030204" pitchFamily="49" charset="0"/>
              </a:rPr>
              <a:t>pattern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deals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with the problem of creating objects without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specifying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the exact class of object that will be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4522"/>
            <a:ext cx="914400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36320"/>
            <a:ext cx="8839200" cy="5638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Room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connect(other: Room): Unit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MagicRoom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Room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OrdinaryRoom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Room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Treasure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Maze(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makeRoom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Treasure =&gt; 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room1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randomTreasure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room2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randomTreasure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room1.connect(room2)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rooms = List(room1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room2)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randomTreasure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 Treasure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82040"/>
            <a:ext cx="862584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ordinaryRoom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Color =&gt; Treasure =&gt;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OrdinaryRoom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...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magicRoom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Treasure =&gt;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MagicRoom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...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greenMaze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Maze(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ordinaryRoom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Color.Green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magicMaze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Maze(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magicRoom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Treasure =&gt;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MagicRoom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a subtype of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Treasure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 because of covariance.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82040"/>
            <a:ext cx="8625840" cy="5410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If type 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T[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A] </a:t>
            </a:r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is </a:t>
            </a:r>
            <a:r>
              <a:rPr lang="en-US" sz="2200" dirty="0" smtClean="0">
                <a:solidFill>
                  <a:srgbClr val="FF0000"/>
                </a:solidFill>
                <a:latin typeface="Arial (Body)"/>
                <a:cs typeface="Consolas" panose="020B0609020204030204" pitchFamily="49" charset="0"/>
              </a:rPr>
              <a:t>covariant</a:t>
            </a:r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 by type argument 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 then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∀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 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&lt;: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A2 =&gt; T[A1] 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&lt;: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T[A2]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Example: 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immutable collections by type of elements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functions by return type </a:t>
            </a:r>
            <a:r>
              <a:rPr lang="en-US" sz="2200" dirty="0" smtClean="0">
                <a:solidFill>
                  <a:srgbClr val="92D050"/>
                </a:solidFill>
                <a:latin typeface="Arial (Body)"/>
                <a:cs typeface="Consolas" panose="020B0609020204030204" pitchFamily="49" charset="0"/>
              </a:rPr>
              <a:t>(call-side is able to deal with any subtype of type he expects to be returned from function)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If type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A] </a:t>
            </a:r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is </a:t>
            </a:r>
            <a:r>
              <a:rPr lang="en-US" sz="2200" dirty="0" err="1" smtClean="0">
                <a:solidFill>
                  <a:srgbClr val="FF0000"/>
                </a:solidFill>
                <a:latin typeface="Arial (Body)"/>
                <a:cs typeface="Consolas" panose="020B0609020204030204" pitchFamily="49" charset="0"/>
              </a:rPr>
              <a:t>contravariant</a:t>
            </a:r>
            <a:r>
              <a:rPr lang="en-US" sz="2200" dirty="0" smtClean="0">
                <a:solidFill>
                  <a:srgbClr val="FF0000"/>
                </a:solidFill>
                <a:latin typeface="Arial (Body)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by type argument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 (Body)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∀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 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A2 =&gt; T[A1]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&lt;: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T[A2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Example: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functions </a:t>
            </a:r>
            <a:r>
              <a:rPr lang="en-US" sz="2200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by </a:t>
            </a:r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types of arguments </a:t>
            </a:r>
            <a:r>
              <a:rPr lang="en-US" sz="2200" dirty="0" smtClean="0">
                <a:solidFill>
                  <a:srgbClr val="92D050"/>
                </a:solidFill>
                <a:latin typeface="Arial (Body)"/>
                <a:cs typeface="Consolas" panose="020B0609020204030204" pitchFamily="49" charset="0"/>
              </a:rPr>
              <a:t>(function </a:t>
            </a:r>
            <a:r>
              <a:rPr lang="en-US" sz="2200" dirty="0">
                <a:solidFill>
                  <a:srgbClr val="92D050"/>
                </a:solidFill>
                <a:latin typeface="Arial (Body)"/>
                <a:cs typeface="Consolas" panose="020B0609020204030204" pitchFamily="49" charset="0"/>
              </a:rPr>
              <a:t>is able to deal with any </a:t>
            </a:r>
            <a:r>
              <a:rPr lang="en-US" sz="2200" dirty="0" smtClean="0">
                <a:solidFill>
                  <a:srgbClr val="92D050"/>
                </a:solidFill>
                <a:latin typeface="Arial (Body)"/>
                <a:cs typeface="Consolas" panose="020B0609020204030204" pitchFamily="49" charset="0"/>
              </a:rPr>
              <a:t>subtypes </a:t>
            </a:r>
            <a:r>
              <a:rPr lang="en-US" sz="2200" dirty="0">
                <a:solidFill>
                  <a:srgbClr val="92D050"/>
                </a:solidFill>
                <a:latin typeface="Arial (Body)"/>
                <a:cs typeface="Consolas" panose="020B0609020204030204" pitchFamily="49" charset="0"/>
              </a:rPr>
              <a:t>of </a:t>
            </a:r>
            <a:r>
              <a:rPr lang="en-US" sz="2200" dirty="0" smtClean="0">
                <a:solidFill>
                  <a:srgbClr val="92D050"/>
                </a:solidFill>
                <a:latin typeface="Arial (Body)"/>
                <a:cs typeface="Consolas" panose="020B0609020204030204" pitchFamily="49" charset="0"/>
              </a:rPr>
              <a:t>types it expects to be passed to)</a:t>
            </a:r>
            <a:endParaRPr lang="en-US" sz="2200" dirty="0">
              <a:solidFill>
                <a:srgbClr val="92D050"/>
              </a:solidFill>
              <a:latin typeface="Arial (Body)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Variances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105613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Adapter </a:t>
            </a:r>
            <a:r>
              <a:rPr lang="en-US" dirty="0">
                <a:latin typeface="Arial (Body)"/>
                <a:cs typeface="Consolas" panose="020B0609020204030204" pitchFamily="49" charset="0"/>
              </a:rPr>
              <a:t>pattern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allows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the interface of an existing class to be used from another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67000"/>
            <a:ext cx="7620000" cy="333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86051"/>
            <a:ext cx="8625840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StringProvider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getStringData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String }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show: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StringProvider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=&gt; Unit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Message {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how to show it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user: String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data: String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formatMessage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Message =&gt;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StringProvider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m =&gt;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StringProvider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getStringData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m.user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said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m.data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showMessage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Message =&gt; Unit =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formatMessage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990600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Decorator pattern </a:t>
            </a:r>
          </a:p>
          <a:p>
            <a:r>
              <a:rPr lang="en-US" sz="2400" dirty="0">
                <a:latin typeface="Arial (Body)"/>
                <a:cs typeface="Consolas" panose="020B0609020204030204" pitchFamily="49" charset="0"/>
              </a:rPr>
              <a:t>allows behavior to be added to an individual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object</a:t>
            </a:r>
          </a:p>
          <a:p>
            <a:r>
              <a:rPr lang="en-US" sz="2400" dirty="0">
                <a:latin typeface="Arial (Body)"/>
                <a:cs typeface="Consolas" panose="020B0609020204030204" pitchFamily="49" charset="0"/>
              </a:rPr>
              <a:t>without affecting the behavior of other objects from the same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2819400"/>
            <a:ext cx="6629399" cy="32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1263" y="1033914"/>
            <a:ext cx="870204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  String     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= ... 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bufferedInputStream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BufferedInputStream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... 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= ... 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... 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bufferedInputStream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deserializationStream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("objects.gz")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deserializationStream.readObject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deserializationStream.close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66800"/>
            <a:ext cx="841248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Chain of responsibility pattern </a:t>
            </a:r>
          </a:p>
          <a:p>
            <a:r>
              <a:rPr lang="en-US" sz="2350" dirty="0" smtClean="0">
                <a:latin typeface="Arial (Body)"/>
                <a:cs typeface="Consolas" panose="020B0609020204030204" pitchFamily="49" charset="0"/>
              </a:rPr>
              <a:t>avoids </a:t>
            </a:r>
            <a:r>
              <a:rPr lang="en-US" sz="2350" dirty="0">
                <a:latin typeface="Arial (Body)"/>
                <a:cs typeface="Consolas" panose="020B0609020204030204" pitchFamily="49" charset="0"/>
              </a:rPr>
              <a:t>coupling the sender of a request to its receiver by giving more than one object a chance to handle the </a:t>
            </a:r>
            <a:r>
              <a:rPr lang="en-US" sz="2350" dirty="0" smtClean="0">
                <a:latin typeface="Arial (Body)"/>
                <a:cs typeface="Consolas" panose="020B0609020204030204" pitchFamily="49" charset="0"/>
              </a:rPr>
              <a:t>request</a:t>
            </a:r>
          </a:p>
          <a:p>
            <a:r>
              <a:rPr lang="en-US" sz="2350" dirty="0" smtClean="0">
                <a:latin typeface="Arial (Body)"/>
                <a:cs typeface="Consolas" panose="020B0609020204030204" pitchFamily="49" charset="0"/>
              </a:rPr>
              <a:t>chains the receiving objects and pass the request along the chain until an object handles it</a:t>
            </a:r>
            <a:endParaRPr lang="en-US" sz="2350" dirty="0"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47" y="3505200"/>
            <a:ext cx="5143153" cy="264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04800" y="1066800"/>
            <a:ext cx="86868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Design </a:t>
            </a:r>
            <a:r>
              <a:rPr lang="en-US" dirty="0"/>
              <a:t>pattern is a general reusable solution to a commonly occurring problem within a given context in software design.</a:t>
            </a:r>
          </a:p>
          <a:p>
            <a:r>
              <a:rPr lang="en-US" dirty="0" smtClean="0"/>
              <a:t>Design </a:t>
            </a:r>
            <a:r>
              <a:rPr lang="en-US" dirty="0"/>
              <a:t>patterns reside in the domain of modules and interconnections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Architectural </a:t>
            </a:r>
            <a:r>
              <a:rPr lang="en-US" dirty="0"/>
              <a:t>patterns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Design patterns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Algorithms &amp; code style </a:t>
            </a:r>
            <a:r>
              <a:rPr lang="en-US" dirty="0" smtClean="0"/>
              <a:t>guides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A good language helps to make design better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Topic of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49179" y="1086051"/>
            <a:ext cx="862584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storeEmpty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PartialFunction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[String, Unit] =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 case ""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logger.error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("Empty message") 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storeShort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PartialFunction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[String,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Unit]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 case s if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256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writeToDB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 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storeLong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PartialFunction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[String,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Unit]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 case s if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&gt;= 256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writeToDB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(compress(s)) 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storeMessage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storeEmpty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orElse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storeShort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orElse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storeLong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150620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Singleton pattern</a:t>
            </a:r>
          </a:p>
          <a:p>
            <a:r>
              <a:rPr lang="en-US" sz="2400" dirty="0">
                <a:latin typeface="Arial (Body)"/>
                <a:cs typeface="Consolas" panose="020B0609020204030204" pitchFamily="49" charset="0"/>
              </a:rPr>
              <a:t>restricts the instantiation of a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class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to one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object</a:t>
            </a:r>
            <a:endParaRPr lang="en-US" sz="2400" dirty="0"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362200"/>
            <a:ext cx="839652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21096"/>
            <a:ext cx="8549640" cy="52730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Locale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(key: String): String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show(message: String): String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show(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messageKey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String, locale: Locale): String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show(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locale.getMessage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messageKey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ConfigBasedLocale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configFile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String)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extends Locale{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(key: String): String =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messages from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82040"/>
            <a:ext cx="854964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FileNotFoundError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ConfigBasedLocale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user_defined.conf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English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ConfigBasedLocale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english.conf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French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ConfigBasedLocale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french.conf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FileNotFoundError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English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FileNotFoundError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French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45168" y="1066800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Traits: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are interfaces with non-abstract methods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implement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safe multiple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inheritance (</a:t>
            </a:r>
            <a:r>
              <a:rPr lang="en-US" sz="2400" dirty="0" err="1" smtClean="0">
                <a:latin typeface="Arial (Body)"/>
                <a:cs typeface="Consolas" panose="020B0609020204030204" pitchFamily="49" charset="0"/>
              </a:rPr>
              <a:t>mixin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 class composition)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provide a way of declaration of dependencies  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158240"/>
            <a:ext cx="8549640" cy="5334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Logger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logInfo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String)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log("[Info] " +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logError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String)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log("[Error] " +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Logger {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String)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FileLogger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Logger { ...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181116"/>
            <a:ext cx="8549640" cy="4953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Account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self: Logger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requires-a relation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balance = 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withdraw(amount: Double)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(amount &gt; balance)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self.logError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("Insufficient funds")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else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self.logInfo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("...")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AccountCL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Account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AccountCL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108927"/>
            <a:ext cx="862584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ShowAccount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self: Account =&gt;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show = "Balance: " +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self.balance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acc1 =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Account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ShowAccount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acc1.show 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acc2 =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Account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acc2.show 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994627"/>
            <a:ext cx="87782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IntQueue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get():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put(x: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BasicIntQueue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IntQueue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ArrayBuffer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get()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buf.remove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put(x: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+= x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Revisiting Decorator: Stackable Trait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7680" y="1082040"/>
            <a:ext cx="8625840" cy="5410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Doubling extends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IntQueue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override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put(x: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 * x)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Incrementing extends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IntQueue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override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put(x: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 + 1)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queue1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BasicIntQueue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Doubling with Incrementing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queue1.put(10)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queue1.get()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queue2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BasicIntQueue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Incrementing with Doubling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queue2.put(10)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queue2.get()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//21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Revisiting Decorator: Stackable Trait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990600"/>
            <a:ext cx="8412480" cy="4876800"/>
          </a:xfrm>
        </p:spPr>
        <p:txBody>
          <a:bodyPr>
            <a:normAutofit/>
          </a:bodyPr>
          <a:lstStyle/>
          <a:p>
            <a:r>
              <a:rPr lang="en-US" dirty="0"/>
              <a:t>Functions as first-class citizens</a:t>
            </a:r>
          </a:p>
          <a:p>
            <a:r>
              <a:rPr lang="en-US" dirty="0"/>
              <a:t>Advanced OO techniques</a:t>
            </a:r>
          </a:p>
          <a:p>
            <a:r>
              <a:rPr lang="en-US" dirty="0"/>
              <a:t>Strong type system</a:t>
            </a:r>
          </a:p>
          <a:p>
            <a:r>
              <a:rPr lang="en-US" dirty="0"/>
              <a:t>Encouraged immutability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Features of Scala influencing the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3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1211" y="1066800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Abstract factory pattern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provides an interface for creating families of related or dependent objects 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without specifying the concrete classes</a:t>
            </a:r>
          </a:p>
          <a:p>
            <a:pPr marL="0" indent="0">
              <a:buNone/>
            </a:pPr>
            <a:endParaRPr lang="en-US" sz="2400" dirty="0"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Abstract factory - Family polymorphism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50674"/>
            <a:ext cx="7114504" cy="298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3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66800"/>
            <a:ext cx="841248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WindowFactory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&lt;: Window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&lt;: Scrollbar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aWindow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Window(s: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Scrollbar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Abstract factory - Family polymorphism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66800"/>
            <a:ext cx="841248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VistaFactory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WindowFactory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VistaWindow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VistaScrollbar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VistaWindow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VistaScrollbar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VistaWindow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s:VistaScrollbar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VistaScrollbar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Scrollbar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WindowFactory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“vista”)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VistaFactory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else if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 smtClean="0"/>
              <a:t>Abstract factory - Family polymorphism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66800"/>
            <a:ext cx="841248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/>
              <a:t>Advantages of FP: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Impossible to mix products from different factories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vista = get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“vista"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window1: </a:t>
            </a:r>
            <a:r>
              <a:rPr lang="en-US" sz="2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vista.</a:t>
            </a:r>
            <a:r>
              <a:rPr lang="en-US" sz="29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vista.createWindow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vista.createScrollbar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window2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type </a:t>
            </a: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2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vista.createWindow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get(</a:t>
            </a: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"default"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createScrollbar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Singleton </a:t>
            </a:r>
            <a:r>
              <a:rPr lang="en-US" sz="3600" dirty="0"/>
              <a:t>factories are trivial to implement.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Implementation classes are easily hidden from clients.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Abstract factory - Family polymorphism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66800"/>
            <a:ext cx="841248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Dependency </a:t>
            </a:r>
            <a:r>
              <a:rPr lang="en-US" sz="2600" dirty="0" smtClean="0"/>
              <a:t>Injection</a:t>
            </a:r>
          </a:p>
          <a:p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is a pattern </a:t>
            </a:r>
            <a:r>
              <a:rPr lang="en-US" sz="2600" dirty="0">
                <a:latin typeface="Arial (Body)"/>
                <a:cs typeface="Consolas" panose="020B0609020204030204" pitchFamily="49" charset="0"/>
              </a:rPr>
              <a:t>that implements inversion of control</a:t>
            </a:r>
          </a:p>
          <a:p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is </a:t>
            </a:r>
            <a:r>
              <a:rPr lang="en-US" sz="2600" dirty="0">
                <a:latin typeface="Arial (Body)"/>
                <a:cs typeface="Consolas" panose="020B0609020204030204" pitchFamily="49" charset="0"/>
              </a:rPr>
              <a:t>the passing of a dependency (a service) to a dependent object (a client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US" sz="2600" dirty="0">
              <a:latin typeface="Arial (Body)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Dependency injection involves four elements: </a:t>
            </a:r>
          </a:p>
          <a:p>
            <a:r>
              <a:rPr lang="en-US" sz="2600" dirty="0">
                <a:latin typeface="Arial (Body)"/>
                <a:cs typeface="Consolas" panose="020B0609020204030204" pitchFamily="49" charset="0"/>
              </a:rPr>
              <a:t>the client object depending on the 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the </a:t>
            </a:r>
            <a:r>
              <a:rPr lang="en-US" sz="2600" dirty="0">
                <a:latin typeface="Arial (Body)"/>
                <a:cs typeface="Consolas" panose="020B0609020204030204" pitchFamily="49" charset="0"/>
              </a:rPr>
              <a:t>interface the client uses to communicate with the 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the implementation of a service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the injector object, which is responsible for injecting the service into the client</a:t>
            </a:r>
            <a:endParaRPr lang="en-US" sz="2600" dirty="0"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5221" y="1026964"/>
            <a:ext cx="8336900" cy="52730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first </a:t>
            </a: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 of cake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NameProviderComponent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endParaRPr lang="en-US" sz="2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: String }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second </a:t>
            </a: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SayHelloComponent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endParaRPr lang="en-US" sz="2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: Unit }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trait Components extends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NameProviderComponent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with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SayHelloComponent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82040"/>
            <a:ext cx="862584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NameProviderComponentImpl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NameProviderComponent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NameProviderImpl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String = "World"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SayHelloComponentImpl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SayHelloComponent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self: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NameProviderComponent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SayHelloServiceImpl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SayHelloServiceImpl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Unit =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("Hello, " +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self.nameProvider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.getName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7680" y="1036320"/>
            <a:ext cx="862584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MyApplication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object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Components extends Components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SayHelloComponentImpl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with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NameProviderComponentImpl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class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Client(c: Components) {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run()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c.sayHelloService.sayHello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Array[String]) =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Client(Components).run()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Client { 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run()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c.sayHelloService.sayHello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Array[String]) =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(new Client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Components with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SayHelloComponentImpl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with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NameProviderComponentImpl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).run() 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25084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Advantages: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Compile-time check: forgotten dependencies break </a:t>
            </a:r>
            <a:r>
              <a:rPr lang="en-US" sz="2800" dirty="0" smtClean="0"/>
              <a:t>build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same language is in use</a:t>
            </a:r>
            <a:endParaRPr lang="en-US" sz="2800" dirty="0"/>
          </a:p>
          <a:p>
            <a:pPr marL="0" indent="0">
              <a:buNone/>
            </a:pPr>
            <a:r>
              <a:rPr lang="en-US" sz="2800" strike="sngStrike" dirty="0"/>
              <a:t>Disadvantage: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trike="sngStrike" dirty="0" smtClean="0"/>
              <a:t>Configuration can not be external</a:t>
            </a:r>
            <a:endParaRPr lang="en-US" sz="2800" strike="sngStrik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41158" y="1225084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Fix (for the first case)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write </a:t>
            </a:r>
            <a:r>
              <a:rPr lang="en-US" sz="2200" dirty="0" smtClean="0"/>
              <a:t>*.</a:t>
            </a:r>
            <a:r>
              <a:rPr lang="en-US" sz="2200" dirty="0" err="1" smtClean="0"/>
              <a:t>scala</a:t>
            </a:r>
            <a:r>
              <a:rPr lang="en-US" sz="2200" dirty="0"/>
              <a:t> </a:t>
            </a:r>
            <a:r>
              <a:rPr lang="en-US" sz="2200" dirty="0" smtClean="0"/>
              <a:t>configuration file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load &amp; compile it in runtime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from compiled classes select </a:t>
            </a:r>
            <a:r>
              <a:rPr lang="en-US" sz="2200" dirty="0" smtClean="0"/>
              <a:t>a class </a:t>
            </a:r>
            <a:r>
              <a:rPr lang="en-US" sz="2200" dirty="0"/>
              <a:t>which implements Components </a:t>
            </a:r>
            <a:r>
              <a:rPr lang="en-US" sz="2200" dirty="0" smtClean="0"/>
              <a:t>and </a:t>
            </a:r>
            <a:r>
              <a:rPr lang="en-US" sz="2200" dirty="0"/>
              <a:t>instantiate it using </a:t>
            </a:r>
            <a:r>
              <a:rPr lang="en-US" sz="2200" dirty="0" smtClean="0"/>
              <a:t>reflection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pass created instance to a client</a:t>
            </a:r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66800"/>
            <a:ext cx="841248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inc1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 x +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inc3: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closures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10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(x: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+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method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Foo {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methods as functions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foo = new Foo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foo.inc _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Functions syntax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25084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Fix (for the second case)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U</a:t>
            </a:r>
            <a:r>
              <a:rPr lang="en-US" sz="2200" dirty="0" smtClean="0"/>
              <a:t>se </a:t>
            </a:r>
            <a:r>
              <a:rPr lang="en-US" sz="2200" dirty="0" err="1" smtClean="0"/>
              <a:t>scala</a:t>
            </a:r>
            <a:r>
              <a:rPr lang="en-US" sz="2200" dirty="0" smtClean="0"/>
              <a:t> as scripting language: write a simple startup script 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test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(0).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toBoolean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command line argument</a:t>
            </a:r>
            <a:endParaRPr lang="en-US" sz="18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client =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if(test)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new Client with Components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SayHelloComponentImpl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TestNameProviderComponentImpl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new Client with Components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SayHelloComponentImpl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NameProviderComponentImpl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client.run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 smtClean="0"/>
              <a:t>run </a:t>
            </a:r>
            <a:r>
              <a:rPr lang="en-US" sz="2200" dirty="0"/>
              <a:t>the </a:t>
            </a:r>
            <a:r>
              <a:rPr lang="en-US" sz="2200" dirty="0" smtClean="0"/>
              <a:t>script </a:t>
            </a:r>
            <a:r>
              <a:rPr lang="en-US" sz="2200" dirty="0"/>
              <a:t>from the command line 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first.jar:second.jar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startup.scala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19216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alue </a:t>
            </a:r>
            <a:r>
              <a:rPr lang="en-US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object </a:t>
            </a:r>
            <a:endParaRPr lang="en-US" dirty="0" smtClean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is a </a:t>
            </a:r>
            <a:r>
              <a:rPr lang="en-US" sz="2400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small </a:t>
            </a:r>
            <a:r>
              <a:rPr lang="en-US" sz="24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immutable object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that </a:t>
            </a:r>
            <a:r>
              <a:rPr lang="en-US" sz="2400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represents a simple entity </a:t>
            </a:r>
            <a:endParaRPr lang="en-US" sz="2400" dirty="0" smtClean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whose </a:t>
            </a:r>
            <a:r>
              <a:rPr lang="en-US" sz="2400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equality is not based on </a:t>
            </a:r>
            <a:r>
              <a:rPr lang="en-US" sz="24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identity</a:t>
            </a:r>
          </a:p>
          <a:p>
            <a:endParaRPr lang="en-US" sz="2400" dirty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(signed: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Value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19216"/>
            <a:ext cx="841248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Point(x: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y: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z: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looks fine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movePointZ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=&gt; (p: Point)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(z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case class Location(room: Room, p: Point)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there is some code smell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moveLocZ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=&gt; (l: Location) =&gt;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l.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l.p.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(z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l.p.z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case class Object(l: Location, weight: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awful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moveObjZ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=&gt; (o: Object) =&gt;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o.l.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o.l.p.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o.l.p.z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Value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35258"/>
            <a:ext cx="841248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100" dirty="0" smtClean="0">
                <a:latin typeface="Arial (Body)"/>
                <a:cs typeface="Consolas" panose="020B0609020204030204" pitchFamily="49" charset="0"/>
              </a:rPr>
              <a:t>Lenses </a:t>
            </a:r>
          </a:p>
          <a:p>
            <a:r>
              <a:rPr lang="en-US" sz="3100" dirty="0" smtClean="0">
                <a:latin typeface="Arial (Body)"/>
                <a:cs typeface="Consolas" panose="020B0609020204030204" pitchFamily="49" charset="0"/>
              </a:rPr>
              <a:t>generalize </a:t>
            </a:r>
            <a:r>
              <a:rPr lang="en-US" sz="3100" dirty="0">
                <a:latin typeface="Arial (Body)"/>
                <a:cs typeface="Consolas" panose="020B0609020204030204" pitchFamily="49" charset="0"/>
              </a:rPr>
              <a:t>properties (i.e. </a:t>
            </a:r>
            <a:r>
              <a:rPr lang="en-US" sz="3100" dirty="0" err="1">
                <a:latin typeface="Arial (Body)"/>
                <a:cs typeface="Consolas" panose="020B0609020204030204" pitchFamily="49" charset="0"/>
              </a:rPr>
              <a:t>accessors</a:t>
            </a:r>
            <a:r>
              <a:rPr lang="en-US" sz="3100" dirty="0">
                <a:latin typeface="Arial (Body)"/>
                <a:cs typeface="Consolas" panose="020B0609020204030204" pitchFamily="49" charset="0"/>
              </a:rPr>
              <a:t>/</a:t>
            </a:r>
            <a:r>
              <a:rPr lang="en-US" sz="3100" dirty="0" err="1">
                <a:latin typeface="Arial (Body)"/>
                <a:cs typeface="Consolas" panose="020B0609020204030204" pitchFamily="49" charset="0"/>
              </a:rPr>
              <a:t>mutators</a:t>
            </a:r>
            <a:r>
              <a:rPr lang="en-US" sz="3100" dirty="0" smtClean="0">
                <a:latin typeface="Arial (Body)"/>
                <a:cs typeface="Consolas" panose="020B0609020204030204" pitchFamily="49" charset="0"/>
              </a:rPr>
              <a:t>)</a:t>
            </a:r>
          </a:p>
          <a:p>
            <a:r>
              <a:rPr lang="en-US" sz="3100" dirty="0" smtClean="0">
                <a:latin typeface="Arial (Body)"/>
                <a:cs typeface="Consolas" panose="020B0609020204030204" pitchFamily="49" charset="0"/>
              </a:rPr>
              <a:t>provide a way of “mutation” of immutable objects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Lens[S, P](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S =&gt; P,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S =&gt; P =&gt; 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S =&gt; (P =&gt; P) =&gt; S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s: S) =&gt; (f: P =&gt; P) =&gt; set(s)(f(get(s))) 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[T](next: Lens[P, T]): Lens[S,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T] =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new Lens[S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T](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 =&gt;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next.get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this.get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)),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this.modify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next.set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(_)(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v)))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Lenses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19216"/>
            <a:ext cx="8412480" cy="4876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There are libraries reducing </a:t>
            </a: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boilerplate </a:t>
            </a:r>
            <a:r>
              <a:rPr lang="en-US" sz="2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 </a:t>
            </a: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  <a:endParaRPr lang="en-US" sz="29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pointZ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Lens[</a:t>
            </a:r>
            <a:r>
              <a:rPr lang="en-US" sz="29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9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p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p.z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=&gt; v =&gt;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p.copy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(z = v))</a:t>
            </a:r>
          </a:p>
          <a:p>
            <a:pPr marL="0" indent="0">
              <a:buNone/>
            </a:pPr>
            <a:endParaRPr lang="en-US" sz="2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locPoint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Lens[</a:t>
            </a:r>
            <a:r>
              <a:rPr lang="en-US" sz="2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9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l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l.p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l.copy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(p =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v))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objLoc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= new Lens[</a:t>
            </a:r>
            <a:r>
              <a:rPr lang="en-US" sz="2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o =&gt;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 =&gt; v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o.copy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(l =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v))</a:t>
            </a:r>
          </a:p>
          <a:p>
            <a:pPr marL="0" indent="0">
              <a:buNone/>
            </a:pPr>
            <a:endParaRPr lang="en-US" sz="2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objZ:Lens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9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9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objLoc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2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locPoint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29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pointZ</a:t>
            </a:r>
            <a:endParaRPr lang="en-US" sz="2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moveZ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) =&gt; (o: Object)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objZ.</a:t>
            </a:r>
            <a:r>
              <a:rPr lang="en-US" sz="29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modify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(o) { </a:t>
            </a:r>
            <a:r>
              <a:rPr lang="en-US" sz="2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+ </a:t>
            </a:r>
            <a:r>
              <a:rPr lang="en-US" sz="2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sz="2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Lenses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19216"/>
            <a:ext cx="841248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Why so complex?</a:t>
            </a:r>
          </a:p>
          <a:p>
            <a:r>
              <a:rPr lang="en-US" sz="2800" dirty="0" smtClean="0"/>
              <a:t>immutable </a:t>
            </a:r>
            <a:r>
              <a:rPr lang="en-US" sz="2800" dirty="0"/>
              <a:t>objects are easier/simpler to reason about</a:t>
            </a:r>
          </a:p>
          <a:p>
            <a:pPr lvl="1"/>
            <a:r>
              <a:rPr lang="en-US" dirty="0"/>
              <a:t>	less state - less area of analysis </a:t>
            </a:r>
          </a:p>
          <a:p>
            <a:r>
              <a:rPr lang="en-US" sz="2800" dirty="0"/>
              <a:t>removes classes of bugs caused by state</a:t>
            </a:r>
          </a:p>
          <a:p>
            <a:pPr lvl="1"/>
            <a:r>
              <a:rPr lang="en-US" dirty="0"/>
              <a:t>	usage as keys of </a:t>
            </a:r>
            <a:r>
              <a:rPr lang="en-US" dirty="0" err="1"/>
              <a:t>hashtables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	objects comparison</a:t>
            </a:r>
          </a:p>
          <a:p>
            <a:pPr lvl="1"/>
            <a:r>
              <a:rPr lang="en-US" dirty="0"/>
              <a:t>	wrong order of concurrent access to shared data</a:t>
            </a:r>
          </a:p>
          <a:p>
            <a:r>
              <a:rPr lang="en-US" sz="2800" dirty="0"/>
              <a:t>removes some design problems</a:t>
            </a:r>
          </a:p>
          <a:p>
            <a:pPr lvl="1"/>
            <a:r>
              <a:rPr lang="en-US" dirty="0"/>
              <a:t>	Circle-ellipse problem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Benefits </a:t>
            </a:r>
            <a:r>
              <a:rPr lang="en-US" dirty="0"/>
              <a:t>of immutability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23131"/>
            <a:ext cx="841248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Ellipse(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xSize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Float,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ySize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Float){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xSize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ySize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stretchX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(dx: Float) { x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dx 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stretchY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Float) { y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Circle(radius: Float) extends 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Ellipse(2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radius, 2 * radius)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circle's contract x == y </a:t>
            </a:r>
            <a:r>
              <a:rPr lang="en-US" sz="22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satisfied</a:t>
            </a:r>
            <a:endParaRPr lang="en-US" sz="22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could be violated after call of </a:t>
            </a:r>
            <a:r>
              <a:rPr lang="en-US" sz="22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stretchX</a:t>
            </a:r>
            <a:r>
              <a:rPr lang="en-US" sz="2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en-US" sz="22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stretchY</a:t>
            </a:r>
            <a:r>
              <a:rPr lang="en-US" sz="2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163"/>
          </a:xfrm>
        </p:spPr>
        <p:txBody>
          <a:bodyPr/>
          <a:lstStyle/>
          <a:p>
            <a:r>
              <a:rPr lang="en-US" dirty="0">
                <a:latin typeface="Century Gothic (Headings)"/>
              </a:rPr>
              <a:t>Circle-ellipse problem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07088"/>
            <a:ext cx="841248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extensible class hierarchy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Ellipse(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x: Float,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y: Float){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stretchX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(dx: Float): Ellipse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Ellipse(x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dx, 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stretchY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Float): Ellipse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Ellipse(x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y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Circle(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radius: Float) extends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Ellipse(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radius, 2 * radius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stretch(d: Float): Circle =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Circle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(radius +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 / 2)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stretchX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stretchY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still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available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do not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Circles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Problem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an ellipse can not become a circle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163"/>
          </a:xfrm>
        </p:spPr>
        <p:txBody>
          <a:bodyPr/>
          <a:lstStyle/>
          <a:p>
            <a:r>
              <a:rPr lang="en-US" dirty="0">
                <a:latin typeface="Century Gothic (Headings)"/>
              </a:rPr>
              <a:t>Circle-ellipse problem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37146" y="1066800"/>
            <a:ext cx="8478253" cy="5425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sealed class hierarchy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sealed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Ellipse(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x: Float,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y: Float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sealed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Circle(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radius: Float)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Ellipse(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radius, 2 * radius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stretchX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Ellipse, dx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Float):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Ellipse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(dx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 0)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if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dx ==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 2)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new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Ellipse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dx,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stretchY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e: Ellipse,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Float):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Ellipse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 0)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 2)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new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Ellipse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163"/>
          </a:xfrm>
        </p:spPr>
        <p:txBody>
          <a:bodyPr/>
          <a:lstStyle/>
          <a:p>
            <a:r>
              <a:rPr lang="en-US" dirty="0">
                <a:latin typeface="Century Gothic (Headings)"/>
              </a:rPr>
              <a:t>Circle-ellipse problem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645891"/>
            <a:ext cx="6400800" cy="86177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QUESTIONS?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82040"/>
            <a:ext cx="862584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partially defined function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PartialFunction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0 | 1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if n &gt; 1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 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 - 1)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curried function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add = (x: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(y: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x + y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add(1)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high-order function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applyToDoubled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=&gt; (x: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(2 * x) 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incDoubled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applyToDoubled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incDoubled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(10)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Functions syntax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47800" y="2645891"/>
            <a:ext cx="6400800" cy="86177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THANKS FOR ATTENTION</a:t>
            </a:r>
          </a:p>
        </p:txBody>
      </p:sp>
    </p:spTree>
    <p:extLst>
      <p:ext uri="{BB962C8B-B14F-4D97-AF65-F5344CB8AC3E}">
        <p14:creationId xmlns:p14="http://schemas.microsoft.com/office/powerpoint/2010/main" val="108701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45168" y="1021096"/>
            <a:ext cx="8549640" cy="5273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Strategy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defines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a family of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algorithms</a:t>
            </a:r>
            <a:endParaRPr lang="en-US" sz="2400" dirty="0">
              <a:latin typeface="Arial (Body)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/>
                <a:cs typeface="Consolas" panose="020B0609020204030204" pitchFamily="49" charset="0"/>
              </a:rPr>
              <a:t>encapsulates each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algorithm</a:t>
            </a:r>
            <a:endParaRPr lang="en-US" sz="2400" dirty="0">
              <a:latin typeface="Arial (Body)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/>
                <a:cs typeface="Consolas" panose="020B0609020204030204" pitchFamily="49" charset="0"/>
              </a:rPr>
              <a:t>makes the algorithms interchangeable within that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family</a:t>
            </a:r>
          </a:p>
          <a:p>
            <a:pPr marL="0" indent="0">
              <a:buNone/>
            </a:pPr>
            <a:endParaRPr lang="en-US" dirty="0"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1" y="3352800"/>
            <a:ext cx="7695238" cy="26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13075"/>
            <a:ext cx="8549640" cy="52730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Layout(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layoutStrategy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(Point, Block) =&gt; Point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globalContext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Context = ...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Place extra data using currying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horizontal: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 =&gt;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(Point, Block) =&gt; Point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vertical: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(Point, Block) =&gt; Point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layout = new Layout(horizontal(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globalContext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Place extra data using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closures: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globalContext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horizontal: (Point, Block) =&gt; Point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vertical:   (Point, Block) =&gt; Point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layout = new Layout(horizontal)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21096"/>
            <a:ext cx="8549640" cy="5273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(Body)"/>
                <a:cs typeface="Consolas" panose="020B0609020204030204" pitchFamily="49" charset="0"/>
              </a:rPr>
              <a:t>Template </a:t>
            </a:r>
            <a:r>
              <a:rPr lang="en-US" dirty="0" smtClean="0">
                <a:latin typeface="Arial (Body)"/>
                <a:cs typeface="Consolas" panose="020B0609020204030204" pitchFamily="49" charset="0"/>
              </a:rPr>
              <a:t>method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/>
                <a:cs typeface="Consolas" panose="020B0609020204030204" pitchFamily="49" charset="0"/>
              </a:rPr>
              <a:t>defines the program skeleton of an algorithm in a method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which defers some steps to subclasses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2629318"/>
            <a:ext cx="6619875" cy="35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66800"/>
            <a:ext cx="8458200" cy="5425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winner():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Game(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initialState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endOfGame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=&gt; Boolean,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makePlay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playGame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playersCount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state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initialState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endOfGame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(state)){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makePlay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(state,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+ 1) %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playersCount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state.winner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36201</TotalTime>
  <Words>2724</Words>
  <Application>Microsoft Office PowerPoint</Application>
  <PresentationFormat>Экран (4:3)</PresentationFormat>
  <Paragraphs>549</Paragraphs>
  <Slides>50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50</vt:i4>
      </vt:variant>
    </vt:vector>
  </HeadingPairs>
  <TitlesOfParts>
    <vt:vector size="52" baseType="lpstr">
      <vt:lpstr>epam-ppt-cover</vt:lpstr>
      <vt:lpstr>epam-ppt-light</vt:lpstr>
      <vt:lpstr>Object-Functional patterns in Scala</vt:lpstr>
      <vt:lpstr>Topic of presentation</vt:lpstr>
      <vt:lpstr>Features of Scala influencing the Design</vt:lpstr>
      <vt:lpstr>Functions syntax</vt:lpstr>
      <vt:lpstr>Functions syntax</vt:lpstr>
      <vt:lpstr>Strategy</vt:lpstr>
      <vt:lpstr>Strategy</vt:lpstr>
      <vt:lpstr>Template Method</vt:lpstr>
      <vt:lpstr>Template Method</vt:lpstr>
      <vt:lpstr>Template Method</vt:lpstr>
      <vt:lpstr>Factory Method</vt:lpstr>
      <vt:lpstr>Factory Method</vt:lpstr>
      <vt:lpstr>Factory Method</vt:lpstr>
      <vt:lpstr>Variances</vt:lpstr>
      <vt:lpstr>Adapter</vt:lpstr>
      <vt:lpstr>Adapter</vt:lpstr>
      <vt:lpstr>Decorator</vt:lpstr>
      <vt:lpstr>Decorator</vt:lpstr>
      <vt:lpstr>Chain of Responsibility</vt:lpstr>
      <vt:lpstr>Chain of Responsibility</vt:lpstr>
      <vt:lpstr>Singleton</vt:lpstr>
      <vt:lpstr>Singleton</vt:lpstr>
      <vt:lpstr>Singleton</vt:lpstr>
      <vt:lpstr>Traits</vt:lpstr>
      <vt:lpstr>Traits</vt:lpstr>
      <vt:lpstr>Traits</vt:lpstr>
      <vt:lpstr>Traits</vt:lpstr>
      <vt:lpstr>Revisiting Decorator: Stackable Trait Pattern</vt:lpstr>
      <vt:lpstr>Revisiting Decorator: Stackable Trait Pattern</vt:lpstr>
      <vt:lpstr>Abstract factory - Family polymorphism</vt:lpstr>
      <vt:lpstr>Abstract factory - Family polymorphism</vt:lpstr>
      <vt:lpstr>Abstract factory - Family polymorphism</vt:lpstr>
      <vt:lpstr>Abstract factory - Family polymorphism</vt:lpstr>
      <vt:lpstr>Dependency Injection - Cake Pattern</vt:lpstr>
      <vt:lpstr>Dependency Injection - Cake Pattern</vt:lpstr>
      <vt:lpstr>Dependency Injection - Cake Pattern</vt:lpstr>
      <vt:lpstr>Dependency Injection - Cake Pattern</vt:lpstr>
      <vt:lpstr>Dependency Injection - Cake Pattern</vt:lpstr>
      <vt:lpstr>Dependency Injection - Cake Pattern</vt:lpstr>
      <vt:lpstr>Dependency Injection - Cake Pattern</vt:lpstr>
      <vt:lpstr>Value object</vt:lpstr>
      <vt:lpstr>Value object</vt:lpstr>
      <vt:lpstr>Lenses</vt:lpstr>
      <vt:lpstr>Lenses</vt:lpstr>
      <vt:lpstr>Benefits of immutability</vt:lpstr>
      <vt:lpstr>Circle-ellipse problem</vt:lpstr>
      <vt:lpstr>Circle-ellipse problem</vt:lpstr>
      <vt:lpstr>Circle-ellipse problem</vt:lpstr>
      <vt:lpstr>QUESTIONS?</vt:lpstr>
      <vt:lpstr>THANKS FOR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Vitaliy Savkin</dc:creator>
  <cp:lastModifiedBy>visa</cp:lastModifiedBy>
  <cp:revision>853</cp:revision>
  <cp:lastPrinted>2012-02-27T18:53:02Z</cp:lastPrinted>
  <dcterms:created xsi:type="dcterms:W3CDTF">2011-09-13T23:33:50Z</dcterms:created>
  <dcterms:modified xsi:type="dcterms:W3CDTF">2014-10-17T09:41:20Z</dcterms:modified>
</cp:coreProperties>
</file>