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  <p:sldMasterId id="2147483673" r:id="rId2"/>
  </p:sldMasterIdLst>
  <p:notesMasterIdLst>
    <p:notesMasterId r:id="rId53"/>
  </p:notesMasterIdLst>
  <p:handoutMasterIdLst>
    <p:handoutMasterId r:id="rId54"/>
  </p:handoutMasterIdLst>
  <p:sldIdLst>
    <p:sldId id="344" r:id="rId3"/>
    <p:sldId id="413" r:id="rId4"/>
    <p:sldId id="442" r:id="rId5"/>
    <p:sldId id="443" r:id="rId6"/>
    <p:sldId id="445" r:id="rId7"/>
    <p:sldId id="493" r:id="rId8"/>
    <p:sldId id="444" r:id="rId9"/>
    <p:sldId id="494" r:id="rId10"/>
    <p:sldId id="451" r:id="rId11"/>
    <p:sldId id="452" r:id="rId12"/>
    <p:sldId id="446" r:id="rId13"/>
    <p:sldId id="495" r:id="rId14"/>
    <p:sldId id="447" r:id="rId15"/>
    <p:sldId id="512" r:id="rId16"/>
    <p:sldId id="448" r:id="rId17"/>
    <p:sldId id="496" r:id="rId18"/>
    <p:sldId id="449" r:id="rId19"/>
    <p:sldId id="497" r:id="rId20"/>
    <p:sldId id="450" r:id="rId21"/>
    <p:sldId id="498" r:id="rId22"/>
    <p:sldId id="454" r:id="rId23"/>
    <p:sldId id="499" r:id="rId24"/>
    <p:sldId id="455" r:id="rId25"/>
    <p:sldId id="456" r:id="rId26"/>
    <p:sldId id="500" r:id="rId27"/>
    <p:sldId id="457" r:id="rId28"/>
    <p:sldId id="458" r:id="rId29"/>
    <p:sldId id="459" r:id="rId30"/>
    <p:sldId id="460" r:id="rId31"/>
    <p:sldId id="461" r:id="rId32"/>
    <p:sldId id="501" r:id="rId33"/>
    <p:sldId id="462" r:id="rId34"/>
    <p:sldId id="463" r:id="rId35"/>
    <p:sldId id="464" r:id="rId36"/>
    <p:sldId id="502" r:id="rId37"/>
    <p:sldId id="465" r:id="rId38"/>
    <p:sldId id="466" r:id="rId39"/>
    <p:sldId id="511" r:id="rId40"/>
    <p:sldId id="467" r:id="rId41"/>
    <p:sldId id="510" r:id="rId42"/>
    <p:sldId id="468" r:id="rId43"/>
    <p:sldId id="503" r:id="rId44"/>
    <p:sldId id="469" r:id="rId45"/>
    <p:sldId id="504" r:id="rId46"/>
    <p:sldId id="470" r:id="rId47"/>
    <p:sldId id="471" r:id="rId48"/>
    <p:sldId id="472" r:id="rId49"/>
    <p:sldId id="473" r:id="rId50"/>
    <p:sldId id="491" r:id="rId51"/>
    <p:sldId id="492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bject-Functional patterns in Scala" id="{7FD624F6-6172-4F74-806B-D5F9DAABDBE3}">
          <p14:sldIdLst>
            <p14:sldId id="344"/>
            <p14:sldId id="413"/>
            <p14:sldId id="442"/>
            <p14:sldId id="443"/>
            <p14:sldId id="445"/>
            <p14:sldId id="493"/>
            <p14:sldId id="444"/>
            <p14:sldId id="494"/>
            <p14:sldId id="451"/>
            <p14:sldId id="452"/>
            <p14:sldId id="446"/>
            <p14:sldId id="495"/>
            <p14:sldId id="447"/>
            <p14:sldId id="512"/>
            <p14:sldId id="448"/>
            <p14:sldId id="496"/>
            <p14:sldId id="449"/>
            <p14:sldId id="497"/>
            <p14:sldId id="450"/>
            <p14:sldId id="498"/>
            <p14:sldId id="454"/>
            <p14:sldId id="499"/>
            <p14:sldId id="455"/>
            <p14:sldId id="456"/>
            <p14:sldId id="500"/>
            <p14:sldId id="457"/>
            <p14:sldId id="458"/>
            <p14:sldId id="459"/>
            <p14:sldId id="460"/>
            <p14:sldId id="461"/>
            <p14:sldId id="501"/>
            <p14:sldId id="462"/>
            <p14:sldId id="463"/>
            <p14:sldId id="464"/>
            <p14:sldId id="502"/>
            <p14:sldId id="465"/>
            <p14:sldId id="466"/>
            <p14:sldId id="511"/>
            <p14:sldId id="467"/>
            <p14:sldId id="510"/>
            <p14:sldId id="468"/>
            <p14:sldId id="503"/>
            <p14:sldId id="469"/>
            <p14:sldId id="504"/>
            <p14:sldId id="470"/>
            <p14:sldId id="471"/>
            <p14:sldId id="472"/>
            <p14:sldId id="473"/>
            <p14:sldId id="491"/>
            <p14:sldId id="4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902">
          <p15:clr>
            <a:srgbClr val="A4A3A4"/>
          </p15:clr>
        </p15:guide>
        <p15:guide id="2" pos="547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02E8"/>
    <a:srgbClr val="FF0B64"/>
    <a:srgbClr val="FF5C02"/>
    <a:srgbClr val="E8C902"/>
    <a:srgbClr val="FFCA02"/>
    <a:srgbClr val="BFDEEA"/>
    <a:srgbClr val="FF3366"/>
    <a:srgbClr val="006699"/>
    <a:srgbClr val="091925"/>
    <a:srgbClr val="1234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51" autoAdjust="0"/>
    <p:restoredTop sz="95095" autoAdjust="0"/>
  </p:normalViewPr>
  <p:slideViewPr>
    <p:cSldViewPr>
      <p:cViewPr varScale="1">
        <p:scale>
          <a:sx n="80" d="100"/>
          <a:sy n="80" d="100"/>
        </p:scale>
        <p:origin x="1764" y="96"/>
      </p:cViewPr>
      <p:guideLst>
        <p:guide orient="horz" pos="902"/>
        <p:guide pos="54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3288" y="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9F7FF7-50CD-D74F-8521-E72DB68B670C}" type="datetimeFigureOut">
              <a:rPr lang="en-US" smtClean="0"/>
              <a:pPr/>
              <a:t>10/15/2014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46F62F-B370-7346-B33C-1C487BFE61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7808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D1DD9B-E140-4D76-B427-DF4838D859EA}" type="datetimeFigureOut">
              <a:rPr lang="en-US" smtClean="0"/>
              <a:pPr/>
              <a:t>10/15/2014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267C37-924A-4F8E-82E0-C3470BACC8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6580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0914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2162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536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365760" y="3276600"/>
            <a:ext cx="5961888" cy="1752600"/>
          </a:xfrm>
        </p:spPr>
        <p:txBody>
          <a:bodyPr lIns="91440" tIns="0" rIns="91440">
            <a:noAutofit/>
          </a:bodyPr>
          <a:lstStyle>
            <a:lvl1pPr marL="0" indent="0">
              <a:buNone/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Subtitle</a:t>
            </a: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65760" y="1823185"/>
            <a:ext cx="5961888" cy="1452195"/>
          </a:xfrm>
        </p:spPr>
        <p:txBody>
          <a:bodyPr lIns="91440" tIns="182880" rIns="91440" bIns="91440" anchor="b" anchorCtr="0"/>
          <a:lstStyle>
            <a:lvl1pPr algn="l">
              <a:lnSpc>
                <a:spcPct val="7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1082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57166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" y="1447800"/>
            <a:ext cx="4133088" cy="4678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4" y="1447800"/>
            <a:ext cx="4133088" cy="4678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718450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257800" y="838200"/>
            <a:ext cx="3886200" cy="5410200"/>
          </a:xfrm>
          <a:prstGeom prst="rect">
            <a:avLst/>
          </a:prstGeom>
          <a:gradFill flip="none" rotWithShape="1">
            <a:gsLst>
              <a:gs pos="0">
                <a:srgbClr val="BFDEEA"/>
              </a:gs>
              <a:gs pos="100000">
                <a:schemeClr val="bg1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" y="914400"/>
            <a:ext cx="4739640" cy="521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57800" y="838200"/>
            <a:ext cx="3886190" cy="5410200"/>
          </a:xfrm>
          <a:noFill/>
          <a:ln>
            <a:noFill/>
          </a:ln>
          <a:effectLst/>
        </p:spPr>
        <p:txBody>
          <a:bodyPr lIns="274320" tIns="274320" rIns="274320" bIns="27432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3356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8" hasCustomPrompt="1"/>
          </p:nvPr>
        </p:nvSpPr>
        <p:spPr>
          <a:xfrm>
            <a:off x="365760" y="1752600"/>
            <a:ext cx="8412480" cy="4419600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2400" baseline="0">
                <a:solidFill>
                  <a:srgbClr val="DDEBF8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here to edit Closing message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60" y="274638"/>
            <a:ext cx="8412480" cy="1143000"/>
          </a:xfrm>
        </p:spPr>
        <p:txBody>
          <a:bodyPr lIns="91440" rIns="91440"/>
          <a:lstStyle/>
          <a:p>
            <a:r>
              <a:rPr lang="en-US" dirty="0" smtClean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9208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14"/>
          </p:nvPr>
        </p:nvSpPr>
        <p:spPr>
          <a:xfrm>
            <a:off x="365760" y="914400"/>
            <a:ext cx="8412480" cy="5181600"/>
          </a:xfrm>
        </p:spPr>
        <p:txBody>
          <a:bodyPr/>
          <a:lstStyle>
            <a:lvl1pPr>
              <a:lnSpc>
                <a:spcPct val="100000"/>
              </a:lnSpc>
              <a:spcAft>
                <a:spcPts val="600"/>
              </a:spcAft>
              <a:defRPr/>
            </a:lvl1pPr>
            <a:lvl2pPr>
              <a:lnSpc>
                <a:spcPct val="100000"/>
              </a:lnSpc>
              <a:spcAft>
                <a:spcPts val="600"/>
              </a:spcAft>
              <a:defRPr/>
            </a:lvl2pPr>
            <a:lvl3pPr>
              <a:lnSpc>
                <a:spcPct val="100000"/>
              </a:lnSpc>
              <a:spcAft>
                <a:spcPts val="600"/>
              </a:spcAft>
              <a:defRPr/>
            </a:lvl3pPr>
            <a:lvl4pPr>
              <a:lnSpc>
                <a:spcPct val="100000"/>
              </a:lnSpc>
              <a:spcAft>
                <a:spcPts val="600"/>
              </a:spcAft>
              <a:defRPr/>
            </a:lvl4pPr>
            <a:lvl5pPr>
              <a:lnSpc>
                <a:spcPct val="10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6152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Line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14"/>
          </p:nvPr>
        </p:nvSpPr>
        <p:spPr>
          <a:xfrm>
            <a:off x="365760" y="1219200"/>
            <a:ext cx="8412480" cy="48768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686800" cy="9250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r>
              <a:rPr lang="en-US" dirty="0" smtClean="0"/>
              <a:t>line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088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 Line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14"/>
          </p:nvPr>
        </p:nvSpPr>
        <p:spPr>
          <a:xfrm>
            <a:off x="365760" y="1600200"/>
            <a:ext cx="8412480" cy="44958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686800" cy="1284112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r>
              <a:rPr lang="en-US" dirty="0" smtClean="0"/>
              <a:t>line 2</a:t>
            </a:r>
            <a:br>
              <a:rPr lang="en-US" dirty="0" smtClean="0"/>
            </a:br>
            <a:r>
              <a:rPr lang="en-US" dirty="0" smtClean="0"/>
              <a:t>line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6327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066766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97551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96402"/>
            <a:ext cx="6400800" cy="1374735"/>
          </a:xfrm>
          <a:prstGeom prst="rect">
            <a:avLst/>
          </a:prstGeom>
          <a:solidFill>
            <a:srgbClr val="006699"/>
          </a:solidFill>
        </p:spPr>
        <p:txBody>
          <a:bodyPr wrap="square" lIns="457200" tIns="91440" rIns="457200" bIns="274320" anchor="t">
            <a:spAutoFit/>
          </a:bodyPr>
          <a:lstStyle>
            <a:lvl1pPr algn="l">
              <a:lnSpc>
                <a:spcPct val="80000"/>
              </a:lnSpc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2971800"/>
            <a:ext cx="6400800" cy="538609"/>
          </a:xfrm>
          <a:solidFill>
            <a:srgbClr val="006699"/>
          </a:solidFill>
        </p:spPr>
        <p:txBody>
          <a:bodyPr wrap="square" lIns="457200" tIns="182880" rIns="4572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7926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Fu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309771"/>
            <a:ext cx="9143890" cy="923330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lIns="457200" tIns="228600" rIns="457200" bIns="228600" anchor="t">
            <a:spAutoFit/>
          </a:bodyPr>
          <a:lstStyle>
            <a:lvl1pPr algn="l">
              <a:lnSpc>
                <a:spcPct val="8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9144000" cy="304800"/>
          </a:xfrm>
          <a:solidFill>
            <a:srgbClr val="006699"/>
          </a:solidFill>
        </p:spPr>
        <p:txBody>
          <a:bodyPr lIns="457200" rIns="457200" bIns="45720" anchor="ctr" anchorCtr="0">
            <a:noAutofit/>
          </a:bodyPr>
          <a:lstStyle>
            <a:lvl1pPr marL="0" indent="0">
              <a:buFontTx/>
              <a:buNone/>
              <a:defRPr sz="1000" cap="all" normalizeH="0" baseline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75346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0D263A"/>
            </a:gs>
            <a:gs pos="100000">
              <a:srgbClr val="006699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0" tIns="274320" rIns="0" bIns="2743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84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714" r:id="rId2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baseline="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baseline="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baseline="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baseline="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914400"/>
            <a:ext cx="8412480" cy="52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 userDrawn="1">
            <p:ph type="title"/>
          </p:nvPr>
        </p:nvSpPr>
        <p:spPr>
          <a:xfrm>
            <a:off x="457200" y="274638"/>
            <a:ext cx="8686800" cy="565967"/>
          </a:xfrm>
          <a:prstGeom prst="rect">
            <a:avLst/>
          </a:prstGeom>
          <a:gradFill flip="none" rotWithShape="1">
            <a:gsLst>
              <a:gs pos="0">
                <a:srgbClr val="006699">
                  <a:alpha val="75000"/>
                </a:srgbClr>
              </a:gs>
              <a:gs pos="7000">
                <a:srgbClr val="006699">
                  <a:alpha val="75000"/>
                </a:srgbClr>
              </a:gs>
              <a:gs pos="8000">
                <a:schemeClr val="bg1">
                  <a:alpha val="0"/>
                </a:schemeClr>
              </a:gs>
            </a:gsLst>
            <a:lin ang="16200000" scaled="0"/>
            <a:tileRect/>
          </a:gradFill>
        </p:spPr>
        <p:txBody>
          <a:bodyPr vert="horz" wrap="square" lIns="0" tIns="45720" rIns="91440" bIns="13716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fld id="{8859AB7C-0FB6-426A-8CB1-1058C50426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80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715" r:id="rId2"/>
    <p:sldLayoutId id="2147483716" r:id="rId3"/>
    <p:sldLayoutId id="2147483682" r:id="rId4"/>
    <p:sldLayoutId id="2147483683" r:id="rId5"/>
    <p:sldLayoutId id="2147483679" r:id="rId6"/>
    <p:sldLayoutId id="2147483688" r:id="rId7"/>
    <p:sldLayoutId id="2147483685" r:id="rId8"/>
    <p:sldLayoutId id="2147483681" r:id="rId9"/>
    <p:sldLayoutId id="2147483717" r:id="rId10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ts val="2800"/>
        </a:lnSpc>
        <a:spcBef>
          <a:spcPct val="0"/>
        </a:spcBef>
        <a:buNone/>
        <a:defRPr sz="3200" b="1" kern="1200" spc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itchFamily="34" charset="0"/>
        <a:buChar char="–"/>
        <a:defRPr sz="28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itchFamily="34" charset="0"/>
        <a:buChar char="•"/>
        <a:defRPr sz="24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itchFamily="34" charset="0"/>
        <a:buChar char="–"/>
        <a:defRPr sz="20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itchFamily="34" charset="0"/>
        <a:buChar char="»"/>
        <a:defRPr sz="20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388218" y="3108158"/>
            <a:ext cx="5954669" cy="1768642"/>
          </a:xfrm>
        </p:spPr>
        <p:txBody>
          <a:bodyPr/>
          <a:lstStyle/>
          <a:p>
            <a:r>
              <a:rPr lang="en-US" dirty="0"/>
              <a:t>Vitaliy Savkin</a:t>
            </a:r>
          </a:p>
          <a:p>
            <a:r>
              <a:rPr lang="en-US" dirty="0"/>
              <a:t>Software </a:t>
            </a:r>
            <a:r>
              <a:rPr lang="en-US" dirty="0" smtClean="0"/>
              <a:t>Engineer</a:t>
            </a:r>
          </a:p>
          <a:p>
            <a:r>
              <a:rPr lang="en-US" dirty="0" smtClean="0"/>
              <a:t>EPAM Systems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381000" y="1670785"/>
            <a:ext cx="7406640" cy="1452195"/>
          </a:xfrm>
        </p:spPr>
        <p:txBody>
          <a:bodyPr>
            <a:normAutofit/>
          </a:bodyPr>
          <a:lstStyle/>
          <a:p>
            <a:r>
              <a:rPr lang="en-US" dirty="0" smtClean="0"/>
              <a:t>Object-Functional patterns in Scala</a:t>
            </a:r>
            <a:endParaRPr lang="en-US" dirty="0"/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381000" y="6324600"/>
            <a:ext cx="4038600" cy="418598"/>
          </a:xfrm>
          <a:prstGeom prst="rect">
            <a:avLst/>
          </a:prstGeom>
        </p:spPr>
        <p:txBody>
          <a:bodyPr vert="horz" lIns="91440" tIns="182880" rIns="91440" bIns="91440" rtlCol="0" anchor="b" anchorCtr="0">
            <a:normAutofit fontScale="32500" lnSpcReduction="20000"/>
          </a:bodyPr>
          <a:lstStyle>
            <a:lvl1pPr algn="l" defTabSz="914400" rtl="0" eaLnBrk="1" latinLnBrk="0" hangingPunct="1">
              <a:lnSpc>
                <a:spcPct val="75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dirty="0"/>
              <a:t>https://github.com/Vitaliy-Savkin/scala_patterns</a:t>
            </a:r>
          </a:p>
        </p:txBody>
      </p:sp>
    </p:spTree>
    <p:extLst>
      <p:ext uri="{BB962C8B-B14F-4D97-AF65-F5344CB8AC3E}">
        <p14:creationId xmlns:p14="http://schemas.microsoft.com/office/powerpoint/2010/main" val="144167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457200" y="1152625"/>
            <a:ext cx="8625840" cy="5486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case class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GameRules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</a:t>
            </a:r>
            <a:r>
              <a:rPr lang="en-US" sz="20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endOfGame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GameState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=&gt; Boolean,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makePlay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: 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GameState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 =&gt;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GameState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playersCount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sz="20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tailrec</a:t>
            </a:r>
            <a:endParaRPr lang="en-US" sz="20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playGame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gameRules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GameRules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state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GameState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currPlayer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):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if(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gameRules.endOfGame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(state))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state.winner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else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playGame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gameRules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gameRules.makePlay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(state,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currPlayer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currPlayer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+ 1) %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gameRules.playersCount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  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r>
              <a:rPr lang="en-US" dirty="0"/>
              <a:t>Template Method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220475" y="6492240"/>
            <a:ext cx="482185" cy="36576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7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477253" y="1062625"/>
            <a:ext cx="841248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Arial (Body)"/>
                <a:cs typeface="Consolas" panose="020B0609020204030204" pitchFamily="49" charset="0"/>
              </a:rPr>
              <a:t>Factory </a:t>
            </a:r>
            <a:r>
              <a:rPr lang="en-US" dirty="0">
                <a:latin typeface="Arial (Body)"/>
                <a:cs typeface="Consolas" panose="020B0609020204030204" pitchFamily="49" charset="0"/>
              </a:rPr>
              <a:t>method </a:t>
            </a:r>
            <a:r>
              <a:rPr lang="en-US" dirty="0" smtClean="0">
                <a:latin typeface="Arial (Body)"/>
                <a:cs typeface="Consolas" panose="020B0609020204030204" pitchFamily="49" charset="0"/>
              </a:rPr>
              <a:t>pattern</a:t>
            </a:r>
          </a:p>
          <a:p>
            <a:r>
              <a:rPr lang="en-US" sz="2400" dirty="0" smtClean="0">
                <a:latin typeface="Arial (Body)"/>
                <a:cs typeface="Consolas" panose="020B0609020204030204" pitchFamily="49" charset="0"/>
              </a:rPr>
              <a:t>deals </a:t>
            </a:r>
            <a:r>
              <a:rPr lang="en-US" sz="2400" dirty="0">
                <a:latin typeface="Arial (Body)"/>
                <a:cs typeface="Consolas" panose="020B0609020204030204" pitchFamily="49" charset="0"/>
              </a:rPr>
              <a:t>with the problem of creating objects without </a:t>
            </a:r>
            <a:r>
              <a:rPr lang="en-US" sz="2400" dirty="0" smtClean="0">
                <a:latin typeface="Arial (Body)"/>
                <a:cs typeface="Consolas" panose="020B0609020204030204" pitchFamily="49" charset="0"/>
              </a:rPr>
              <a:t>specifying </a:t>
            </a:r>
            <a:r>
              <a:rPr lang="en-US" sz="2400" dirty="0">
                <a:latin typeface="Arial (Body)"/>
                <a:cs typeface="Consolas" panose="020B0609020204030204" pitchFamily="49" charset="0"/>
              </a:rPr>
              <a:t>the exact class of object that will be </a:t>
            </a:r>
            <a:r>
              <a:rPr lang="en-US" sz="2400" dirty="0" smtClean="0">
                <a:latin typeface="Arial (Body)"/>
                <a:cs typeface="Consolas" panose="020B0609020204030204" pitchFamily="49" charset="0"/>
              </a:rPr>
              <a:t>created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r>
              <a:rPr lang="en-US" dirty="0"/>
              <a:t>Factory Method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220475" y="6492240"/>
            <a:ext cx="482185" cy="365760"/>
          </a:xfrm>
          <a:prstGeom prst="rect">
            <a:avLst/>
          </a:prstGeom>
        </p:spPr>
        <p:txBody>
          <a:bodyPr/>
          <a:lstStyle/>
          <a:p>
            <a:fld id="{F39628E0-47A7-46CE-98F3-6986F46F7576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14522"/>
            <a:ext cx="9144000" cy="356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89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457200" y="1036320"/>
            <a:ext cx="8839200" cy="56388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trait Room {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connect(other: Room): Unit 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trait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MagicRoom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extends Room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trait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OrdinaryRoom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extends Room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trait Treasure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class Maze(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makeRoom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Treasure =&gt; Room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room1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makeRoom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randomTreasure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room2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makeRoom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randomTreasure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room1.connect(room2)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rooms = List(room1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room2)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randomTreasure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(): Treasure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...  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r>
              <a:rPr lang="en-US" dirty="0"/>
              <a:t>Factory Method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220475" y="6492240"/>
            <a:ext cx="482185" cy="365760"/>
          </a:xfrm>
          <a:prstGeom prst="rect">
            <a:avLst/>
          </a:prstGeom>
        </p:spPr>
        <p:txBody>
          <a:bodyPr/>
          <a:lstStyle/>
          <a:p>
            <a:fld id="{F39628E0-47A7-46CE-98F3-6986F46F757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11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457200" y="1082040"/>
            <a:ext cx="8625840" cy="541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ordinaryRoom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: Color =&gt; Treasure =&gt;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OrdinaryRoom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...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magicRoom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: Treasure =&gt;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MagicRoom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...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greenMaze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new Maze(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ordinaryRoom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Color.Green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magicMaze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new Maze(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magicRoom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Note </a:t>
            </a:r>
            <a:r>
              <a:rPr lang="en-US" sz="20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that Treasure =&gt; </a:t>
            </a:r>
            <a:r>
              <a:rPr lang="en-US" sz="2000" dirty="0" err="1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MagicRoom</a:t>
            </a:r>
            <a:r>
              <a:rPr lang="en-US" sz="20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 a subtype of 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Treasure </a:t>
            </a:r>
            <a:r>
              <a:rPr lang="en-US" sz="20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=&gt; </a:t>
            </a:r>
            <a:r>
              <a:rPr lang="en-US" sz="20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Room because of covariance.</a:t>
            </a:r>
            <a:endParaRPr lang="en-US" sz="2000" dirty="0">
              <a:solidFill>
                <a:srgbClr val="92D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r>
              <a:rPr lang="en-US" dirty="0"/>
              <a:t>Factory Method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220475" y="6492240"/>
            <a:ext cx="482185" cy="365760"/>
          </a:xfrm>
          <a:prstGeom prst="rect">
            <a:avLst/>
          </a:prstGeom>
        </p:spPr>
        <p:txBody>
          <a:bodyPr/>
          <a:lstStyle/>
          <a:p>
            <a:fld id="{F39628E0-47A7-46CE-98F3-6986F46F757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451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457200" y="1082040"/>
            <a:ext cx="8625840" cy="54102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200" dirty="0" smtClean="0">
                <a:solidFill>
                  <a:schemeClr val="tx1"/>
                </a:solidFill>
                <a:latin typeface="Arial (Body)"/>
                <a:cs typeface="Consolas" panose="020B0609020204030204" pitchFamily="49" charset="0"/>
              </a:rPr>
              <a:t>If type </a:t>
            </a:r>
            <a:r>
              <a:rPr lang="en-US" sz="22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T[</a:t>
            </a:r>
            <a:r>
              <a:rPr lang="en-US" sz="22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sz="22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A] </a:t>
            </a:r>
            <a:r>
              <a:rPr lang="en-US" sz="2200" dirty="0" smtClean="0">
                <a:solidFill>
                  <a:schemeClr val="tx1"/>
                </a:solidFill>
                <a:latin typeface="Arial (Body)"/>
                <a:cs typeface="Consolas" panose="020B0609020204030204" pitchFamily="49" charset="0"/>
              </a:rPr>
              <a:t>is </a:t>
            </a:r>
            <a:r>
              <a:rPr lang="en-US" sz="2200" dirty="0" smtClean="0">
                <a:solidFill>
                  <a:srgbClr val="FF0000"/>
                </a:solidFill>
                <a:latin typeface="Arial (Body)"/>
                <a:cs typeface="Consolas" panose="020B0609020204030204" pitchFamily="49" charset="0"/>
              </a:rPr>
              <a:t>covariant</a:t>
            </a:r>
            <a:r>
              <a:rPr lang="en-US" sz="2200" dirty="0" smtClean="0">
                <a:solidFill>
                  <a:schemeClr val="tx1"/>
                </a:solidFill>
                <a:latin typeface="Arial (Body)"/>
                <a:cs typeface="Consolas" panose="020B0609020204030204" pitchFamily="49" charset="0"/>
              </a:rPr>
              <a:t> by type argument </a:t>
            </a:r>
            <a:r>
              <a:rPr lang="en-US" sz="22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2200" dirty="0" smtClean="0">
                <a:solidFill>
                  <a:schemeClr val="tx1"/>
                </a:solidFill>
                <a:latin typeface="Arial (Body)"/>
                <a:cs typeface="Consolas" panose="020B0609020204030204" pitchFamily="49" charset="0"/>
              </a:rPr>
              <a:t> then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	</a:t>
            </a:r>
            <a:r>
              <a:rPr lang="ru-RU" sz="2200" dirty="0" smtClean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∀</a:t>
            </a:r>
            <a:r>
              <a:rPr lang="en-US" sz="2200" dirty="0" smtClean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A1 </a:t>
            </a:r>
            <a:r>
              <a:rPr lang="en-US" sz="22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&lt;:</a:t>
            </a:r>
            <a:r>
              <a:rPr lang="en-US" sz="22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A2 =&gt; T[A1] </a:t>
            </a:r>
            <a:r>
              <a:rPr lang="en-US" sz="22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&lt;:</a:t>
            </a:r>
            <a:r>
              <a:rPr lang="en-US" sz="22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T[A2]</a:t>
            </a:r>
          </a:p>
          <a:p>
            <a:pPr marL="0" indent="0">
              <a:buNone/>
            </a:pPr>
            <a:endParaRPr lang="en-US" sz="2200" dirty="0" smtClean="0">
              <a:solidFill>
                <a:schemeClr val="tx1"/>
              </a:solidFill>
              <a:latin typeface="Arial (Body)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 smtClean="0">
                <a:solidFill>
                  <a:schemeClr val="tx1"/>
                </a:solidFill>
                <a:latin typeface="Arial (Body)"/>
                <a:cs typeface="Consolas" panose="020B0609020204030204" pitchFamily="49" charset="0"/>
              </a:rPr>
              <a:t>Example: </a:t>
            </a:r>
          </a:p>
          <a:p>
            <a:r>
              <a:rPr lang="en-US" sz="2200" dirty="0" smtClean="0">
                <a:solidFill>
                  <a:schemeClr val="tx1"/>
                </a:solidFill>
                <a:latin typeface="Arial (Body)"/>
                <a:cs typeface="Consolas" panose="020B0609020204030204" pitchFamily="49" charset="0"/>
              </a:rPr>
              <a:t>immutable collections by type of elements</a:t>
            </a:r>
          </a:p>
          <a:p>
            <a:r>
              <a:rPr lang="en-US" sz="2200" dirty="0" smtClean="0">
                <a:solidFill>
                  <a:schemeClr val="tx1"/>
                </a:solidFill>
                <a:latin typeface="Arial (Body)"/>
                <a:cs typeface="Consolas" panose="020B0609020204030204" pitchFamily="49" charset="0"/>
              </a:rPr>
              <a:t>functions by return type </a:t>
            </a:r>
            <a:r>
              <a:rPr lang="en-US" sz="2200" dirty="0" smtClean="0">
                <a:solidFill>
                  <a:srgbClr val="92D050"/>
                </a:solidFill>
                <a:latin typeface="Arial (Body)"/>
                <a:cs typeface="Consolas" panose="020B0609020204030204" pitchFamily="49" charset="0"/>
              </a:rPr>
              <a:t>(call-side is able to deal with any subtype of type he expects to be returned from function)</a:t>
            </a:r>
          </a:p>
          <a:p>
            <a:pPr marL="0" indent="0">
              <a:buNone/>
            </a:pPr>
            <a:endParaRPr lang="en-US" sz="2200" dirty="0" smtClean="0">
              <a:solidFill>
                <a:schemeClr val="tx1"/>
              </a:solidFill>
              <a:latin typeface="Arial (Body)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Arial (Body)"/>
                <a:cs typeface="Consolas" panose="020B0609020204030204" pitchFamily="49" charset="0"/>
              </a:rPr>
              <a:t>If type </a:t>
            </a:r>
            <a:r>
              <a:rPr lang="en-US" sz="2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sz="22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2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22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A] </a:t>
            </a:r>
            <a:r>
              <a:rPr lang="en-US" sz="2200" dirty="0" smtClean="0">
                <a:solidFill>
                  <a:schemeClr val="tx1"/>
                </a:solidFill>
                <a:latin typeface="Arial (Body)"/>
                <a:cs typeface="Consolas" panose="020B0609020204030204" pitchFamily="49" charset="0"/>
              </a:rPr>
              <a:t>is </a:t>
            </a:r>
            <a:r>
              <a:rPr lang="en-US" sz="2200" dirty="0" err="1" smtClean="0">
                <a:solidFill>
                  <a:srgbClr val="FF0000"/>
                </a:solidFill>
                <a:latin typeface="Arial (Body)"/>
                <a:cs typeface="Consolas" panose="020B0609020204030204" pitchFamily="49" charset="0"/>
              </a:rPr>
              <a:t>contravariant</a:t>
            </a:r>
            <a:r>
              <a:rPr lang="en-US" sz="2200" dirty="0" smtClean="0">
                <a:solidFill>
                  <a:srgbClr val="FF0000"/>
                </a:solidFill>
                <a:latin typeface="Arial (Body)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chemeClr val="tx1"/>
                </a:solidFill>
                <a:latin typeface="Arial (Body)"/>
                <a:cs typeface="Consolas" panose="020B0609020204030204" pitchFamily="49" charset="0"/>
              </a:rPr>
              <a:t>by type argument </a:t>
            </a:r>
            <a:r>
              <a:rPr lang="en-US" sz="2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2200" dirty="0">
                <a:solidFill>
                  <a:schemeClr val="tx1"/>
                </a:solidFill>
                <a:latin typeface="Arial (Body)"/>
                <a:cs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schemeClr val="tx1"/>
                </a:solidFill>
                <a:latin typeface="Arial (Body)"/>
                <a:cs typeface="Consolas" panose="020B0609020204030204" pitchFamily="49" charset="0"/>
              </a:rPr>
              <a:t>then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Arial (Body)"/>
                <a:ea typeface="Cambria Math" panose="02040503050406030204" pitchFamily="18" charset="0"/>
                <a:cs typeface="Consolas" panose="020B0609020204030204" pitchFamily="49" charset="0"/>
              </a:rPr>
              <a:t>	</a:t>
            </a:r>
            <a:r>
              <a:rPr lang="ru-RU" sz="2200" dirty="0" smtClean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∀</a:t>
            </a:r>
            <a:r>
              <a:rPr lang="en-US" sz="22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A1 </a:t>
            </a:r>
            <a:r>
              <a:rPr lang="en-US" sz="22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&gt;:</a:t>
            </a:r>
            <a:r>
              <a:rPr lang="en-US" sz="22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A2 =&gt; T[A1]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&lt;:</a:t>
            </a:r>
            <a:r>
              <a:rPr lang="en-US" sz="2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T[A2</a:t>
            </a:r>
            <a:r>
              <a:rPr lang="en-US" sz="22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endParaRPr lang="en-US" sz="2200" dirty="0">
              <a:solidFill>
                <a:schemeClr val="tx1"/>
              </a:solidFill>
              <a:latin typeface="Arial (Body)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 smtClean="0">
                <a:solidFill>
                  <a:schemeClr val="tx1"/>
                </a:solidFill>
                <a:latin typeface="Arial (Body)"/>
                <a:cs typeface="Consolas" panose="020B0609020204030204" pitchFamily="49" charset="0"/>
              </a:rPr>
              <a:t>Example:</a:t>
            </a:r>
          </a:p>
          <a:p>
            <a:r>
              <a:rPr lang="en-US" sz="2200" dirty="0" smtClean="0">
                <a:solidFill>
                  <a:schemeClr val="tx1"/>
                </a:solidFill>
                <a:latin typeface="Arial (Body)"/>
                <a:cs typeface="Consolas" panose="020B0609020204030204" pitchFamily="49" charset="0"/>
              </a:rPr>
              <a:t>functions </a:t>
            </a:r>
            <a:r>
              <a:rPr lang="en-US" sz="2200" dirty="0">
                <a:solidFill>
                  <a:schemeClr val="tx1"/>
                </a:solidFill>
                <a:latin typeface="Arial (Body)"/>
                <a:cs typeface="Consolas" panose="020B0609020204030204" pitchFamily="49" charset="0"/>
              </a:rPr>
              <a:t>by </a:t>
            </a:r>
            <a:r>
              <a:rPr lang="en-US" sz="2200" dirty="0" smtClean="0">
                <a:solidFill>
                  <a:schemeClr val="tx1"/>
                </a:solidFill>
                <a:latin typeface="Arial (Body)"/>
                <a:cs typeface="Consolas" panose="020B0609020204030204" pitchFamily="49" charset="0"/>
              </a:rPr>
              <a:t>types of arguments </a:t>
            </a:r>
            <a:r>
              <a:rPr lang="en-US" sz="2200" dirty="0" smtClean="0">
                <a:solidFill>
                  <a:srgbClr val="92D050"/>
                </a:solidFill>
                <a:latin typeface="Arial (Body)"/>
                <a:cs typeface="Consolas" panose="020B0609020204030204" pitchFamily="49" charset="0"/>
              </a:rPr>
              <a:t>(function </a:t>
            </a:r>
            <a:r>
              <a:rPr lang="en-US" sz="2200" dirty="0">
                <a:solidFill>
                  <a:srgbClr val="92D050"/>
                </a:solidFill>
                <a:latin typeface="Arial (Body)"/>
                <a:cs typeface="Consolas" panose="020B0609020204030204" pitchFamily="49" charset="0"/>
              </a:rPr>
              <a:t>is able to deal with any </a:t>
            </a:r>
            <a:r>
              <a:rPr lang="en-US" sz="2200" dirty="0" smtClean="0">
                <a:solidFill>
                  <a:srgbClr val="92D050"/>
                </a:solidFill>
                <a:latin typeface="Arial (Body)"/>
                <a:cs typeface="Consolas" panose="020B0609020204030204" pitchFamily="49" charset="0"/>
              </a:rPr>
              <a:t>subtypes </a:t>
            </a:r>
            <a:r>
              <a:rPr lang="en-US" sz="2200" dirty="0">
                <a:solidFill>
                  <a:srgbClr val="92D050"/>
                </a:solidFill>
                <a:latin typeface="Arial (Body)"/>
                <a:cs typeface="Consolas" panose="020B0609020204030204" pitchFamily="49" charset="0"/>
              </a:rPr>
              <a:t>of </a:t>
            </a:r>
            <a:r>
              <a:rPr lang="en-US" sz="2200" dirty="0" smtClean="0">
                <a:solidFill>
                  <a:srgbClr val="92D050"/>
                </a:solidFill>
                <a:latin typeface="Arial (Body)"/>
                <a:cs typeface="Consolas" panose="020B0609020204030204" pitchFamily="49" charset="0"/>
              </a:rPr>
              <a:t>types it expects to be passed to)</a:t>
            </a:r>
            <a:endParaRPr lang="en-US" sz="2200" dirty="0">
              <a:solidFill>
                <a:srgbClr val="92D050"/>
              </a:solidFill>
              <a:latin typeface="Arial (Body)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92D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r>
              <a:rPr lang="en-US" dirty="0" smtClean="0"/>
              <a:t>Variances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220475" y="6492240"/>
            <a:ext cx="482185" cy="365760"/>
          </a:xfrm>
          <a:prstGeom prst="rect">
            <a:avLst/>
          </a:prstGeom>
        </p:spPr>
        <p:txBody>
          <a:bodyPr/>
          <a:lstStyle/>
          <a:p>
            <a:fld id="{F39628E0-47A7-46CE-98F3-6986F46F757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0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457200" y="1105613"/>
            <a:ext cx="841248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Arial (Body)"/>
                <a:cs typeface="Consolas" panose="020B0609020204030204" pitchFamily="49" charset="0"/>
              </a:rPr>
              <a:t>Adapter </a:t>
            </a:r>
            <a:r>
              <a:rPr lang="en-US" dirty="0">
                <a:latin typeface="Arial (Body)"/>
                <a:cs typeface="Consolas" panose="020B0609020204030204" pitchFamily="49" charset="0"/>
              </a:rPr>
              <a:t>pattern</a:t>
            </a:r>
          </a:p>
          <a:p>
            <a:r>
              <a:rPr lang="en-US" sz="2400" dirty="0" smtClean="0">
                <a:latin typeface="Arial (Body)"/>
                <a:cs typeface="Consolas" panose="020B0609020204030204" pitchFamily="49" charset="0"/>
              </a:rPr>
              <a:t>allows </a:t>
            </a:r>
            <a:r>
              <a:rPr lang="en-US" sz="2400" dirty="0">
                <a:latin typeface="Arial (Body)"/>
                <a:cs typeface="Consolas" panose="020B0609020204030204" pitchFamily="49" charset="0"/>
              </a:rPr>
              <a:t>the interface of an existing class to be used from another interface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r>
              <a:rPr lang="en-US" dirty="0"/>
              <a:t>Adapter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220475" y="6492240"/>
            <a:ext cx="482185" cy="365760"/>
          </a:xfrm>
          <a:prstGeom prst="rect">
            <a:avLst/>
          </a:prstGeom>
        </p:spPr>
        <p:txBody>
          <a:bodyPr/>
          <a:lstStyle/>
          <a:p>
            <a:fld id="{F39628E0-47A7-46CE-98F3-6986F46F7576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667000"/>
            <a:ext cx="7620000" cy="333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02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457200" y="1086051"/>
            <a:ext cx="8625840" cy="54102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trait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StringProvider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getStringData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: String }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show: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StringProvider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=&gt; Unit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trait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Message {</a:t>
            </a:r>
            <a:r>
              <a:rPr lang="en-US" sz="20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how to show it</a:t>
            </a:r>
            <a:r>
              <a:rPr lang="en-US" sz="20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user: String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data: String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formatMessage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: Message =&gt;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StringProvider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m =&gt;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new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StringProvider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getStringData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String =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m.user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said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m.data</a:t>
            </a: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showMessage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: Message =&gt; Unit = </a:t>
            </a:r>
            <a:r>
              <a:rPr lang="en-US" sz="20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formatMessage</a:t>
            </a:r>
            <a:r>
              <a:rPr lang="en-US" sz="2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andThen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show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r>
              <a:rPr lang="en-US" dirty="0"/>
              <a:t>Adapter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220475" y="6492240"/>
            <a:ext cx="482185" cy="365760"/>
          </a:xfrm>
          <a:prstGeom prst="rect">
            <a:avLst/>
          </a:prstGeom>
        </p:spPr>
        <p:txBody>
          <a:bodyPr/>
          <a:lstStyle/>
          <a:p>
            <a:fld id="{F39628E0-47A7-46CE-98F3-6986F46F757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55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457200" y="990600"/>
            <a:ext cx="841248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Arial (Body)"/>
                <a:cs typeface="Consolas" panose="020B0609020204030204" pitchFamily="49" charset="0"/>
              </a:rPr>
              <a:t>Decorator pattern </a:t>
            </a:r>
          </a:p>
          <a:p>
            <a:r>
              <a:rPr lang="en-US" sz="2400" dirty="0">
                <a:latin typeface="Arial (Body)"/>
                <a:cs typeface="Consolas" panose="020B0609020204030204" pitchFamily="49" charset="0"/>
              </a:rPr>
              <a:t>allows behavior to be added to an individual </a:t>
            </a:r>
            <a:r>
              <a:rPr lang="en-US" sz="2400" dirty="0" smtClean="0">
                <a:latin typeface="Arial (Body)"/>
                <a:cs typeface="Consolas" panose="020B0609020204030204" pitchFamily="49" charset="0"/>
              </a:rPr>
              <a:t>object</a:t>
            </a:r>
          </a:p>
          <a:p>
            <a:r>
              <a:rPr lang="en-US" sz="2400" dirty="0">
                <a:latin typeface="Arial (Body)"/>
                <a:cs typeface="Consolas" panose="020B0609020204030204" pitchFamily="49" charset="0"/>
              </a:rPr>
              <a:t>without affecting the behavior of other objects from the same </a:t>
            </a:r>
            <a:r>
              <a:rPr lang="en-US" sz="2400" dirty="0" smtClean="0">
                <a:latin typeface="Arial (Body)"/>
                <a:cs typeface="Consolas" panose="020B0609020204030204" pitchFamily="49" charset="0"/>
              </a:rPr>
              <a:t>class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r>
              <a:rPr lang="en-US" dirty="0"/>
              <a:t>Decorator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220475" y="6492240"/>
            <a:ext cx="482185" cy="365760"/>
          </a:xfrm>
          <a:prstGeom prst="rect">
            <a:avLst/>
          </a:prstGeom>
        </p:spPr>
        <p:txBody>
          <a:bodyPr/>
          <a:lstStyle/>
          <a:p>
            <a:fld id="{F39628E0-47A7-46CE-98F3-6986F46F7576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1" y="2819400"/>
            <a:ext cx="6629399" cy="3240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481263" y="1033914"/>
            <a:ext cx="8702040" cy="5486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fileInputStream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    String      =&gt;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FileInputStream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= ... </a:t>
            </a:r>
          </a:p>
          <a:p>
            <a:pPr marL="0" indent="0">
              <a:buNone/>
            </a:pP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bufferedInputStream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InputStream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=&gt;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BufferedInputStream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... </a:t>
            </a:r>
          </a:p>
          <a:p>
            <a:pPr marL="0" indent="0">
              <a:buNone/>
            </a:pP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gzipInputStream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   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InputStream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=&gt;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GZIPInputStream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= ... </a:t>
            </a:r>
          </a:p>
          <a:p>
            <a:pPr marL="0" indent="0">
              <a:buNone/>
            </a:pP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objectInputStream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 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InputStream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=&gt;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ObjectInputStream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... </a:t>
            </a:r>
          </a:p>
          <a:p>
            <a:pPr marL="0" indent="0">
              <a:buNone/>
            </a:pP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getStream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fileInputStream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andThen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bufferedInputStream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andThen</a:t>
            </a:r>
            <a:r>
              <a:rPr lang="en-US" sz="1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gzipInputStream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andThen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objectInputStream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deserializationStream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getStream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("objects.gz")</a:t>
            </a:r>
          </a:p>
          <a:p>
            <a:pPr marL="0" indent="0">
              <a:buNone/>
            </a:pP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deserializationStream.readObject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deserializationStream.close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r>
              <a:rPr lang="en-US" dirty="0"/>
              <a:t>Decorator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220475" y="6492240"/>
            <a:ext cx="482185" cy="365760"/>
          </a:xfrm>
          <a:prstGeom prst="rect">
            <a:avLst/>
          </a:prstGeom>
        </p:spPr>
        <p:txBody>
          <a:bodyPr/>
          <a:lstStyle/>
          <a:p>
            <a:fld id="{F39628E0-47A7-46CE-98F3-6986F46F757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2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457200" y="1066800"/>
            <a:ext cx="8412480" cy="4876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>
                <a:latin typeface="Arial (Body)"/>
                <a:cs typeface="Consolas" panose="020B0609020204030204" pitchFamily="49" charset="0"/>
              </a:rPr>
              <a:t>Chain of responsibility pattern </a:t>
            </a:r>
          </a:p>
          <a:p>
            <a:r>
              <a:rPr lang="en-US" sz="2350" dirty="0" smtClean="0">
                <a:latin typeface="Arial (Body)"/>
                <a:cs typeface="Consolas" panose="020B0609020204030204" pitchFamily="49" charset="0"/>
              </a:rPr>
              <a:t>avoids </a:t>
            </a:r>
            <a:r>
              <a:rPr lang="en-US" sz="2350" dirty="0">
                <a:latin typeface="Arial (Body)"/>
                <a:cs typeface="Consolas" panose="020B0609020204030204" pitchFamily="49" charset="0"/>
              </a:rPr>
              <a:t>coupling the sender of a request to its receiver by giving more than one object a chance to handle the </a:t>
            </a:r>
            <a:r>
              <a:rPr lang="en-US" sz="2350" dirty="0" smtClean="0">
                <a:latin typeface="Arial (Body)"/>
                <a:cs typeface="Consolas" panose="020B0609020204030204" pitchFamily="49" charset="0"/>
              </a:rPr>
              <a:t>request</a:t>
            </a:r>
          </a:p>
          <a:p>
            <a:r>
              <a:rPr lang="en-US" sz="2350" dirty="0" smtClean="0">
                <a:latin typeface="Arial (Body)"/>
                <a:cs typeface="Consolas" panose="020B0609020204030204" pitchFamily="49" charset="0"/>
              </a:rPr>
              <a:t>chains the receiving objects and pass the request along the chain until an object handles it</a:t>
            </a:r>
            <a:endParaRPr lang="en-US" sz="2350" dirty="0">
              <a:latin typeface="Arial (Body)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r>
              <a:rPr lang="en-US" dirty="0"/>
              <a:t>Chain of Responsibility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220475" y="6492240"/>
            <a:ext cx="482185" cy="365760"/>
          </a:xfrm>
          <a:prstGeom prst="rect">
            <a:avLst/>
          </a:prstGeom>
        </p:spPr>
        <p:txBody>
          <a:bodyPr/>
          <a:lstStyle/>
          <a:p>
            <a:fld id="{F39628E0-47A7-46CE-98F3-6986F46F7576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047" y="3505200"/>
            <a:ext cx="5143153" cy="2648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817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304800" y="1066800"/>
            <a:ext cx="8686800" cy="56388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Design </a:t>
            </a:r>
            <a:r>
              <a:rPr lang="en-US" dirty="0"/>
              <a:t>pattern is a general reusable solution to a commonly occurring problem within a given context in software design.</a:t>
            </a:r>
          </a:p>
          <a:p>
            <a:r>
              <a:rPr lang="en-US" dirty="0" smtClean="0"/>
              <a:t>Design </a:t>
            </a:r>
            <a:r>
              <a:rPr lang="en-US" dirty="0"/>
              <a:t>patterns reside in the domain of modules and interconnections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Architectural </a:t>
            </a:r>
            <a:r>
              <a:rPr lang="en-US" dirty="0"/>
              <a:t>patterns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Design patterns 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 Algorithms &amp; code style </a:t>
            </a:r>
            <a:r>
              <a:rPr lang="en-US" dirty="0" smtClean="0"/>
              <a:t>guides</a:t>
            </a:r>
          </a:p>
          <a:p>
            <a:pPr marL="0" indent="0" algn="ctr">
              <a:buNone/>
            </a:pPr>
            <a:endParaRPr lang="en-US" dirty="0" smtClean="0"/>
          </a:p>
          <a:p>
            <a:r>
              <a:rPr lang="en-US" dirty="0" smtClean="0"/>
              <a:t>A good language helps to make design better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r>
              <a:rPr lang="en-US" dirty="0"/>
              <a:t>Topic of 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220475" y="6492240"/>
            <a:ext cx="482185" cy="365760"/>
          </a:xfrm>
          <a:prstGeom prst="rect">
            <a:avLst/>
          </a:prstGeom>
        </p:spPr>
        <p:txBody>
          <a:bodyPr/>
          <a:lstStyle/>
          <a:p>
            <a:fld id="{F39628E0-47A7-46CE-98F3-6986F46F757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75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449179" y="1086051"/>
            <a:ext cx="8625840" cy="5410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storeEmpty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PartialFunction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[String, Unit] = 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{ case "" =&gt;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logger.error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("Empty message") }</a:t>
            </a:r>
          </a:p>
          <a:p>
            <a:pPr marL="0" indent="0">
              <a:buNone/>
            </a:pP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storeShort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PartialFunction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[String,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Unit]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{ case s if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s.length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 256 =&gt;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writeToDB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(s) }</a:t>
            </a:r>
          </a:p>
          <a:p>
            <a:pPr marL="0" indent="0">
              <a:buNone/>
            </a:pP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storeLong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PartialFunction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[String,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Unit]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{ case s if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s.length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&gt;= 256 =&gt;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writeToDB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(compress(s)) }</a:t>
            </a:r>
          </a:p>
          <a:p>
            <a:pPr marL="0" indent="0">
              <a:buNone/>
            </a:pP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storeMessage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storeEmpty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orElse</a:t>
            </a:r>
            <a:r>
              <a:rPr lang="en-US" sz="1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storeShort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orElse</a:t>
            </a:r>
            <a:r>
              <a:rPr lang="en-US" sz="1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storeLong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r>
              <a:rPr lang="en-US" dirty="0"/>
              <a:t>Chain of Responsibility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220475" y="6492240"/>
            <a:ext cx="482185" cy="365760"/>
          </a:xfrm>
          <a:prstGeom prst="rect">
            <a:avLst/>
          </a:prstGeom>
        </p:spPr>
        <p:txBody>
          <a:bodyPr/>
          <a:lstStyle/>
          <a:p>
            <a:fld id="{F39628E0-47A7-46CE-98F3-6986F46F757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298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457200" y="1150620"/>
            <a:ext cx="841248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Arial (Body)"/>
                <a:cs typeface="Consolas" panose="020B0609020204030204" pitchFamily="49" charset="0"/>
              </a:rPr>
              <a:t>Singleton pattern</a:t>
            </a:r>
          </a:p>
          <a:p>
            <a:r>
              <a:rPr lang="en-US" sz="2400" dirty="0">
                <a:latin typeface="Arial (Body)"/>
                <a:cs typeface="Consolas" panose="020B0609020204030204" pitchFamily="49" charset="0"/>
              </a:rPr>
              <a:t>restricts the instantiation of a </a:t>
            </a:r>
            <a:r>
              <a:rPr lang="en-US" sz="2400" dirty="0" smtClean="0">
                <a:latin typeface="Arial (Body)"/>
                <a:cs typeface="Consolas" panose="020B0609020204030204" pitchFamily="49" charset="0"/>
              </a:rPr>
              <a:t>class </a:t>
            </a:r>
            <a:r>
              <a:rPr lang="en-US" sz="2400" dirty="0">
                <a:latin typeface="Arial (Body)"/>
                <a:cs typeface="Consolas" panose="020B0609020204030204" pitchFamily="49" charset="0"/>
              </a:rPr>
              <a:t>to one </a:t>
            </a:r>
            <a:r>
              <a:rPr lang="en-US" sz="2400" dirty="0" smtClean="0">
                <a:latin typeface="Arial (Body)"/>
                <a:cs typeface="Consolas" panose="020B0609020204030204" pitchFamily="49" charset="0"/>
              </a:rPr>
              <a:t>object</a:t>
            </a:r>
            <a:endParaRPr lang="en-US" sz="2400" dirty="0">
              <a:latin typeface="Arial (Body)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r>
              <a:rPr lang="en-US" dirty="0"/>
              <a:t>Singleton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220475" y="6492240"/>
            <a:ext cx="482185" cy="365760"/>
          </a:xfrm>
          <a:prstGeom prst="rect">
            <a:avLst/>
          </a:prstGeom>
        </p:spPr>
        <p:txBody>
          <a:bodyPr/>
          <a:lstStyle/>
          <a:p>
            <a:fld id="{F39628E0-47A7-46CE-98F3-6986F46F7576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" y="2362200"/>
            <a:ext cx="8396527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71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457200" y="1021096"/>
            <a:ext cx="8549640" cy="527304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trait Locale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getMessage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(key: String): String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MessageBox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show(message: String): String =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show(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messageKey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String, locale: Locale): String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show(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locale.getMessage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messageKey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ConfigBasedLocale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configFile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: String)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extends Locale{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getMessage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(key: String): String = 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 messages from </a:t>
            </a:r>
            <a:r>
              <a:rPr lang="en-US" dirty="0" err="1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endParaRPr lang="en-US" dirty="0">
              <a:solidFill>
                <a:srgbClr val="92D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r>
              <a:rPr lang="en-US" dirty="0"/>
              <a:t>Singleton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220475" y="6492240"/>
            <a:ext cx="482185" cy="365760"/>
          </a:xfrm>
          <a:prstGeom prst="rect">
            <a:avLst/>
          </a:prstGeom>
        </p:spPr>
        <p:txBody>
          <a:bodyPr/>
          <a:lstStyle/>
          <a:p>
            <a:fld id="{F39628E0-47A7-46CE-98F3-6986F46F757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19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457200" y="1082040"/>
            <a:ext cx="8549640" cy="541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MessageBox.show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"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FileNotFoundError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new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ConfigBasedLocale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user_defined.conf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"))</a:t>
            </a:r>
          </a:p>
          <a:p>
            <a:pPr marL="0" indent="0">
              <a:buNone/>
            </a:pPr>
            <a:endParaRPr lang="en-US" sz="2000" dirty="0" smtClean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English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ConfigBasedLocale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english.conf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French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ConfigBasedLocale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french.conf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MessageBox.show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FileNotFoundError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English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MessageBox.show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FileNotFoundError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French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r>
              <a:rPr lang="en-US" dirty="0"/>
              <a:t>Singleton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220475" y="6492240"/>
            <a:ext cx="482185" cy="365760"/>
          </a:xfrm>
          <a:prstGeom prst="rect">
            <a:avLst/>
          </a:prstGeom>
        </p:spPr>
        <p:txBody>
          <a:bodyPr/>
          <a:lstStyle/>
          <a:p>
            <a:fld id="{F39628E0-47A7-46CE-98F3-6986F46F757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610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445168" y="1066800"/>
            <a:ext cx="841248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Arial (Body)"/>
                <a:cs typeface="Consolas" panose="020B0609020204030204" pitchFamily="49" charset="0"/>
              </a:rPr>
              <a:t>Traits:</a:t>
            </a:r>
          </a:p>
          <a:p>
            <a:r>
              <a:rPr lang="en-US" sz="2400" dirty="0" smtClean="0">
                <a:latin typeface="Arial (Body)"/>
                <a:cs typeface="Consolas" panose="020B0609020204030204" pitchFamily="49" charset="0"/>
              </a:rPr>
              <a:t>are interfaces with non-abstract methods</a:t>
            </a:r>
          </a:p>
          <a:p>
            <a:r>
              <a:rPr lang="en-US" sz="2400" dirty="0" smtClean="0">
                <a:latin typeface="Arial (Body)"/>
                <a:cs typeface="Consolas" panose="020B0609020204030204" pitchFamily="49" charset="0"/>
              </a:rPr>
              <a:t>implement </a:t>
            </a:r>
            <a:r>
              <a:rPr lang="en-US" sz="2400" dirty="0">
                <a:latin typeface="Arial (Body)"/>
                <a:cs typeface="Consolas" panose="020B0609020204030204" pitchFamily="49" charset="0"/>
              </a:rPr>
              <a:t>safe multiple </a:t>
            </a:r>
            <a:r>
              <a:rPr lang="en-US" sz="2400" dirty="0" smtClean="0">
                <a:latin typeface="Arial (Body)"/>
                <a:cs typeface="Consolas" panose="020B0609020204030204" pitchFamily="49" charset="0"/>
              </a:rPr>
              <a:t>inheritance (</a:t>
            </a:r>
            <a:r>
              <a:rPr lang="en-US" sz="2400" dirty="0" err="1" smtClean="0">
                <a:latin typeface="Arial (Body)"/>
                <a:cs typeface="Consolas" panose="020B0609020204030204" pitchFamily="49" charset="0"/>
              </a:rPr>
              <a:t>mixin</a:t>
            </a:r>
            <a:r>
              <a:rPr lang="en-US" sz="2400" dirty="0" smtClean="0">
                <a:latin typeface="Arial (Body)"/>
                <a:cs typeface="Consolas" panose="020B0609020204030204" pitchFamily="49" charset="0"/>
              </a:rPr>
              <a:t> class composition)</a:t>
            </a:r>
          </a:p>
          <a:p>
            <a:r>
              <a:rPr lang="en-US" sz="2400" dirty="0" smtClean="0">
                <a:latin typeface="Arial (Body)"/>
                <a:cs typeface="Consolas" panose="020B0609020204030204" pitchFamily="49" charset="0"/>
              </a:rPr>
              <a:t>provide a way of declaration of dependencies  </a:t>
            </a:r>
          </a:p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r>
              <a:rPr lang="en-US" dirty="0"/>
              <a:t>Traits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220475" y="6492240"/>
            <a:ext cx="482185" cy="365760"/>
          </a:xfrm>
          <a:prstGeom prst="rect">
            <a:avLst/>
          </a:prstGeom>
        </p:spPr>
        <p:txBody>
          <a:bodyPr/>
          <a:lstStyle/>
          <a:p>
            <a:fld id="{F39628E0-47A7-46CE-98F3-6986F46F7576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063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457200" y="1158240"/>
            <a:ext cx="8549640" cy="53340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trait Logger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log(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String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): Unit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logInfo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String)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log("[Info] " + </a:t>
            </a: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logError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String)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log("[Error] " + </a:t>
            </a: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trait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ConsoleLogger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Logger { 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String) {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trait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FileLogger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extends Logger { ... 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r>
              <a:rPr lang="en-US" dirty="0"/>
              <a:t>Traits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220475" y="6492240"/>
            <a:ext cx="482185" cy="365760"/>
          </a:xfrm>
          <a:prstGeom prst="rect">
            <a:avLst/>
          </a:prstGeom>
        </p:spPr>
        <p:txBody>
          <a:bodyPr/>
          <a:lstStyle/>
          <a:p>
            <a:fld id="{F39628E0-47A7-46CE-98F3-6986F46F757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58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457200" y="1181116"/>
            <a:ext cx="8549640" cy="49530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class Account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self: Logger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=&gt; 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requires-a relation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balance = 0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withdraw(amount: Double)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if (amount &gt; balance)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self.logError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("Insufficient funds")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else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self.logInfo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("...")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AccountCL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extends Account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ConsoleLogger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acc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AccountCL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r>
              <a:rPr lang="en-US" dirty="0"/>
              <a:t>Traits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220475" y="6492240"/>
            <a:ext cx="482185" cy="365760"/>
          </a:xfrm>
          <a:prstGeom prst="rect">
            <a:avLst/>
          </a:prstGeom>
        </p:spPr>
        <p:txBody>
          <a:bodyPr/>
          <a:lstStyle/>
          <a:p>
            <a:fld id="{F39628E0-47A7-46CE-98F3-6986F46F7576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5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457200" y="1108927"/>
            <a:ext cx="862584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trait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ShowAccount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self: Account =&gt;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show = "Balance: " +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self.balance</a:t>
            </a: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acc1 = </a:t>
            </a:r>
            <a:r>
              <a:rPr lang="en-US" sz="2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Account </a:t>
            </a:r>
            <a:r>
              <a:rPr lang="en-US" sz="2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ConsoleLogger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ShowAccount</a:t>
            </a: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acc1.show </a:t>
            </a:r>
            <a:r>
              <a:rPr lang="en-US" sz="20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ok</a:t>
            </a:r>
          </a:p>
          <a:p>
            <a:pPr marL="0" indent="0">
              <a:buNone/>
            </a:pP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acc2 = </a:t>
            </a:r>
            <a:r>
              <a:rPr lang="en-US" sz="2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Account </a:t>
            </a:r>
            <a:r>
              <a:rPr lang="en-US" sz="2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ConsoleLogger</a:t>
            </a: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acc2.show </a:t>
            </a:r>
            <a:r>
              <a:rPr lang="en-US" sz="20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error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r>
              <a:rPr lang="en-US" dirty="0"/>
              <a:t>Traits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220475" y="6492240"/>
            <a:ext cx="482185" cy="365760"/>
          </a:xfrm>
          <a:prstGeom prst="rect">
            <a:avLst/>
          </a:prstGeom>
        </p:spPr>
        <p:txBody>
          <a:bodyPr/>
          <a:lstStyle/>
          <a:p>
            <a:fld id="{F39628E0-47A7-46CE-98F3-6986F46F7576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65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457200" y="994627"/>
            <a:ext cx="877824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IntQueue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get():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put(x: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BasicIntQueue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extends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IntQueue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private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ArrayBuffer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get()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buf.remove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(0)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put(x: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 {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+= x }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r>
              <a:rPr lang="en-US" dirty="0"/>
              <a:t>Revisiting Decorator: Stackable Trait Pattern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220475" y="6492240"/>
            <a:ext cx="482185" cy="365760"/>
          </a:xfrm>
          <a:prstGeom prst="rect">
            <a:avLst/>
          </a:prstGeom>
        </p:spPr>
        <p:txBody>
          <a:bodyPr/>
          <a:lstStyle/>
          <a:p>
            <a:fld id="{F39628E0-47A7-46CE-98F3-6986F46F7576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22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487680" y="1082040"/>
            <a:ext cx="8625840" cy="54102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trait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Doubling extends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IntQueue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abstract override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put(x: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{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.put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(2 * x) 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trait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Incrementing extends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IntQueue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abstract override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put(x: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{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.put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(x + 1) }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queue1 = new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BasicIntQueue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 Doubling with Incrementing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queue1.put(10)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queue1.get() 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//22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queue2 = new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BasicIntQueue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 Incrementing with Doubling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queue2.put(10)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queue2.get() 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//21 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r>
              <a:rPr lang="en-US" dirty="0"/>
              <a:t>Revisiting Decorator: Stackable Trait Pattern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220475" y="6492240"/>
            <a:ext cx="482185" cy="365760"/>
          </a:xfrm>
          <a:prstGeom prst="rect">
            <a:avLst/>
          </a:prstGeom>
        </p:spPr>
        <p:txBody>
          <a:bodyPr/>
          <a:lstStyle/>
          <a:p>
            <a:fld id="{F39628E0-47A7-46CE-98F3-6986F46F7576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17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457200" y="990600"/>
            <a:ext cx="8412480" cy="4876800"/>
          </a:xfrm>
        </p:spPr>
        <p:txBody>
          <a:bodyPr>
            <a:normAutofit/>
          </a:bodyPr>
          <a:lstStyle/>
          <a:p>
            <a:r>
              <a:rPr lang="en-US" dirty="0"/>
              <a:t>Functions as first-class citizens</a:t>
            </a:r>
          </a:p>
          <a:p>
            <a:r>
              <a:rPr lang="en-US" dirty="0"/>
              <a:t>Advanced OO techniques</a:t>
            </a:r>
          </a:p>
          <a:p>
            <a:r>
              <a:rPr lang="en-US" dirty="0"/>
              <a:t>Strong type system</a:t>
            </a:r>
          </a:p>
          <a:p>
            <a:r>
              <a:rPr lang="en-US" dirty="0"/>
              <a:t>Encouraged immutability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r>
              <a:rPr lang="en-US" dirty="0"/>
              <a:t>Features of Scala influencing the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220475" y="6492240"/>
            <a:ext cx="482185" cy="365760"/>
          </a:xfrm>
          <a:prstGeom prst="rect">
            <a:avLst/>
          </a:prstGeom>
        </p:spPr>
        <p:txBody>
          <a:bodyPr/>
          <a:lstStyle/>
          <a:p>
            <a:fld id="{F39628E0-47A7-46CE-98F3-6986F46F757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63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461211" y="1066800"/>
            <a:ext cx="841248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Arial (Body)"/>
                <a:cs typeface="Consolas" panose="020B0609020204030204" pitchFamily="49" charset="0"/>
              </a:rPr>
              <a:t>Abstract factory pattern</a:t>
            </a:r>
          </a:p>
          <a:p>
            <a:r>
              <a:rPr lang="en-US" sz="2400" dirty="0" smtClean="0">
                <a:latin typeface="Arial (Body)"/>
                <a:cs typeface="Consolas" panose="020B0609020204030204" pitchFamily="49" charset="0"/>
              </a:rPr>
              <a:t>provides an interface for creating families of related or dependent objects </a:t>
            </a:r>
          </a:p>
          <a:p>
            <a:r>
              <a:rPr lang="en-US" sz="2400" dirty="0" smtClean="0">
                <a:latin typeface="Arial (Body)"/>
                <a:cs typeface="Consolas" panose="020B0609020204030204" pitchFamily="49" charset="0"/>
              </a:rPr>
              <a:t>without specifying the concrete classes</a:t>
            </a:r>
          </a:p>
          <a:p>
            <a:pPr marL="0" indent="0">
              <a:buNone/>
            </a:pPr>
            <a:endParaRPr lang="en-US" sz="2400" dirty="0">
              <a:latin typeface="Arial (Body)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60090"/>
          </a:xfrm>
        </p:spPr>
        <p:txBody>
          <a:bodyPr/>
          <a:lstStyle/>
          <a:p>
            <a:r>
              <a:rPr lang="en-US" dirty="0"/>
              <a:t>Abstract factory - Family polymorphism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220475" y="6492240"/>
            <a:ext cx="482185" cy="365760"/>
          </a:xfrm>
          <a:prstGeom prst="rect">
            <a:avLst/>
          </a:prstGeom>
        </p:spPr>
        <p:txBody>
          <a:bodyPr/>
          <a:lstStyle/>
          <a:p>
            <a:fld id="{F39628E0-47A7-46CE-98F3-6986F46F7576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150674"/>
            <a:ext cx="7114504" cy="298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33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457200" y="1066800"/>
            <a:ext cx="8412480" cy="48768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trait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WindowFactory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aWindow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&lt;: Window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aScrollbar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&lt;: Scrollbar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createWindow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(s: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aScrollbar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):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aWindow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createScrollbar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():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aScrollbar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abstract class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Window(s: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aScrollbar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abstract class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Scrollbar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60090"/>
          </a:xfrm>
        </p:spPr>
        <p:txBody>
          <a:bodyPr/>
          <a:lstStyle/>
          <a:p>
            <a:r>
              <a:rPr lang="en-US" dirty="0"/>
              <a:t>Abstract factory - Family polymorphism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220475" y="6492240"/>
            <a:ext cx="482185" cy="365760"/>
          </a:xfrm>
          <a:prstGeom prst="rect">
            <a:avLst/>
          </a:prstGeom>
        </p:spPr>
        <p:txBody>
          <a:bodyPr/>
          <a:lstStyle/>
          <a:p>
            <a:fld id="{F39628E0-47A7-46CE-98F3-6986F46F7576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02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457200" y="1066800"/>
            <a:ext cx="8412480" cy="48768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object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VistaFactory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WindowFactory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aWindow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VistaWindow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aScrollbar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VistaScrollbar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createWindow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(s: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aScrollbar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= new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VistaWindow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(s)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createScrollbar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 = new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VistaScrollbar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protected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class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VistaWindow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s:VistaScrollbar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Window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(s)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protected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VistaScrollbar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 Scrollbar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get(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String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):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WindowFactory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if(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==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“vista”)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VistaFactory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else if …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60090"/>
          </a:xfrm>
        </p:spPr>
        <p:txBody>
          <a:bodyPr/>
          <a:lstStyle/>
          <a:p>
            <a:r>
              <a:rPr lang="en-US" dirty="0" smtClean="0"/>
              <a:t>Abstract factory - Family polymorphism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220475" y="6492240"/>
            <a:ext cx="482185" cy="365760"/>
          </a:xfrm>
          <a:prstGeom prst="rect">
            <a:avLst/>
          </a:prstGeom>
        </p:spPr>
        <p:txBody>
          <a:bodyPr/>
          <a:lstStyle/>
          <a:p>
            <a:fld id="{F39628E0-47A7-46CE-98F3-6986F46F7576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546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457200" y="1066800"/>
            <a:ext cx="8412480" cy="48768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600" dirty="0"/>
              <a:t>Advantages of FP: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Impossible to mix products from different factories</a:t>
            </a:r>
            <a:r>
              <a:rPr lang="en-US" sz="3600" dirty="0" smtClean="0"/>
              <a:t>.</a:t>
            </a:r>
          </a:p>
          <a:p>
            <a:pPr marL="0" indent="0">
              <a:buNone/>
            </a:pPr>
            <a:r>
              <a:rPr lang="en-US" sz="3600" dirty="0"/>
              <a:t> </a:t>
            </a:r>
            <a:r>
              <a:rPr lang="en-US" sz="3600" dirty="0" smtClean="0"/>
              <a:t>       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vista = get</a:t>
            </a:r>
            <a:r>
              <a:rPr lang="en-US" sz="2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9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“vista"</a:t>
            </a:r>
            <a:r>
              <a:rPr lang="en-US" sz="2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2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window1: </a:t>
            </a:r>
            <a:r>
              <a:rPr lang="en-US" sz="29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vista.</a:t>
            </a:r>
            <a:r>
              <a:rPr lang="en-US" sz="29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Window</a:t>
            </a:r>
            <a:r>
              <a:rPr lang="en-US" sz="2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2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vista.createWindow</a:t>
            </a:r>
            <a:r>
              <a:rPr lang="en-US" sz="2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vista.createScrollbar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en-US" sz="2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2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window2 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9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type </a:t>
            </a:r>
            <a:r>
              <a:rPr lang="en-US" sz="29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</a:t>
            </a:r>
            <a:endParaRPr lang="en-US" sz="29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vista.createWindow</a:t>
            </a:r>
            <a:r>
              <a:rPr lang="en-US" sz="2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get(</a:t>
            </a:r>
            <a:r>
              <a:rPr lang="en-US" sz="29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"default"</a:t>
            </a:r>
            <a:r>
              <a:rPr lang="en-US" sz="2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en-US" sz="2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createScrollbar</a:t>
            </a:r>
            <a:r>
              <a:rPr lang="en-US" sz="2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 smtClean="0"/>
              <a:t>Singleton </a:t>
            </a:r>
            <a:r>
              <a:rPr lang="en-US" sz="3600" dirty="0"/>
              <a:t>factories are trivial to implement.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Implementation classes are easily hidden from clients.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60090"/>
          </a:xfrm>
        </p:spPr>
        <p:txBody>
          <a:bodyPr/>
          <a:lstStyle/>
          <a:p>
            <a:r>
              <a:rPr lang="en-US" dirty="0"/>
              <a:t>Abstract factory - Family polymorphism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220475" y="6492240"/>
            <a:ext cx="482185" cy="365760"/>
          </a:xfrm>
          <a:prstGeom prst="rect">
            <a:avLst/>
          </a:prstGeom>
        </p:spPr>
        <p:txBody>
          <a:bodyPr/>
          <a:lstStyle/>
          <a:p>
            <a:fld id="{F39628E0-47A7-46CE-98F3-6986F46F7576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457200" y="1066800"/>
            <a:ext cx="8412480" cy="48768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600" dirty="0"/>
              <a:t>Dependency </a:t>
            </a:r>
            <a:r>
              <a:rPr lang="en-US" sz="2600" dirty="0" smtClean="0"/>
              <a:t>Injection</a:t>
            </a:r>
          </a:p>
          <a:p>
            <a:r>
              <a:rPr lang="en-US" sz="2600" dirty="0" smtClean="0">
                <a:latin typeface="Arial (Body)"/>
                <a:cs typeface="Consolas" panose="020B0609020204030204" pitchFamily="49" charset="0"/>
              </a:rPr>
              <a:t>is </a:t>
            </a:r>
            <a:r>
              <a:rPr lang="en-US" sz="2600" dirty="0" smtClean="0">
                <a:latin typeface="Arial (Body)"/>
                <a:cs typeface="Consolas" panose="020B0609020204030204" pitchFamily="49" charset="0"/>
              </a:rPr>
              <a:t>a pattern </a:t>
            </a:r>
            <a:r>
              <a:rPr lang="en-US" sz="2600" dirty="0">
                <a:latin typeface="Arial (Body)"/>
                <a:cs typeface="Consolas" panose="020B0609020204030204" pitchFamily="49" charset="0"/>
              </a:rPr>
              <a:t>that implements inversion of control</a:t>
            </a:r>
          </a:p>
          <a:p>
            <a:r>
              <a:rPr lang="en-US" sz="2600" dirty="0" smtClean="0">
                <a:latin typeface="Arial (Body)"/>
                <a:cs typeface="Consolas" panose="020B0609020204030204" pitchFamily="49" charset="0"/>
              </a:rPr>
              <a:t>is </a:t>
            </a:r>
            <a:r>
              <a:rPr lang="en-US" sz="2600" dirty="0">
                <a:latin typeface="Arial (Body)"/>
                <a:cs typeface="Consolas" panose="020B0609020204030204" pitchFamily="49" charset="0"/>
              </a:rPr>
              <a:t>the passing of a dependency (a service) to a dependent object (a client</a:t>
            </a:r>
            <a:r>
              <a:rPr lang="en-US" sz="2600" dirty="0" smtClean="0">
                <a:latin typeface="Arial (Body)"/>
                <a:cs typeface="Consolas" panose="020B0609020204030204" pitchFamily="49" charset="0"/>
              </a:rPr>
              <a:t>).</a:t>
            </a:r>
          </a:p>
          <a:p>
            <a:pPr marL="0" indent="0">
              <a:buNone/>
            </a:pPr>
            <a:endParaRPr lang="en-US" sz="2600" dirty="0">
              <a:latin typeface="Arial (Body)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600" dirty="0" smtClean="0">
                <a:latin typeface="Arial (Body)"/>
                <a:cs typeface="Consolas" panose="020B0609020204030204" pitchFamily="49" charset="0"/>
              </a:rPr>
              <a:t>Dependency injection involves four elements: </a:t>
            </a:r>
          </a:p>
          <a:p>
            <a:r>
              <a:rPr lang="en-US" sz="2600" dirty="0">
                <a:latin typeface="Arial (Body)"/>
                <a:cs typeface="Consolas" panose="020B0609020204030204" pitchFamily="49" charset="0"/>
              </a:rPr>
              <a:t>the client object depending on the </a:t>
            </a:r>
            <a:r>
              <a:rPr lang="en-US" sz="2600" dirty="0" smtClean="0">
                <a:latin typeface="Arial (Body)"/>
                <a:cs typeface="Consolas" panose="020B0609020204030204" pitchFamily="49" charset="0"/>
              </a:rPr>
              <a:t>service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 smtClean="0">
                <a:latin typeface="Arial (Body)"/>
                <a:cs typeface="Consolas" panose="020B0609020204030204" pitchFamily="49" charset="0"/>
              </a:rPr>
              <a:t>the </a:t>
            </a:r>
            <a:r>
              <a:rPr lang="en-US" sz="2600" dirty="0">
                <a:latin typeface="Arial (Body)"/>
                <a:cs typeface="Consolas" panose="020B0609020204030204" pitchFamily="49" charset="0"/>
              </a:rPr>
              <a:t>interface the client uses to communicate with the </a:t>
            </a:r>
            <a:r>
              <a:rPr lang="en-US" sz="2600" dirty="0" smtClean="0">
                <a:latin typeface="Arial (Body)"/>
                <a:cs typeface="Consolas" panose="020B0609020204030204" pitchFamily="49" charset="0"/>
              </a:rPr>
              <a:t>service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 smtClean="0">
                <a:latin typeface="Arial (Body)"/>
                <a:cs typeface="Consolas" panose="020B0609020204030204" pitchFamily="49" charset="0"/>
              </a:rPr>
              <a:t>the implementation of a service object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 smtClean="0">
                <a:latin typeface="Arial (Body)"/>
                <a:cs typeface="Consolas" panose="020B0609020204030204" pitchFamily="49" charset="0"/>
              </a:rPr>
              <a:t>the injector object, which is responsible for injecting the service into the client</a:t>
            </a:r>
            <a:endParaRPr lang="en-US" sz="2600" dirty="0">
              <a:latin typeface="Arial (Body)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60090"/>
          </a:xfrm>
        </p:spPr>
        <p:txBody>
          <a:bodyPr/>
          <a:lstStyle/>
          <a:p>
            <a:r>
              <a:rPr lang="en-US" dirty="0"/>
              <a:t>Dependency Injection - Cake Pattern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220475" y="6492240"/>
            <a:ext cx="482185" cy="365760"/>
          </a:xfrm>
          <a:prstGeom prst="rect">
            <a:avLst/>
          </a:prstGeom>
        </p:spPr>
        <p:txBody>
          <a:bodyPr/>
          <a:lstStyle/>
          <a:p>
            <a:fld id="{F39628E0-47A7-46CE-98F3-6986F46F7576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79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465221" y="1026964"/>
            <a:ext cx="8336900" cy="527304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6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6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 first </a:t>
            </a:r>
            <a:r>
              <a:rPr lang="en-US" sz="26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piece of cake</a:t>
            </a: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trait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NameProviderComponent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nameProvider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2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NameProvider</a:t>
            </a:r>
            <a:endParaRPr lang="en-US" sz="26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NameProvider</a:t>
            </a:r>
            <a:r>
              <a:rPr lang="en-US" sz="2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getName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: String }</a:t>
            </a: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6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 second </a:t>
            </a:r>
            <a:r>
              <a:rPr lang="en-US" sz="26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one</a:t>
            </a: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trait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SayHelloComponent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sayHelloService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2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SayHelloService</a:t>
            </a:r>
            <a:endParaRPr lang="en-US" sz="26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trait </a:t>
            </a:r>
            <a:r>
              <a:rPr lang="en-US" sz="2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SayHelloService</a:t>
            </a:r>
            <a:r>
              <a:rPr lang="en-US" sz="2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sayHello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: Unit }</a:t>
            </a:r>
          </a:p>
          <a:p>
            <a:pPr marL="0" indent="0">
              <a:buNone/>
            </a:pP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trait Components extends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NameProviderComponent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2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 with </a:t>
            </a:r>
            <a:r>
              <a:rPr lang="en-US" sz="2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SayHelloComponent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60090"/>
          </a:xfrm>
        </p:spPr>
        <p:txBody>
          <a:bodyPr/>
          <a:lstStyle/>
          <a:p>
            <a:r>
              <a:rPr lang="en-US" dirty="0"/>
              <a:t>Dependency Injection - Cake Pattern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220475" y="6492240"/>
            <a:ext cx="482185" cy="365760"/>
          </a:xfrm>
          <a:prstGeom prst="rect">
            <a:avLst/>
          </a:prstGeom>
        </p:spPr>
        <p:txBody>
          <a:bodyPr/>
          <a:lstStyle/>
          <a:p>
            <a:fld id="{F39628E0-47A7-46CE-98F3-6986F46F7576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81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457200" y="1082040"/>
            <a:ext cx="8625840" cy="5410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trait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NameProviderComponentImpl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extends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NameProviderComponent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nameProvider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NameProvider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= new </a:t>
            </a:r>
            <a:r>
              <a:rPr lang="en-US" sz="18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NameProviderImpl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en-US" sz="1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NameProviderImpl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extends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NameProvider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getName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: String = "World"</a:t>
            </a: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}}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trait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SayHelloComponentImpl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extends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SayHelloComponent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self: </a:t>
            </a:r>
            <a:r>
              <a:rPr lang="en-US" sz="18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NameProviderComponent</a:t>
            </a:r>
            <a:r>
              <a:rPr lang="en-US" sz="1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=&gt;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sayHelloService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SayHelloService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= new </a:t>
            </a:r>
            <a:r>
              <a:rPr lang="en-US" sz="18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SayHelloServiceImpl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en-US" sz="1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SayHelloServiceImpl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extends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SayHelloService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sayHello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: Unit = </a:t>
            </a: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("Hello, " +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self.nameProvider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.getName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}}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60090"/>
          </a:xfrm>
        </p:spPr>
        <p:txBody>
          <a:bodyPr/>
          <a:lstStyle/>
          <a:p>
            <a:r>
              <a:rPr lang="en-US" dirty="0"/>
              <a:t>Dependency Injection - Cake Pattern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220475" y="6492240"/>
            <a:ext cx="482185" cy="365760"/>
          </a:xfrm>
          <a:prstGeom prst="rect">
            <a:avLst/>
          </a:prstGeom>
        </p:spPr>
        <p:txBody>
          <a:bodyPr/>
          <a:lstStyle/>
          <a:p>
            <a:fld id="{F39628E0-47A7-46CE-98F3-6986F46F7576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01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487680" y="1036320"/>
            <a:ext cx="8625840" cy="5638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object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MyApplication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object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Components extends Components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SayHelloComponentImpl</a:t>
            </a:r>
            <a:endParaRPr lang="en-US" sz="18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</a:t>
            </a:r>
            <a:r>
              <a:rPr lang="en-US" sz="1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with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NameProviderComponentImpl</a:t>
            </a:r>
            <a:endParaRPr lang="en-US" sz="18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class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Client(c: Components) { </a:t>
            </a: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run()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c.sayHelloService.sayHello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main(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: Array[String]) =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new Client(Components).run()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OR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class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Client { c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Components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=&gt; </a:t>
            </a: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run() =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c.sayHelloService.sayHello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main(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: Array[String]) = </a:t>
            </a: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(new Client </a:t>
            </a:r>
            <a:r>
              <a:rPr lang="en-US" sz="1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 Components with </a:t>
            </a:r>
            <a:r>
              <a:rPr lang="en-US" sz="18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SayHelloComponentImpl</a:t>
            </a:r>
            <a:r>
              <a:rPr lang="en-US" sz="1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with </a:t>
            </a:r>
            <a:r>
              <a:rPr lang="en-US" sz="18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NameProviderComponentImpl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).run() }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60090"/>
          </a:xfrm>
        </p:spPr>
        <p:txBody>
          <a:bodyPr/>
          <a:lstStyle/>
          <a:p>
            <a:r>
              <a:rPr lang="en-US" dirty="0"/>
              <a:t>Dependency Injection - Cake Pattern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220475" y="6492240"/>
            <a:ext cx="482185" cy="365760"/>
          </a:xfrm>
          <a:prstGeom prst="rect">
            <a:avLst/>
          </a:prstGeom>
        </p:spPr>
        <p:txBody>
          <a:bodyPr/>
          <a:lstStyle/>
          <a:p>
            <a:fld id="{F39628E0-47A7-46CE-98F3-6986F46F7576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36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457200" y="1225084"/>
            <a:ext cx="841248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Advantages:</a:t>
            </a: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Compile-time check: forgotten dependencies break </a:t>
            </a:r>
            <a:r>
              <a:rPr lang="en-US" sz="2800" dirty="0" smtClean="0"/>
              <a:t>build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The same language is in use</a:t>
            </a:r>
            <a:endParaRPr lang="en-US" sz="2800" dirty="0"/>
          </a:p>
          <a:p>
            <a:pPr marL="0" indent="0">
              <a:buNone/>
            </a:pPr>
            <a:r>
              <a:rPr lang="en-US" sz="2800" strike="sngStrike" dirty="0"/>
              <a:t>Disadvantage: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strike="sngStrike" dirty="0"/>
              <a:t>Configuration </a:t>
            </a:r>
            <a:r>
              <a:rPr lang="en-US" sz="2800" strike="sngStrike" dirty="0" smtClean="0"/>
              <a:t>can not </a:t>
            </a:r>
            <a:r>
              <a:rPr lang="en-US" sz="2800" strike="sngStrike" dirty="0"/>
              <a:t>be changed in </a:t>
            </a:r>
            <a:r>
              <a:rPr lang="en-US" sz="2800" strike="sngStrike" dirty="0" smtClean="0"/>
              <a:t>run-time</a:t>
            </a:r>
            <a:endParaRPr lang="en-US" sz="2800" strike="sngStrik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60090"/>
          </a:xfrm>
        </p:spPr>
        <p:txBody>
          <a:bodyPr/>
          <a:lstStyle/>
          <a:p>
            <a:r>
              <a:rPr lang="en-US" dirty="0"/>
              <a:t>Dependency Injection - Cake Pattern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220475" y="6492240"/>
            <a:ext cx="482185" cy="365760"/>
          </a:xfrm>
          <a:prstGeom prst="rect">
            <a:avLst/>
          </a:prstGeom>
        </p:spPr>
        <p:txBody>
          <a:bodyPr/>
          <a:lstStyle/>
          <a:p>
            <a:fld id="{F39628E0-47A7-46CE-98F3-6986F46F7576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03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441158" y="1225084"/>
            <a:ext cx="841248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/>
              <a:t>Fix (for the first case)</a:t>
            </a:r>
            <a:endParaRPr lang="en-US" sz="2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write </a:t>
            </a:r>
            <a:r>
              <a:rPr lang="en-US" sz="2200" dirty="0" smtClean="0"/>
              <a:t>*.</a:t>
            </a:r>
            <a:r>
              <a:rPr lang="en-US" sz="2200" dirty="0" err="1" smtClean="0"/>
              <a:t>scala</a:t>
            </a:r>
            <a:r>
              <a:rPr lang="en-US" sz="2200" dirty="0"/>
              <a:t> </a:t>
            </a:r>
            <a:r>
              <a:rPr lang="en-US" sz="2200" dirty="0" smtClean="0"/>
              <a:t>configuration file</a:t>
            </a:r>
            <a:endParaRPr lang="en-US" sz="2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load &amp; compile it in runtime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from compiled classes select </a:t>
            </a:r>
            <a:r>
              <a:rPr lang="en-US" sz="2200" dirty="0" smtClean="0"/>
              <a:t>a class </a:t>
            </a:r>
            <a:r>
              <a:rPr lang="en-US" sz="2200" dirty="0"/>
              <a:t>which implements Components </a:t>
            </a:r>
            <a:r>
              <a:rPr lang="en-US" sz="2200" dirty="0" smtClean="0"/>
              <a:t>and </a:t>
            </a:r>
            <a:r>
              <a:rPr lang="en-US" sz="2200" dirty="0"/>
              <a:t>instantiate it using </a:t>
            </a:r>
            <a:r>
              <a:rPr lang="en-US" sz="2200" dirty="0" smtClean="0"/>
              <a:t>reflection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 smtClean="0"/>
              <a:t>pass created instance to a client</a:t>
            </a:r>
            <a:endParaRPr lang="en-US" sz="2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60090"/>
          </a:xfrm>
        </p:spPr>
        <p:txBody>
          <a:bodyPr/>
          <a:lstStyle/>
          <a:p>
            <a:r>
              <a:rPr lang="en-US" dirty="0"/>
              <a:t>Dependency Injection - Cake Pattern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220475" y="6492240"/>
            <a:ext cx="482185" cy="365760"/>
          </a:xfrm>
          <a:prstGeom prst="rect">
            <a:avLst/>
          </a:prstGeom>
        </p:spPr>
        <p:txBody>
          <a:bodyPr/>
          <a:lstStyle/>
          <a:p>
            <a:fld id="{F39628E0-47A7-46CE-98F3-6986F46F7576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46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457200" y="1066800"/>
            <a:ext cx="8412480" cy="48768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lambda</a:t>
            </a:r>
            <a:endParaRPr lang="en-US" dirty="0">
              <a:solidFill>
                <a:srgbClr val="92D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inc1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(x: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=&gt; x +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inc2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(_: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+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inc3: </a:t>
            </a: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=&gt; </a:t>
            </a: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+ 1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closures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10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addConst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(x: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=&gt;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x + </a:t>
            </a: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endParaRPr lang="en-US" dirty="0" smtClean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method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Foo {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+ 1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methods as functions 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foo = new Foo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f: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foo.inc _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r>
              <a:rPr lang="en-US" dirty="0"/>
              <a:t>Functions syntax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220475" y="6492240"/>
            <a:ext cx="482185" cy="365760"/>
          </a:xfrm>
          <a:prstGeom prst="rect">
            <a:avLst/>
          </a:prstGeom>
        </p:spPr>
        <p:txBody>
          <a:bodyPr/>
          <a:lstStyle/>
          <a:p>
            <a:fld id="{F39628E0-47A7-46CE-98F3-6986F46F757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03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457200" y="1225084"/>
            <a:ext cx="841248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/>
              <a:t>Fix (for the second case)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U</a:t>
            </a:r>
            <a:r>
              <a:rPr lang="en-US" sz="2200" dirty="0" smtClean="0"/>
              <a:t>se </a:t>
            </a:r>
            <a:r>
              <a:rPr lang="en-US" sz="2200" dirty="0" err="1" smtClean="0"/>
              <a:t>scala</a:t>
            </a:r>
            <a:r>
              <a:rPr lang="en-US" sz="2200" dirty="0" smtClean="0"/>
              <a:t> as scripting language: write a simple startup script </a:t>
            </a:r>
          </a:p>
          <a:p>
            <a:pPr marL="0" indent="0">
              <a:buNone/>
            </a:pP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test =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(0).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toBoolean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command line argument</a:t>
            </a:r>
            <a:endParaRPr lang="en-US" sz="1800" dirty="0">
              <a:solidFill>
                <a:srgbClr val="92D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client =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if(test)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new Client with Components </a:t>
            </a: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with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SayHelloComponentImpl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with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TestNameProviderComponentImpl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    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new Client with Components </a:t>
            </a: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with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SayHelloComponentImpl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with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NameProviderComponentImpl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client.run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200" dirty="0" smtClean="0"/>
              <a:t>run </a:t>
            </a:r>
            <a:r>
              <a:rPr lang="en-US" sz="2200" dirty="0"/>
              <a:t>the </a:t>
            </a:r>
            <a:r>
              <a:rPr lang="en-US" sz="2200" dirty="0" smtClean="0"/>
              <a:t>script </a:t>
            </a:r>
            <a:r>
              <a:rPr lang="en-US" sz="2200" dirty="0"/>
              <a:t>from the command line </a:t>
            </a:r>
          </a:p>
          <a:p>
            <a:pPr marL="0" indent="0">
              <a:buNone/>
            </a:pP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scala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cp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first.jar:second.jar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startup.scala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true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60090"/>
          </a:xfrm>
        </p:spPr>
        <p:txBody>
          <a:bodyPr/>
          <a:lstStyle/>
          <a:p>
            <a:r>
              <a:rPr lang="en-US" dirty="0"/>
              <a:t>Dependency Injection - Cake Pattern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220475" y="6492240"/>
            <a:ext cx="482185" cy="365760"/>
          </a:xfrm>
          <a:prstGeom prst="rect">
            <a:avLst/>
          </a:prstGeom>
        </p:spPr>
        <p:txBody>
          <a:bodyPr/>
          <a:lstStyle/>
          <a:p>
            <a:fld id="{F39628E0-47A7-46CE-98F3-6986F46F7576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786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457200" y="1219216"/>
            <a:ext cx="841248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Arial (Body)"/>
                <a:cs typeface="Consolas" panose="020B0609020204030204" pitchFamily="49" charset="0"/>
              </a:rPr>
              <a:t>V</a:t>
            </a:r>
            <a:r>
              <a:rPr lang="en-US" dirty="0" smtClean="0">
                <a:solidFill>
                  <a:schemeClr val="tx1"/>
                </a:solidFill>
                <a:latin typeface="Arial (Body)"/>
                <a:cs typeface="Consolas" panose="020B0609020204030204" pitchFamily="49" charset="0"/>
              </a:rPr>
              <a:t>alue </a:t>
            </a:r>
            <a:r>
              <a:rPr lang="en-US" dirty="0">
                <a:solidFill>
                  <a:schemeClr val="tx1"/>
                </a:solidFill>
                <a:latin typeface="Arial (Body)"/>
                <a:cs typeface="Consolas" panose="020B0609020204030204" pitchFamily="49" charset="0"/>
              </a:rPr>
              <a:t>object </a:t>
            </a:r>
            <a:endParaRPr lang="en-US" dirty="0" smtClean="0">
              <a:solidFill>
                <a:schemeClr val="tx1"/>
              </a:solidFill>
              <a:latin typeface="Arial (Body)"/>
              <a:cs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chemeClr val="tx1"/>
                </a:solidFill>
                <a:latin typeface="Arial (Body)"/>
                <a:cs typeface="Consolas" panose="020B0609020204030204" pitchFamily="49" charset="0"/>
              </a:rPr>
              <a:t>is a </a:t>
            </a:r>
            <a:r>
              <a:rPr lang="en-US" sz="2400" dirty="0">
                <a:solidFill>
                  <a:schemeClr val="tx1"/>
                </a:solidFill>
                <a:latin typeface="Arial (Body)"/>
                <a:cs typeface="Consolas" panose="020B0609020204030204" pitchFamily="49" charset="0"/>
              </a:rPr>
              <a:t>small </a:t>
            </a:r>
            <a:r>
              <a:rPr lang="en-US" sz="2400" dirty="0" smtClean="0">
                <a:solidFill>
                  <a:schemeClr val="tx1"/>
                </a:solidFill>
                <a:latin typeface="Arial (Body)"/>
                <a:cs typeface="Consolas" panose="020B0609020204030204" pitchFamily="49" charset="0"/>
              </a:rPr>
              <a:t>immutable object 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Arial (Body)"/>
                <a:cs typeface="Consolas" panose="020B0609020204030204" pitchFamily="49" charset="0"/>
              </a:rPr>
              <a:t>that </a:t>
            </a:r>
            <a:r>
              <a:rPr lang="en-US" sz="2400" dirty="0">
                <a:solidFill>
                  <a:schemeClr val="tx1"/>
                </a:solidFill>
                <a:latin typeface="Arial (Body)"/>
                <a:cs typeface="Consolas" panose="020B0609020204030204" pitchFamily="49" charset="0"/>
              </a:rPr>
              <a:t>represents a simple entity </a:t>
            </a:r>
            <a:endParaRPr lang="en-US" sz="2400" dirty="0" smtClean="0">
              <a:solidFill>
                <a:schemeClr val="tx1"/>
              </a:solidFill>
              <a:latin typeface="Arial (Body)"/>
              <a:cs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chemeClr val="tx1"/>
                </a:solidFill>
                <a:latin typeface="Arial (Body)"/>
                <a:cs typeface="Consolas" panose="020B0609020204030204" pitchFamily="49" charset="0"/>
              </a:rPr>
              <a:t>whose </a:t>
            </a:r>
            <a:r>
              <a:rPr lang="en-US" sz="2400" dirty="0">
                <a:solidFill>
                  <a:schemeClr val="tx1"/>
                </a:solidFill>
                <a:latin typeface="Arial (Body)"/>
                <a:cs typeface="Consolas" panose="020B0609020204030204" pitchFamily="49" charset="0"/>
              </a:rPr>
              <a:t>equality is not based on </a:t>
            </a:r>
            <a:r>
              <a:rPr lang="en-US" sz="2400" dirty="0" smtClean="0">
                <a:solidFill>
                  <a:schemeClr val="tx1"/>
                </a:solidFill>
                <a:latin typeface="Arial (Body)"/>
                <a:cs typeface="Consolas" panose="020B0609020204030204" pitchFamily="49" charset="0"/>
              </a:rPr>
              <a:t>identity</a:t>
            </a:r>
          </a:p>
          <a:p>
            <a:endParaRPr lang="en-US" sz="2400" dirty="0">
              <a:solidFill>
                <a:schemeClr val="tx1"/>
              </a:solidFill>
              <a:latin typeface="Arial (Body)"/>
              <a:cs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 class </a:t>
            </a:r>
            <a:r>
              <a:rPr lang="en-US" sz="2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UInt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(signed: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tx1"/>
              </a:solidFill>
              <a:latin typeface="Arial (Body)"/>
              <a:cs typeface="Consolas" panose="020B0609020204030204" pitchFamily="49" charset="0"/>
            </a:endParaRPr>
          </a:p>
          <a:p>
            <a:endParaRPr lang="en-US" sz="2400" dirty="0">
              <a:solidFill>
                <a:schemeClr val="tx1"/>
              </a:solidFill>
              <a:latin typeface="Arial (Body)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r>
              <a:rPr lang="en-US" dirty="0"/>
              <a:t>Value object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220475" y="6492240"/>
            <a:ext cx="482185" cy="365760"/>
          </a:xfrm>
          <a:prstGeom prst="rect">
            <a:avLst/>
          </a:prstGeom>
        </p:spPr>
        <p:txBody>
          <a:bodyPr/>
          <a:lstStyle/>
          <a:p>
            <a:fld id="{F39628E0-47A7-46CE-98F3-6986F46F7576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39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457200" y="1219216"/>
            <a:ext cx="8412480" cy="48768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 class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Point(x: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y: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z: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looks fine 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movePointZ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dz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=&gt; (p: Point) =&gt;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p.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copy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(z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p.z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dz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case class Location(room: Room, p: Point)</a:t>
            </a:r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there is some code smell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moveLocZ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dz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=&gt; (l: Location) =&gt; 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l.</a:t>
            </a: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copy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(p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l.p.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copy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(z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l.p.z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dz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case class Object(l: Location, weight: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awful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moveObjZ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dz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=&gt; (o: Object) =&gt;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o.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copy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(l =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o.l.</a:t>
            </a: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copy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(p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o.l.p.</a:t>
            </a: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copy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(z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o.l.p.z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dz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r>
              <a:rPr lang="en-US" dirty="0"/>
              <a:t>Value object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220475" y="6492240"/>
            <a:ext cx="482185" cy="365760"/>
          </a:xfrm>
          <a:prstGeom prst="rect">
            <a:avLst/>
          </a:prstGeom>
        </p:spPr>
        <p:txBody>
          <a:bodyPr/>
          <a:lstStyle/>
          <a:p>
            <a:fld id="{F39628E0-47A7-46CE-98F3-6986F46F7576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05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457200" y="1235258"/>
            <a:ext cx="8412480" cy="48768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4100" dirty="0" smtClean="0">
                <a:latin typeface="Arial (Body)"/>
                <a:cs typeface="Consolas" panose="020B0609020204030204" pitchFamily="49" charset="0"/>
              </a:rPr>
              <a:t>Lenses </a:t>
            </a:r>
          </a:p>
          <a:p>
            <a:r>
              <a:rPr lang="en-US" sz="3100" dirty="0" smtClean="0">
                <a:latin typeface="Arial (Body)"/>
                <a:cs typeface="Consolas" panose="020B0609020204030204" pitchFamily="49" charset="0"/>
              </a:rPr>
              <a:t>generalize </a:t>
            </a:r>
            <a:r>
              <a:rPr lang="en-US" sz="3100" dirty="0">
                <a:latin typeface="Arial (Body)"/>
                <a:cs typeface="Consolas" panose="020B0609020204030204" pitchFamily="49" charset="0"/>
              </a:rPr>
              <a:t>properties (i.e. </a:t>
            </a:r>
            <a:r>
              <a:rPr lang="en-US" sz="3100" dirty="0" err="1">
                <a:latin typeface="Arial (Body)"/>
                <a:cs typeface="Consolas" panose="020B0609020204030204" pitchFamily="49" charset="0"/>
              </a:rPr>
              <a:t>accessors</a:t>
            </a:r>
            <a:r>
              <a:rPr lang="en-US" sz="3100" dirty="0">
                <a:latin typeface="Arial (Body)"/>
                <a:cs typeface="Consolas" panose="020B0609020204030204" pitchFamily="49" charset="0"/>
              </a:rPr>
              <a:t>/</a:t>
            </a:r>
            <a:r>
              <a:rPr lang="en-US" sz="3100" dirty="0" err="1">
                <a:latin typeface="Arial (Body)"/>
                <a:cs typeface="Consolas" panose="020B0609020204030204" pitchFamily="49" charset="0"/>
              </a:rPr>
              <a:t>mutators</a:t>
            </a:r>
            <a:r>
              <a:rPr lang="en-US" sz="3100" dirty="0" smtClean="0">
                <a:latin typeface="Arial (Body)"/>
                <a:cs typeface="Consolas" panose="020B0609020204030204" pitchFamily="49" charset="0"/>
              </a:rPr>
              <a:t>)</a:t>
            </a:r>
          </a:p>
          <a:p>
            <a:r>
              <a:rPr lang="en-US" sz="3100" dirty="0" smtClean="0">
                <a:latin typeface="Arial (Body)"/>
                <a:cs typeface="Consolas" panose="020B0609020204030204" pitchFamily="49" charset="0"/>
              </a:rPr>
              <a:t>provide a way of “mutation” of immutable objects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case class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Lens[S, P](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: S =&gt; P,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: S =&gt; P =&gt; S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modify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: S =&gt; (P =&gt; P) =&gt; S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(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s: S) =&gt; (f: P =&gt; P) =&gt; set(s)(f(get(s)))  </a:t>
            </a:r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andThen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[T](next: Lens[P, T]): Lens[S,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T] = </a:t>
            </a: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new Lens[S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T](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s =&gt;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next.get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this.get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)), </a:t>
            </a:r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s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=&gt;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=&gt;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this.modify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next.set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(_)(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v)))</a:t>
            </a: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r>
              <a:rPr lang="en-US" dirty="0" smtClean="0"/>
              <a:t>Lenses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220475" y="6492240"/>
            <a:ext cx="482185" cy="365760"/>
          </a:xfrm>
          <a:prstGeom prst="rect">
            <a:avLst/>
          </a:prstGeom>
        </p:spPr>
        <p:txBody>
          <a:bodyPr/>
          <a:lstStyle/>
          <a:p>
            <a:fld id="{F39628E0-47A7-46CE-98F3-6986F46F7576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96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457200" y="1219216"/>
            <a:ext cx="8412480" cy="48768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29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9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There are libraries reducing </a:t>
            </a:r>
            <a:r>
              <a:rPr lang="en-US" sz="29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boilerplate </a:t>
            </a:r>
            <a:r>
              <a:rPr lang="en-US" sz="29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code </a:t>
            </a:r>
            <a:r>
              <a:rPr lang="en-US" sz="29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below</a:t>
            </a:r>
            <a:endParaRPr lang="en-US" sz="2900" dirty="0">
              <a:solidFill>
                <a:srgbClr val="92D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2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pointZ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new Lens[</a:t>
            </a:r>
            <a:r>
              <a:rPr lang="en-US" sz="29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Point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9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](</a:t>
            </a:r>
          </a:p>
          <a:p>
            <a:pPr marL="0" indent="0">
              <a:buNone/>
            </a:pPr>
            <a:r>
              <a:rPr lang="en-US" sz="2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p 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=&gt; 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p.z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 =&gt; v =&gt; </a:t>
            </a:r>
            <a:r>
              <a:rPr lang="en-US" sz="2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p.copy</a:t>
            </a:r>
            <a:r>
              <a:rPr lang="en-US" sz="2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(z = v))</a:t>
            </a:r>
          </a:p>
          <a:p>
            <a:pPr marL="0" indent="0">
              <a:buNone/>
            </a:pPr>
            <a:endParaRPr lang="en-US" sz="29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2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locPoint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new Lens[</a:t>
            </a:r>
            <a:r>
              <a:rPr lang="en-US" sz="29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Location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9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Point</a:t>
            </a:r>
            <a:r>
              <a:rPr lang="en-US" sz="2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](</a:t>
            </a:r>
          </a:p>
          <a:p>
            <a:pPr marL="0" indent="0">
              <a:buNone/>
            </a:pPr>
            <a:r>
              <a:rPr lang="en-US" sz="2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l 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=&gt; </a:t>
            </a:r>
            <a:r>
              <a:rPr lang="en-US" sz="2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l.p</a:t>
            </a:r>
            <a:r>
              <a:rPr lang="en-US" sz="2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l 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=&gt; </a:t>
            </a:r>
            <a:r>
              <a:rPr lang="en-US" sz="2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 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=&gt; 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l.copy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(p = </a:t>
            </a:r>
            <a:r>
              <a:rPr lang="en-US" sz="2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v))</a:t>
            </a:r>
          </a:p>
          <a:p>
            <a:pPr marL="0" indent="0">
              <a:buNone/>
            </a:pPr>
            <a:endParaRPr lang="en-US" sz="2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objLoc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= new Lens[</a:t>
            </a:r>
            <a:r>
              <a:rPr lang="en-US" sz="29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9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Location</a:t>
            </a:r>
            <a:r>
              <a:rPr lang="en-US" sz="2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](</a:t>
            </a:r>
          </a:p>
          <a:p>
            <a:pPr marL="0" indent="0">
              <a:buNone/>
            </a:pPr>
            <a:r>
              <a:rPr lang="en-US" sz="2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o =&gt; </a:t>
            </a:r>
            <a:r>
              <a:rPr lang="en-US" sz="2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p.l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 =&gt; v 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=&gt; 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o.copy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(l = </a:t>
            </a:r>
            <a:r>
              <a:rPr lang="en-US" sz="2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v))</a:t>
            </a:r>
          </a:p>
          <a:p>
            <a:pPr marL="0" indent="0">
              <a:buNone/>
            </a:pPr>
            <a:endParaRPr lang="en-US" sz="29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objZ:Lens</a:t>
            </a:r>
            <a:r>
              <a:rPr lang="en-US" sz="2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9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en-US" sz="2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9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]= 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objLoc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9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andThen</a:t>
            </a:r>
            <a:r>
              <a:rPr lang="en-US" sz="29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locPoint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9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andThen</a:t>
            </a:r>
            <a:r>
              <a:rPr lang="en-US" sz="29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pointZ</a:t>
            </a:r>
            <a:endParaRPr lang="en-US" sz="29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moveZ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dz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29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) =&gt; (o: Object) </a:t>
            </a:r>
            <a:r>
              <a:rPr lang="en-US" sz="2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=&gt; </a:t>
            </a:r>
            <a:r>
              <a:rPr lang="en-US" sz="2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objZ.</a:t>
            </a:r>
            <a:r>
              <a:rPr lang="en-US" sz="29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modify</a:t>
            </a:r>
            <a:r>
              <a:rPr lang="en-US" sz="2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(o) { </a:t>
            </a:r>
            <a:r>
              <a:rPr lang="en-US" sz="29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 + </a:t>
            </a:r>
            <a:r>
              <a:rPr lang="en-US" sz="29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dz</a:t>
            </a:r>
            <a:r>
              <a:rPr lang="en-US" sz="29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r>
              <a:rPr lang="en-US" dirty="0" smtClean="0"/>
              <a:t>Lenses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220475" y="6492240"/>
            <a:ext cx="482185" cy="365760"/>
          </a:xfrm>
          <a:prstGeom prst="rect">
            <a:avLst/>
          </a:prstGeom>
        </p:spPr>
        <p:txBody>
          <a:bodyPr/>
          <a:lstStyle/>
          <a:p>
            <a:fld id="{F39628E0-47A7-46CE-98F3-6986F46F7576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14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457200" y="1219216"/>
            <a:ext cx="8412480" cy="48768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 smtClean="0"/>
              <a:t>Why so complex?</a:t>
            </a:r>
          </a:p>
          <a:p>
            <a:r>
              <a:rPr lang="en-US" sz="2800" dirty="0" smtClean="0"/>
              <a:t>immutable </a:t>
            </a:r>
            <a:r>
              <a:rPr lang="en-US" sz="2800" dirty="0"/>
              <a:t>objects are easier/simpler to reason about</a:t>
            </a:r>
          </a:p>
          <a:p>
            <a:pPr lvl="1"/>
            <a:r>
              <a:rPr lang="en-US" dirty="0"/>
              <a:t>	less state - less area of analysis </a:t>
            </a:r>
          </a:p>
          <a:p>
            <a:r>
              <a:rPr lang="en-US" sz="2800" dirty="0"/>
              <a:t>removes classes of bugs caused by state</a:t>
            </a:r>
          </a:p>
          <a:p>
            <a:pPr lvl="1"/>
            <a:r>
              <a:rPr lang="en-US" dirty="0"/>
              <a:t>	usage as keys of </a:t>
            </a:r>
            <a:r>
              <a:rPr lang="en-US" dirty="0" err="1"/>
              <a:t>hashtables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	objects comparison</a:t>
            </a:r>
          </a:p>
          <a:p>
            <a:pPr lvl="1"/>
            <a:r>
              <a:rPr lang="en-US" dirty="0"/>
              <a:t>	wrong order of concurrent access to shared data</a:t>
            </a:r>
          </a:p>
          <a:p>
            <a:r>
              <a:rPr lang="en-US" sz="2800" dirty="0"/>
              <a:t>removes some design problems</a:t>
            </a:r>
          </a:p>
          <a:p>
            <a:pPr lvl="1"/>
            <a:r>
              <a:rPr lang="en-US" dirty="0"/>
              <a:t>	Circle-ellipse problem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r>
              <a:rPr lang="en-US" dirty="0" smtClean="0"/>
              <a:t>Benefits </a:t>
            </a:r>
            <a:r>
              <a:rPr lang="en-US" dirty="0"/>
              <a:t>of immutability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220475" y="6492240"/>
            <a:ext cx="482185" cy="365760"/>
          </a:xfrm>
          <a:prstGeom prst="rect">
            <a:avLst/>
          </a:prstGeom>
        </p:spPr>
        <p:txBody>
          <a:bodyPr/>
          <a:lstStyle/>
          <a:p>
            <a:fld id="{F39628E0-47A7-46CE-98F3-6986F46F7576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669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457200" y="1223131"/>
            <a:ext cx="8412480" cy="48768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class Ellipse(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xSize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: Float,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ySize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: Float){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x =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xSize</a:t>
            </a: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y =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ySize</a:t>
            </a: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stretchX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(dx: Float) { x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+=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dx }</a:t>
            </a: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stretchY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dy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: Float) { y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+=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dy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class Circle(radius: Float) extends </a:t>
            </a:r>
            <a:endParaRPr lang="en-US" sz="2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Ellipse(2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* radius, 2 * radius) 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circle's contract x == y </a:t>
            </a:r>
            <a:r>
              <a:rPr lang="en-US" sz="22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 satisfied</a:t>
            </a:r>
            <a:endParaRPr lang="en-US" sz="2200" dirty="0">
              <a:solidFill>
                <a:srgbClr val="92D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but could be violated after call of </a:t>
            </a:r>
            <a:r>
              <a:rPr lang="en-US" sz="2200" dirty="0" err="1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stretchX</a:t>
            </a:r>
            <a:r>
              <a:rPr lang="en-US" sz="22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or </a:t>
            </a:r>
            <a:r>
              <a:rPr lang="en-US" sz="2200" dirty="0" err="1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stretchY</a:t>
            </a:r>
            <a:r>
              <a:rPr lang="en-US" sz="22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163"/>
          </a:xfrm>
        </p:spPr>
        <p:txBody>
          <a:bodyPr/>
          <a:lstStyle/>
          <a:p>
            <a:r>
              <a:rPr lang="en-US" dirty="0">
                <a:latin typeface="Century Gothic (Headings)"/>
              </a:rPr>
              <a:t>Circle-ellipse problem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220475" y="6492240"/>
            <a:ext cx="482185" cy="365760"/>
          </a:xfrm>
          <a:prstGeom prst="rect">
            <a:avLst/>
          </a:prstGeom>
        </p:spPr>
        <p:txBody>
          <a:bodyPr/>
          <a:lstStyle/>
          <a:p>
            <a:fld id="{F39628E0-47A7-46CE-98F3-6986F46F7576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13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457200" y="1207088"/>
            <a:ext cx="8412480" cy="48768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extensible class hierarchy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class Ellipse(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x: Float,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y: Float){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stretchX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(dx: Float): Ellipse =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new Ellipse(x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 dx, y)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stretchY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Float): Ellipse =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new Ellipse(x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y +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class Circle(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radius: Float) extends 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Ellipse(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radius, 2 * radius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stretch(d: Float): Circle =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Circle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(radius +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 / 2) </a:t>
            </a:r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methods </a:t>
            </a:r>
            <a:r>
              <a:rPr lang="en-US" dirty="0" err="1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stretchX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and </a:t>
            </a:r>
            <a:r>
              <a:rPr lang="en-US" dirty="0" err="1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stretchY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are still 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available</a:t>
            </a:r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 do not 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Circles  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Problem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an ellipse can not become a circle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163"/>
          </a:xfrm>
        </p:spPr>
        <p:txBody>
          <a:bodyPr/>
          <a:lstStyle/>
          <a:p>
            <a:r>
              <a:rPr lang="en-US" dirty="0">
                <a:latin typeface="Century Gothic (Headings)"/>
              </a:rPr>
              <a:t>Circle-ellipse problem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220475" y="6492240"/>
            <a:ext cx="482185" cy="365760"/>
          </a:xfrm>
          <a:prstGeom prst="rect">
            <a:avLst/>
          </a:prstGeom>
        </p:spPr>
        <p:txBody>
          <a:bodyPr/>
          <a:lstStyle/>
          <a:p>
            <a:fld id="{F39628E0-47A7-46CE-98F3-6986F46F7576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437146" y="1066800"/>
            <a:ext cx="8478253" cy="54254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600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sealed class hierarchy</a:t>
            </a:r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sealed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class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Ellipse(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x: Float,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y: Float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sealed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class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Circle(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radius: Float)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extends 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Ellipse(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radius, 2 * radius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stretchX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(e: Ellipse, dx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: Float):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Ellipse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if (dx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 0)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else if (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e.x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+ dx ==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e.y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Circle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e.y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/ 2) 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else new 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Ellipse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e.x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+ dx,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e.y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pPr marL="0" indent="0">
              <a:buNone/>
            </a:pP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stretchY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e: Ellipse,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dy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: Float):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Ellipse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dy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 0)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else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e.y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dy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e.x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Circle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e.x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/ 2) 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else new 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Ellipse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e.x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e.y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dy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marL="0" indent="0">
              <a:buNone/>
            </a:pPr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163"/>
          </a:xfrm>
        </p:spPr>
        <p:txBody>
          <a:bodyPr/>
          <a:lstStyle/>
          <a:p>
            <a:r>
              <a:rPr lang="en-US" dirty="0">
                <a:latin typeface="Century Gothic (Headings)"/>
              </a:rPr>
              <a:t>Circle-ellipse problem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220475" y="6492240"/>
            <a:ext cx="482185" cy="365760"/>
          </a:xfrm>
          <a:prstGeom prst="rect">
            <a:avLst/>
          </a:prstGeom>
        </p:spPr>
        <p:txBody>
          <a:bodyPr/>
          <a:lstStyle/>
          <a:p>
            <a:fld id="{F39628E0-47A7-46CE-98F3-6986F46F7576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18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645891"/>
            <a:ext cx="6400800" cy="861774"/>
          </a:xfrm>
          <a:solidFill>
            <a:schemeClr val="bg1"/>
          </a:solidFill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QUESTIONS?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90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457200" y="1082040"/>
            <a:ext cx="8625840" cy="5410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partially defined function</a:t>
            </a: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fac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PartialFunction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 =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0 | 1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=&gt;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1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n if n &gt; 1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=&gt;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n *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fac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(n - 1)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curried function</a:t>
            </a: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add = (x: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=&gt;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(y: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=&gt;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x + y</a:t>
            </a: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add(1)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high-order function</a:t>
            </a: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applyToDoubled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f: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=&gt;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=&gt; (x: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=&gt;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(2 * x) </a:t>
            </a: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incDoubled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=&gt;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applyToDoubled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incDoubled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(10) </a:t>
            </a:r>
            <a:r>
              <a:rPr lang="en-US" sz="16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21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r>
              <a:rPr lang="en-US" dirty="0"/>
              <a:t>Functions syntax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220475" y="6492240"/>
            <a:ext cx="482185" cy="365760"/>
          </a:xfrm>
          <a:prstGeom prst="rect">
            <a:avLst/>
          </a:prstGeom>
        </p:spPr>
        <p:txBody>
          <a:bodyPr/>
          <a:lstStyle/>
          <a:p>
            <a:fld id="{F39628E0-47A7-46CE-98F3-6986F46F757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81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447800" y="2645891"/>
            <a:ext cx="6400800" cy="861774"/>
          </a:xfrm>
          <a:solidFill>
            <a:schemeClr val="bg1"/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THANKS FOR ATTENTION</a:t>
            </a:r>
          </a:p>
        </p:txBody>
      </p:sp>
    </p:spTree>
    <p:extLst>
      <p:ext uri="{BB962C8B-B14F-4D97-AF65-F5344CB8AC3E}">
        <p14:creationId xmlns:p14="http://schemas.microsoft.com/office/powerpoint/2010/main" val="108701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445168" y="1021096"/>
            <a:ext cx="8549640" cy="52730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Arial (Body)"/>
                <a:cs typeface="Consolas" panose="020B0609020204030204" pitchFamily="49" charset="0"/>
              </a:rPr>
              <a:t>Strategy pattern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 (Body)"/>
                <a:cs typeface="Consolas" panose="020B0609020204030204" pitchFamily="49" charset="0"/>
              </a:rPr>
              <a:t>defines </a:t>
            </a:r>
            <a:r>
              <a:rPr lang="en-US" sz="2400" dirty="0">
                <a:latin typeface="Arial (Body)"/>
                <a:cs typeface="Consolas" panose="020B0609020204030204" pitchFamily="49" charset="0"/>
              </a:rPr>
              <a:t>a family of </a:t>
            </a:r>
            <a:r>
              <a:rPr lang="en-US" sz="2400" dirty="0" smtClean="0">
                <a:latin typeface="Arial (Body)"/>
                <a:cs typeface="Consolas" panose="020B0609020204030204" pitchFamily="49" charset="0"/>
              </a:rPr>
              <a:t>algorithms</a:t>
            </a:r>
            <a:endParaRPr lang="en-US" sz="2400" dirty="0">
              <a:latin typeface="Arial (Body)"/>
              <a:cs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rial (Body)"/>
                <a:cs typeface="Consolas" panose="020B0609020204030204" pitchFamily="49" charset="0"/>
              </a:rPr>
              <a:t>encapsulates each </a:t>
            </a:r>
            <a:r>
              <a:rPr lang="en-US" sz="2400" dirty="0" smtClean="0">
                <a:latin typeface="Arial (Body)"/>
                <a:cs typeface="Consolas" panose="020B0609020204030204" pitchFamily="49" charset="0"/>
              </a:rPr>
              <a:t>algorithm</a:t>
            </a:r>
            <a:endParaRPr lang="en-US" sz="2400" dirty="0">
              <a:latin typeface="Arial (Body)"/>
              <a:cs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rial (Body)"/>
                <a:cs typeface="Consolas" panose="020B0609020204030204" pitchFamily="49" charset="0"/>
              </a:rPr>
              <a:t>makes the algorithms interchangeable within that </a:t>
            </a:r>
            <a:r>
              <a:rPr lang="en-US" sz="2400" dirty="0" smtClean="0">
                <a:latin typeface="Arial (Body)"/>
                <a:cs typeface="Consolas" panose="020B0609020204030204" pitchFamily="49" charset="0"/>
              </a:rPr>
              <a:t>family</a:t>
            </a:r>
          </a:p>
          <a:p>
            <a:pPr marL="0" indent="0">
              <a:buNone/>
            </a:pPr>
            <a:endParaRPr lang="en-US" dirty="0">
              <a:latin typeface="Arial (Body)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r>
              <a:rPr lang="en-US" dirty="0"/>
              <a:t>Strategy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220475" y="6492240"/>
            <a:ext cx="482185" cy="365760"/>
          </a:xfrm>
          <a:prstGeom prst="rect">
            <a:avLst/>
          </a:prstGeom>
        </p:spPr>
        <p:txBody>
          <a:bodyPr/>
          <a:lstStyle/>
          <a:p>
            <a:fld id="{F39628E0-47A7-46CE-98F3-6986F46F7576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381" y="3352800"/>
            <a:ext cx="7695238" cy="2615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8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457200" y="1013075"/>
            <a:ext cx="8549640" cy="527304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Layout(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layoutStrategy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(Point, Block) =&gt; Point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globalContext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Context = ...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Place extra data using currying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horizontal: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Context =&gt;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(Point, Block) =&gt; Point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vertical: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Context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=&gt;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(Point, Block) =&gt; Point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layout = new Layout(horizontal(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globalContext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 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Place extra data using 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closures:</a:t>
            </a:r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use </a:t>
            </a:r>
            <a:r>
              <a:rPr lang="en-US" dirty="0" err="1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globalContext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here</a:t>
            </a:r>
            <a:endParaRPr lang="en-US" dirty="0">
              <a:solidFill>
                <a:srgbClr val="92D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horizontal: (Point, Block) =&gt; Point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vertical:   (Point, Block) =&gt; Point =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layout = new Layout(horizontal)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r>
              <a:rPr lang="en-US" dirty="0"/>
              <a:t>Strategy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220475" y="6492240"/>
            <a:ext cx="482185" cy="365760"/>
          </a:xfrm>
          <a:prstGeom prst="rect">
            <a:avLst/>
          </a:prstGeom>
        </p:spPr>
        <p:txBody>
          <a:bodyPr/>
          <a:lstStyle/>
          <a:p>
            <a:fld id="{F39628E0-47A7-46CE-98F3-6986F46F757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10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457200" y="1021096"/>
            <a:ext cx="8549640" cy="52730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Arial (Body)"/>
                <a:cs typeface="Consolas" panose="020B0609020204030204" pitchFamily="49" charset="0"/>
              </a:rPr>
              <a:t>Template </a:t>
            </a:r>
            <a:r>
              <a:rPr lang="en-US" dirty="0" smtClean="0">
                <a:latin typeface="Arial (Body)"/>
                <a:cs typeface="Consolas" panose="020B0609020204030204" pitchFamily="49" charset="0"/>
              </a:rPr>
              <a:t>method pattern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rial (Body)"/>
                <a:cs typeface="Consolas" panose="020B0609020204030204" pitchFamily="49" charset="0"/>
              </a:rPr>
              <a:t>defines the program skeleton of an algorithm in a method</a:t>
            </a:r>
            <a:r>
              <a:rPr lang="en-US" sz="2400" dirty="0" smtClean="0">
                <a:latin typeface="Arial (Body)"/>
                <a:cs typeface="Consolas" panose="020B0609020204030204" pitchFamily="49" charset="0"/>
              </a:rPr>
              <a:t>, </a:t>
            </a:r>
            <a:r>
              <a:rPr lang="en-US" sz="2400" dirty="0">
                <a:latin typeface="Arial (Body)"/>
                <a:cs typeface="Consolas" panose="020B0609020204030204" pitchFamily="49" charset="0"/>
              </a:rPr>
              <a:t>which defers some steps to subclasses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r>
              <a:rPr lang="en-US" dirty="0"/>
              <a:t>Template Method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220475" y="6492240"/>
            <a:ext cx="482185" cy="365760"/>
          </a:xfrm>
          <a:prstGeom prst="rect">
            <a:avLst/>
          </a:prstGeom>
        </p:spPr>
        <p:txBody>
          <a:bodyPr/>
          <a:lstStyle/>
          <a:p>
            <a:fld id="{F39628E0-47A7-46CE-98F3-6986F46F7576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725" y="2629318"/>
            <a:ext cx="6619875" cy="352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00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457200" y="1066800"/>
            <a:ext cx="8458200" cy="54254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trait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GameState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winner():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class Game(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initialState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GameState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endOfGame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GameState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=&gt; Boolean, 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makePlay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: 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GameState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=&gt;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GameState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playGame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playersCount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):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state =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initialState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0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(!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endOfGame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(state)){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state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makePlay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(state,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+ 1) %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playersCount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state.winner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8355"/>
          </a:xfrm>
        </p:spPr>
        <p:txBody>
          <a:bodyPr/>
          <a:lstStyle/>
          <a:p>
            <a:r>
              <a:rPr lang="en-US" dirty="0"/>
              <a:t>Template Method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220475" y="6492240"/>
            <a:ext cx="482185" cy="365760"/>
          </a:xfrm>
          <a:prstGeom prst="rect">
            <a:avLst/>
          </a:prstGeom>
        </p:spPr>
        <p:txBody>
          <a:bodyPr/>
          <a:lstStyle/>
          <a:p>
            <a:fld id="{F39628E0-47A7-46CE-98F3-6986F46F757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841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pam-ppt-cover">
  <a:themeElements>
    <a:clrScheme name="EpamCorp">
      <a:dk1>
        <a:sysClr val="windowText" lastClr="000000"/>
      </a:dk1>
      <a:lt1>
        <a:sysClr val="window" lastClr="FFFFFF"/>
      </a:lt1>
      <a:dk2>
        <a:srgbClr val="123451"/>
      </a:dk2>
      <a:lt2>
        <a:srgbClr val="FFFFFF"/>
      </a:lt2>
      <a:accent1>
        <a:srgbClr val="006699"/>
      </a:accent1>
      <a:accent2>
        <a:srgbClr val="FF3366"/>
      </a:accent2>
      <a:accent3>
        <a:srgbClr val="666699"/>
      </a:accent3>
      <a:accent4>
        <a:srgbClr val="339999"/>
      </a:accent4>
      <a:accent5>
        <a:srgbClr val="999933"/>
      </a:accent5>
      <a:accent6>
        <a:srgbClr val="FF9933"/>
      </a:accent6>
      <a:hlink>
        <a:srgbClr val="006699"/>
      </a:hlink>
      <a:folHlink>
        <a:srgbClr val="666699"/>
      </a:folHlink>
    </a:clrScheme>
    <a:fontScheme name="Epam2">
      <a:majorFont>
        <a:latin typeface="Franklin Gothic 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pam-ppt-light">
  <a:themeElements>
    <a:clrScheme name="EpamCorp">
      <a:dk1>
        <a:sysClr val="windowText" lastClr="000000"/>
      </a:dk1>
      <a:lt1>
        <a:sysClr val="window" lastClr="FFFFFF"/>
      </a:lt1>
      <a:dk2>
        <a:srgbClr val="123451"/>
      </a:dk2>
      <a:lt2>
        <a:srgbClr val="FFFFFF"/>
      </a:lt2>
      <a:accent1>
        <a:srgbClr val="006699"/>
      </a:accent1>
      <a:accent2>
        <a:srgbClr val="FF3366"/>
      </a:accent2>
      <a:accent3>
        <a:srgbClr val="666699"/>
      </a:accent3>
      <a:accent4>
        <a:srgbClr val="339999"/>
      </a:accent4>
      <a:accent5>
        <a:srgbClr val="999933"/>
      </a:accent5>
      <a:accent6>
        <a:srgbClr val="FF9933"/>
      </a:accent6>
      <a:hlink>
        <a:srgbClr val="006699"/>
      </a:hlink>
      <a:folHlink>
        <a:srgbClr val="666699"/>
      </a:folHlink>
    </a:clrScheme>
    <a:fontScheme name="Epam2">
      <a:majorFont>
        <a:latin typeface="Franklin Gothic 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36200</TotalTime>
  <Words>2726</Words>
  <Application>Microsoft Office PowerPoint</Application>
  <PresentationFormat>On-screen Show (4:3)</PresentationFormat>
  <Paragraphs>549</Paragraphs>
  <Slides>50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50</vt:i4>
      </vt:variant>
    </vt:vector>
  </HeadingPairs>
  <TitlesOfParts>
    <vt:vector size="59" baseType="lpstr">
      <vt:lpstr>Arial</vt:lpstr>
      <vt:lpstr>Arial (Body)</vt:lpstr>
      <vt:lpstr>Calibri</vt:lpstr>
      <vt:lpstr>Cambria Math</vt:lpstr>
      <vt:lpstr>Century Gothic (Headings)</vt:lpstr>
      <vt:lpstr>Consolas</vt:lpstr>
      <vt:lpstr>Franklin Gothic Medium</vt:lpstr>
      <vt:lpstr>epam-ppt-cover</vt:lpstr>
      <vt:lpstr>epam-ppt-light</vt:lpstr>
      <vt:lpstr>Object-Functional patterns in Scala</vt:lpstr>
      <vt:lpstr>Topic of presentation</vt:lpstr>
      <vt:lpstr>Features of Scala influencing the Design</vt:lpstr>
      <vt:lpstr>Functions syntax</vt:lpstr>
      <vt:lpstr>Functions syntax</vt:lpstr>
      <vt:lpstr>Strategy</vt:lpstr>
      <vt:lpstr>Strategy</vt:lpstr>
      <vt:lpstr>Template Method</vt:lpstr>
      <vt:lpstr>Template Method</vt:lpstr>
      <vt:lpstr>Template Method</vt:lpstr>
      <vt:lpstr>Factory Method</vt:lpstr>
      <vt:lpstr>Factory Method</vt:lpstr>
      <vt:lpstr>Factory Method</vt:lpstr>
      <vt:lpstr>Variances</vt:lpstr>
      <vt:lpstr>Adapter</vt:lpstr>
      <vt:lpstr>Adapter</vt:lpstr>
      <vt:lpstr>Decorator</vt:lpstr>
      <vt:lpstr>Decorator</vt:lpstr>
      <vt:lpstr>Chain of Responsibility</vt:lpstr>
      <vt:lpstr>Chain of Responsibility</vt:lpstr>
      <vt:lpstr>Singleton</vt:lpstr>
      <vt:lpstr>Singleton</vt:lpstr>
      <vt:lpstr>Singleton</vt:lpstr>
      <vt:lpstr>Traits</vt:lpstr>
      <vt:lpstr>Traits</vt:lpstr>
      <vt:lpstr>Traits</vt:lpstr>
      <vt:lpstr>Traits</vt:lpstr>
      <vt:lpstr>Revisiting Decorator: Stackable Trait Pattern</vt:lpstr>
      <vt:lpstr>Revisiting Decorator: Stackable Trait Pattern</vt:lpstr>
      <vt:lpstr>Abstract factory - Family polymorphism</vt:lpstr>
      <vt:lpstr>Abstract factory - Family polymorphism</vt:lpstr>
      <vt:lpstr>Abstract factory - Family polymorphism</vt:lpstr>
      <vt:lpstr>Abstract factory - Family polymorphism</vt:lpstr>
      <vt:lpstr>Dependency Injection - Cake Pattern</vt:lpstr>
      <vt:lpstr>Dependency Injection - Cake Pattern</vt:lpstr>
      <vt:lpstr>Dependency Injection - Cake Pattern</vt:lpstr>
      <vt:lpstr>Dependency Injection - Cake Pattern</vt:lpstr>
      <vt:lpstr>Dependency Injection - Cake Pattern</vt:lpstr>
      <vt:lpstr>Dependency Injection - Cake Pattern</vt:lpstr>
      <vt:lpstr>Dependency Injection - Cake Pattern</vt:lpstr>
      <vt:lpstr>Value object</vt:lpstr>
      <vt:lpstr>Value object</vt:lpstr>
      <vt:lpstr>Lenses</vt:lpstr>
      <vt:lpstr>Lenses</vt:lpstr>
      <vt:lpstr>Benefits of immutability</vt:lpstr>
      <vt:lpstr>Circle-ellipse problem</vt:lpstr>
      <vt:lpstr>Circle-ellipse problem</vt:lpstr>
      <vt:lpstr>Circle-ellipse problem</vt:lpstr>
      <vt:lpstr>QUESTIONS?</vt:lpstr>
      <vt:lpstr>THANKS FOR ATTENTION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Vitaliy Savkin</dc:creator>
  <cp:lastModifiedBy>Vitaliy Savkin</cp:lastModifiedBy>
  <cp:revision>852</cp:revision>
  <cp:lastPrinted>2012-02-27T18:53:02Z</cp:lastPrinted>
  <dcterms:created xsi:type="dcterms:W3CDTF">2011-09-13T23:33:50Z</dcterms:created>
  <dcterms:modified xsi:type="dcterms:W3CDTF">2014-10-15T15:12:16Z</dcterms:modified>
</cp:coreProperties>
</file>