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52"/>
  </p:notesMasterIdLst>
  <p:handoutMasterIdLst>
    <p:handoutMasterId r:id="rId53"/>
  </p:handoutMasterIdLst>
  <p:sldIdLst>
    <p:sldId id="344" r:id="rId3"/>
    <p:sldId id="413" r:id="rId4"/>
    <p:sldId id="442" r:id="rId5"/>
    <p:sldId id="443" r:id="rId6"/>
    <p:sldId id="445" r:id="rId7"/>
    <p:sldId id="493" r:id="rId8"/>
    <p:sldId id="444" r:id="rId9"/>
    <p:sldId id="494" r:id="rId10"/>
    <p:sldId id="451" r:id="rId11"/>
    <p:sldId id="452" r:id="rId12"/>
    <p:sldId id="446" r:id="rId13"/>
    <p:sldId id="495" r:id="rId14"/>
    <p:sldId id="447" r:id="rId15"/>
    <p:sldId id="448" r:id="rId16"/>
    <p:sldId id="496" r:id="rId17"/>
    <p:sldId id="449" r:id="rId18"/>
    <p:sldId id="497" r:id="rId19"/>
    <p:sldId id="450" r:id="rId20"/>
    <p:sldId id="498" r:id="rId21"/>
    <p:sldId id="454" r:id="rId22"/>
    <p:sldId id="499" r:id="rId23"/>
    <p:sldId id="455" r:id="rId24"/>
    <p:sldId id="456" r:id="rId25"/>
    <p:sldId id="500" r:id="rId26"/>
    <p:sldId id="457" r:id="rId27"/>
    <p:sldId id="458" r:id="rId28"/>
    <p:sldId id="459" r:id="rId29"/>
    <p:sldId id="460" r:id="rId30"/>
    <p:sldId id="461" r:id="rId31"/>
    <p:sldId id="501" r:id="rId32"/>
    <p:sldId id="462" r:id="rId33"/>
    <p:sldId id="463" r:id="rId34"/>
    <p:sldId id="464" r:id="rId35"/>
    <p:sldId id="502" r:id="rId36"/>
    <p:sldId id="465" r:id="rId37"/>
    <p:sldId id="466" r:id="rId38"/>
    <p:sldId id="511" r:id="rId39"/>
    <p:sldId id="467" r:id="rId40"/>
    <p:sldId id="510" r:id="rId41"/>
    <p:sldId id="468" r:id="rId42"/>
    <p:sldId id="503" r:id="rId43"/>
    <p:sldId id="469" r:id="rId44"/>
    <p:sldId id="504" r:id="rId45"/>
    <p:sldId id="470" r:id="rId46"/>
    <p:sldId id="471" r:id="rId47"/>
    <p:sldId id="472" r:id="rId48"/>
    <p:sldId id="473" r:id="rId49"/>
    <p:sldId id="491" r:id="rId50"/>
    <p:sldId id="49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bject-Functional patterns in Scala" id="{7FD624F6-6172-4F74-806B-D5F9DAABDBE3}">
          <p14:sldIdLst>
            <p14:sldId id="344"/>
            <p14:sldId id="413"/>
            <p14:sldId id="442"/>
            <p14:sldId id="443"/>
            <p14:sldId id="445"/>
            <p14:sldId id="493"/>
            <p14:sldId id="444"/>
            <p14:sldId id="494"/>
            <p14:sldId id="451"/>
            <p14:sldId id="452"/>
            <p14:sldId id="446"/>
            <p14:sldId id="495"/>
            <p14:sldId id="447"/>
            <p14:sldId id="448"/>
            <p14:sldId id="496"/>
            <p14:sldId id="449"/>
            <p14:sldId id="497"/>
            <p14:sldId id="450"/>
            <p14:sldId id="498"/>
            <p14:sldId id="454"/>
            <p14:sldId id="499"/>
            <p14:sldId id="455"/>
            <p14:sldId id="456"/>
            <p14:sldId id="500"/>
            <p14:sldId id="457"/>
            <p14:sldId id="458"/>
            <p14:sldId id="459"/>
            <p14:sldId id="460"/>
            <p14:sldId id="461"/>
            <p14:sldId id="501"/>
            <p14:sldId id="462"/>
            <p14:sldId id="463"/>
            <p14:sldId id="464"/>
            <p14:sldId id="502"/>
            <p14:sldId id="465"/>
            <p14:sldId id="466"/>
            <p14:sldId id="511"/>
            <p14:sldId id="467"/>
            <p14:sldId id="510"/>
            <p14:sldId id="468"/>
            <p14:sldId id="503"/>
            <p14:sldId id="469"/>
            <p14:sldId id="504"/>
            <p14:sldId id="470"/>
            <p14:sldId id="471"/>
            <p14:sldId id="472"/>
            <p14:sldId id="473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2E8"/>
    <a:srgbClr val="FF0B64"/>
    <a:srgbClr val="FF5C02"/>
    <a:srgbClr val="E8C902"/>
    <a:srgbClr val="FFCA02"/>
    <a:srgbClr val="BFDEEA"/>
    <a:srgbClr val="FF3366"/>
    <a:srgbClr val="006699"/>
    <a:srgbClr val="091925"/>
    <a:srgbClr val="12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1" autoAdjust="0"/>
    <p:restoredTop sz="95095" autoAdjust="0"/>
  </p:normalViewPr>
  <p:slideViewPr>
    <p:cSldViewPr>
      <p:cViewPr varScale="1">
        <p:scale>
          <a:sx n="80" d="100"/>
          <a:sy n="80" d="100"/>
        </p:scale>
        <p:origin x="1764" y="96"/>
      </p:cViewPr>
      <p:guideLst>
        <p:guide orient="horz" pos="902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28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fld id="{8859AB7C-0FB6-426A-8CB1-1058C50426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Vitaliy Savkin</a:t>
            </a:r>
          </a:p>
          <a:p>
            <a:r>
              <a:rPr lang="en-US" dirty="0"/>
              <a:t>Software </a:t>
            </a:r>
            <a:r>
              <a:rPr lang="en-US" dirty="0" smtClean="0"/>
              <a:t>Engineer</a:t>
            </a:r>
          </a:p>
          <a:p>
            <a:r>
              <a:rPr lang="en-US" dirty="0" smtClean="0"/>
              <a:t>EPAM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7406640" cy="1452195"/>
          </a:xfrm>
        </p:spPr>
        <p:txBody>
          <a:bodyPr>
            <a:normAutofit/>
          </a:bodyPr>
          <a:lstStyle/>
          <a:p>
            <a:r>
              <a:rPr lang="en-US" dirty="0" smtClean="0"/>
              <a:t>Object-Functional patterns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2625"/>
            <a:ext cx="862584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tailrec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(state))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+ 1) %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77253" y="1062625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Factory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method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deals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with the problem of creating objects without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specifying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exact class of object that will be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522"/>
            <a:ext cx="9144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3632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Room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connect(other: Room): Unit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Treasure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Maze(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Treasure =&gt; 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room1.connect(room2)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rooms = List(room1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room2)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Treasure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Color =&gt;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greenMaze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Color.Green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Treasure =&gt;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subtype of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Treasure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because of covariance.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5613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Adapter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allows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interface of an existing class to be used from another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620000" cy="33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6051"/>
            <a:ext cx="862584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show: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Unit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 {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to show it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user: String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data: String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 =&gt;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said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Unit =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Decorator pattern 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allows behavior to be added to an individual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without affecting the behavior of other objects from the same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819400"/>
            <a:ext cx="6629399" cy="32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263" y="1033914"/>
            <a:ext cx="870204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String     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... 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("objects.gz")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deserializationStream.readObject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deserializationStream.close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Chain of responsibility pattern 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avoids </a:t>
            </a:r>
            <a:r>
              <a:rPr lang="en-US" sz="2350" dirty="0">
                <a:latin typeface="Arial (Body)"/>
                <a:cs typeface="Consolas" panose="020B0609020204030204" pitchFamily="49" charset="0"/>
              </a:rPr>
              <a:t>coupling the sender of a request to its receiver by giving more than one object a chance to handle the </a:t>
            </a:r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request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chains the receiving objects and pass the request along the chain until an object handles it</a:t>
            </a:r>
            <a:endParaRPr lang="en-US" sz="235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47" y="3505200"/>
            <a:ext cx="5143153" cy="26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9179" y="1086051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Unit] 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""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logger.error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("Empty message")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(compress(s))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storeMessage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Design pattern is a general reusable solution to a commonly occurring problem within a given context in software design.</a:t>
            </a:r>
          </a:p>
          <a:p>
            <a:r>
              <a:rPr lang="en-US" dirty="0"/>
              <a:t> Design patterns reside in the domain of modules and interconnections.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Architectural patterns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Design patterns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Algorithms &amp; code style guides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Topic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062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Singleton pattern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restricts the instantiation of a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to one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362200"/>
            <a:ext cx="839652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Locale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show(message: String): String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String, locale: Locale):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locale.getMessage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 Locale{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messages from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5496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user_defined.conf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English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english.conf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French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English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Traits: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are interfaces with non-abstract methods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implement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safe multiple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inheritance (</a:t>
            </a:r>
            <a:r>
              <a:rPr lang="en-US" sz="2400" dirty="0" err="1" smtClean="0">
                <a:latin typeface="Arial (Body)"/>
                <a:cs typeface="Consolas" panose="020B0609020204030204" pitchFamily="49" charset="0"/>
              </a:rPr>
              <a:t>mixin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 class composition)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 a way of declaration of dependencies  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8240"/>
            <a:ext cx="854964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Logger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log("[Info]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log("[Error]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Logger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Logger { ...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81116"/>
            <a:ext cx="854964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Logger =&gt;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balance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withdraw(amount: Double)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(amount &gt; balance)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("Insufficient funds")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("...")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Account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8927"/>
            <a:ext cx="862584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self: Account =&gt;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 = "Balance: 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self.balance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acc1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acc1.show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acc2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acc2.show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4627"/>
            <a:ext cx="87782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buf.remove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x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82040"/>
            <a:ext cx="862584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 * x)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+ 1)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queue1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Doubling with Incrementing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queue1.put(10)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queue1.get()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queue2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Incrementing with Doubling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queue2.put(10)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queue2.get()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//21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1211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Abstract factory 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provides an interface for creating families of related or dependent objects 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without specifying the concrete classes</a:t>
            </a:r>
          </a:p>
          <a:p>
            <a:pPr marL="0" indent="0">
              <a:buNone/>
            </a:pP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50674"/>
            <a:ext cx="7114504" cy="29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r>
              <a:rPr lang="en-US" dirty="0"/>
              <a:t>Functions as first-class citizens</a:t>
            </a:r>
          </a:p>
          <a:p>
            <a:r>
              <a:rPr lang="en-US" dirty="0"/>
              <a:t>Advanced OO techniques</a:t>
            </a:r>
          </a:p>
          <a:p>
            <a:r>
              <a:rPr lang="en-US" dirty="0"/>
              <a:t>Strong type system</a:t>
            </a:r>
          </a:p>
          <a:p>
            <a:r>
              <a:rPr lang="en-US" dirty="0"/>
              <a:t>Encouraged immutability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Features of Scala influencing the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Window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s:VistaScrollbar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“vista”)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if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 smtClean="0"/>
              <a:t>Abstract factory - Family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Advantages of FP: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Impossible to mix products from different factories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vista = get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“vista"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window1: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vista.createScrollbar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window2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get(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Singleton </a:t>
            </a:r>
            <a:r>
              <a:rPr lang="en-US" sz="3600" dirty="0"/>
              <a:t>factories are trivial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Implementation classes are easily hidden from clients.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Dependency </a:t>
            </a:r>
            <a:r>
              <a:rPr lang="en-US" sz="2600" dirty="0" smtClean="0"/>
              <a:t>Injection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pattern that implements inversion of control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passing of a dependency (a service) to a dependent object (a client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US" sz="2600" dirty="0"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Dependency injection involves four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elements: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implementation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of a service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client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object depending on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interface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client uses to communicate with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injector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object, which is responsible for injecting the service into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client</a:t>
            </a:r>
            <a:endParaRPr lang="en-US" sz="26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5221" y="1026964"/>
            <a:ext cx="8336900" cy="5273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 of cake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Unit }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Components extends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with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String = "World"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Unit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" +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self.nameProvider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36320"/>
            <a:ext cx="862584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MyApplication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Components extends Components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Client(c: Components) {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Client(Components).run()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 { 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(new Client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Components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).run()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Compile-time check: forgotten dependencies break </a:t>
            </a:r>
            <a:r>
              <a:rPr lang="en-US" sz="2800" dirty="0" smtClean="0"/>
              <a:t>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same language is in use</a:t>
            </a:r>
            <a:endParaRPr lang="en-US" sz="2800" dirty="0"/>
          </a:p>
          <a:p>
            <a:pPr marL="0" indent="0">
              <a:buNone/>
            </a:pPr>
            <a:r>
              <a:rPr lang="en-US" sz="2800" strike="sngStrike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trike="sngStrike" dirty="0"/>
              <a:t>Configuration </a:t>
            </a:r>
            <a:r>
              <a:rPr lang="en-US" sz="2800" strike="sngStrike" dirty="0" smtClean="0"/>
              <a:t>can not </a:t>
            </a:r>
            <a:r>
              <a:rPr lang="en-US" sz="2800" strike="sngStrike" dirty="0"/>
              <a:t>be changed in </a:t>
            </a:r>
            <a:r>
              <a:rPr lang="en-US" sz="2800" strike="sngStrike" dirty="0" smtClean="0"/>
              <a:t>run-time</a:t>
            </a:r>
            <a:endParaRPr lang="en-US" sz="2800" strike="sngStrik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1158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first case)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write </a:t>
            </a:r>
            <a:r>
              <a:rPr lang="en-US" sz="2200" dirty="0" smtClean="0"/>
              <a:t>*.</a:t>
            </a:r>
            <a:r>
              <a:rPr lang="en-US" sz="2200" dirty="0" err="1" smtClean="0"/>
              <a:t>scala</a:t>
            </a:r>
            <a:r>
              <a:rPr lang="en-US" sz="2200" dirty="0"/>
              <a:t> </a:t>
            </a:r>
            <a:r>
              <a:rPr lang="en-US" sz="2200" dirty="0" smtClean="0"/>
              <a:t>configuration file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load &amp; compile it in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from compiled classes select </a:t>
            </a:r>
            <a:r>
              <a:rPr lang="en-US" sz="2200" dirty="0" smtClean="0"/>
              <a:t>a class </a:t>
            </a:r>
            <a:r>
              <a:rPr lang="en-US" sz="2200" dirty="0"/>
              <a:t>which implements Components </a:t>
            </a:r>
            <a:r>
              <a:rPr lang="en-US" sz="2200" dirty="0" smtClean="0"/>
              <a:t>and </a:t>
            </a:r>
            <a:r>
              <a:rPr lang="en-US" sz="2200" dirty="0"/>
              <a:t>instantiate it using </a:t>
            </a:r>
            <a:r>
              <a:rPr lang="en-US" sz="2200" dirty="0" smtClean="0"/>
              <a:t>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pass created instance to a client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second case)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U</a:t>
            </a:r>
            <a:r>
              <a:rPr lang="en-US" sz="2200" dirty="0" smtClean="0"/>
              <a:t>se </a:t>
            </a:r>
            <a:r>
              <a:rPr lang="en-US" sz="2200" dirty="0" err="1" smtClean="0"/>
              <a:t>scala</a:t>
            </a:r>
            <a:r>
              <a:rPr lang="en-US" sz="2200" dirty="0" smtClean="0"/>
              <a:t> as scripting language: write a simple startup script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toBoolean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command line argument</a:t>
            </a:r>
            <a:endParaRPr lang="en-US" sz="1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client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if(test)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/>
              <a:t>run </a:t>
            </a:r>
            <a:r>
              <a:rPr lang="en-US" sz="2200" dirty="0"/>
              <a:t>the </a:t>
            </a:r>
            <a:r>
              <a:rPr lang="en-US" sz="2200" dirty="0" smtClean="0"/>
              <a:t>script </a:t>
            </a:r>
            <a:r>
              <a:rPr lang="en-US" sz="2200" dirty="0"/>
              <a:t>from the command line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first.jar:second.jar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startup.scala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x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inc3: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closures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methods as functions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= new Foo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foo.inc _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alue </a:t>
            </a: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object </a:t>
            </a:r>
            <a:endParaRPr lang="en-US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a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small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object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represents a simple entity </a:t>
            </a: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whose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equality is not based on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identity</a:t>
            </a: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(signed: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z: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looks fine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movePointZ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(p: Point)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Location(room: Room, p: Point)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there is some code smell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moveLocZ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(l: Location) =&gt;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Object(l: Location, weight: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awful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moveObjZ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=&gt;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35258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 smtClean="0">
                <a:latin typeface="Arial (Body)"/>
                <a:cs typeface="Consolas" panose="020B0609020204030204" pitchFamily="49" charset="0"/>
              </a:rPr>
              <a:t>Lenses 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generalize 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properties (i.e. 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accessors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/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mutators</a:t>
            </a:r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)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provide a way of “mutation” of immutable objects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Lens[S, P](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 =&gt; 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(P =&gt; P) =&gt; 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s: S) =&gt; (f: P =&gt; P) =&gt; set(s)(f(get(s)))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[T](next: Lens[P, T]): Lens[S,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 =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new Lens[S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this.modify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next.set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(_)(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libraries reducing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boilerplate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  <a:endParaRPr lang="en-US" sz="29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p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=&gt; v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p.copy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= 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(p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new Lens[</a:t>
            </a:r>
            <a:r>
              <a:rPr lang="en-US" sz="2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o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=&gt; 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objZ:Lens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(o) { 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+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Why so complex?</a:t>
            </a:r>
          </a:p>
          <a:p>
            <a:r>
              <a:rPr lang="en-US" sz="2800" dirty="0" smtClean="0"/>
              <a:t>immutable </a:t>
            </a:r>
            <a:r>
              <a:rPr lang="en-US" sz="2800" dirty="0"/>
              <a:t>objects are easier/simpler to reason about</a:t>
            </a:r>
          </a:p>
          <a:p>
            <a:pPr lvl="1"/>
            <a:r>
              <a:rPr lang="en-US" dirty="0"/>
              <a:t>	less state - less area of analysis </a:t>
            </a:r>
          </a:p>
          <a:p>
            <a:r>
              <a:rPr lang="en-US" sz="2800" dirty="0"/>
              <a:t>removes classes of bugs caused by state</a:t>
            </a:r>
          </a:p>
          <a:p>
            <a:pPr lvl="1"/>
            <a:r>
              <a:rPr lang="en-US" dirty="0"/>
              <a:t>	usage as keys of </a:t>
            </a:r>
            <a:r>
              <a:rPr lang="en-US" dirty="0" err="1"/>
              <a:t>hashtables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objects comparison</a:t>
            </a:r>
          </a:p>
          <a:p>
            <a:pPr lvl="1"/>
            <a:r>
              <a:rPr lang="en-US" dirty="0"/>
              <a:t>	wrong order of concurrent access to shared data</a:t>
            </a:r>
          </a:p>
          <a:p>
            <a:r>
              <a:rPr lang="en-US" sz="2800" dirty="0"/>
              <a:t>removes some design problems</a:t>
            </a:r>
          </a:p>
          <a:p>
            <a:pPr lvl="1"/>
            <a:r>
              <a:rPr lang="en-US" dirty="0"/>
              <a:t>	Circle-ellipse problem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immutability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3131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(dx: Float) { x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dx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 { y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Circle(radius: Float) extends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radius, 2 * radius)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circle's contract x == y </a:t>
            </a:r>
            <a:r>
              <a:rPr lang="en-US" sz="22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satisfied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could be violated after call of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07088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extensible class hierarchy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y: Float){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(dx: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dx,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Circle(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extends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stretch(d: Float): Circle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(radius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/ 2)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still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do not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Circles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 ellipse can not become a circle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7146" y="1066800"/>
            <a:ext cx="8478253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class hierarchy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Ellipse(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 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Circle(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Ellipse(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Ellipse, 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(dx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e: Ellipse,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partially defined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 |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if n &gt;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 - 1)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curried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add =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(y: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add(1)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high-order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 * x)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Strategy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defines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a family of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algorithms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encapsulates each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makes the algorithms interchangeable within that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family</a:t>
            </a:r>
          </a:p>
          <a:p>
            <a:pPr marL="0" indent="0">
              <a:buNone/>
            </a:pPr>
            <a:endParaRPr lang="en-US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1" y="3352800"/>
            <a:ext cx="7695238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13075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layoutStrategy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Context = 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currying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vertical: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 = new Layout(horizontal(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closures: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(Point, Block) =&gt; Point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vertical:   (Point, Block) =&gt; Point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layout = new Layout(horizontal)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(Body)"/>
                <a:cs typeface="Consolas" panose="020B0609020204030204" pitchFamily="49" charset="0"/>
              </a:rPr>
              <a:t>Template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method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defines the program skeleton of an algorithm in a method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which defers some steps to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629318"/>
            <a:ext cx="6619875" cy="3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58200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winner():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Game(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(state)){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+ 1)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36133</TotalTime>
  <Words>2698</Words>
  <Application>Microsoft Office PowerPoint</Application>
  <PresentationFormat>On-screen Show (4:3)</PresentationFormat>
  <Paragraphs>531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(Body)</vt:lpstr>
      <vt:lpstr>Calibri</vt:lpstr>
      <vt:lpstr>Century Gothic (Headings)</vt:lpstr>
      <vt:lpstr>Consolas</vt:lpstr>
      <vt:lpstr>Franklin Gothic Medium</vt:lpstr>
      <vt:lpstr>epam-ppt-cover</vt:lpstr>
      <vt:lpstr>epam-ppt-light</vt:lpstr>
      <vt:lpstr>Object-Functional patterns in Scala</vt:lpstr>
      <vt:lpstr>Topic of presentation</vt:lpstr>
      <vt:lpstr>Features of Scala influencing the Design</vt:lpstr>
      <vt:lpstr>Functions syntax</vt:lpstr>
      <vt:lpstr>Functions syntax</vt:lpstr>
      <vt:lpstr>Strategy</vt:lpstr>
      <vt:lpstr>Strategy</vt:lpstr>
      <vt:lpstr>Template Method</vt:lpstr>
      <vt:lpstr>Template Method</vt:lpstr>
      <vt:lpstr>Template Method</vt:lpstr>
      <vt:lpstr>Factory Method</vt:lpstr>
      <vt:lpstr>Factory Method</vt:lpstr>
      <vt:lpstr>Factory Method</vt:lpstr>
      <vt:lpstr>Adapter</vt:lpstr>
      <vt:lpstr>Adapter</vt:lpstr>
      <vt:lpstr>Decorator</vt:lpstr>
      <vt:lpstr>Decorator</vt:lpstr>
      <vt:lpstr>Chain of Responsibility</vt:lpstr>
      <vt:lpstr>Chain of Responsibility</vt:lpstr>
      <vt:lpstr>Singleton</vt:lpstr>
      <vt:lpstr>Singleton</vt:lpstr>
      <vt:lpstr>Singleton</vt:lpstr>
      <vt:lpstr>Traits</vt:lpstr>
      <vt:lpstr>Traits</vt:lpstr>
      <vt:lpstr>Traits</vt:lpstr>
      <vt:lpstr>Traits</vt:lpstr>
      <vt:lpstr>Revisiting Decorator: Stackable Trait Pattern</vt:lpstr>
      <vt:lpstr>Revisiting Decorator: Stackable Trait Pattern</vt:lpstr>
      <vt:lpstr>Abstract factory - Family polymorphism</vt:lpstr>
      <vt:lpstr>Abstract factory - Family polymorphism</vt:lpstr>
      <vt:lpstr>Abstract factory - Family polymorphism</vt:lpstr>
      <vt:lpstr>Abstract factory - Family polymorphism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Value object</vt:lpstr>
      <vt:lpstr>Value object</vt:lpstr>
      <vt:lpstr>Lenses</vt:lpstr>
      <vt:lpstr>Lenses</vt:lpstr>
      <vt:lpstr>Benefits of immutability</vt:lpstr>
      <vt:lpstr>Circle-ellipse problem</vt:lpstr>
      <vt:lpstr>Circle-ellipse problem</vt:lpstr>
      <vt:lpstr>Circle-ellipse problem</vt:lpstr>
      <vt:lpstr>QUESTIONS?</vt:lpstr>
      <vt:lpstr>THANKS FOR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Vitaliy Savkin</cp:lastModifiedBy>
  <cp:revision>844</cp:revision>
  <cp:lastPrinted>2012-02-27T18:53:02Z</cp:lastPrinted>
  <dcterms:created xsi:type="dcterms:W3CDTF">2011-09-13T23:33:50Z</dcterms:created>
  <dcterms:modified xsi:type="dcterms:W3CDTF">2014-10-14T06:49:39Z</dcterms:modified>
</cp:coreProperties>
</file>