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69"/>
  </p:notesMasterIdLst>
  <p:handoutMasterIdLst>
    <p:handoutMasterId r:id="rId70"/>
  </p:handoutMasterIdLst>
  <p:sldIdLst>
    <p:sldId id="344" r:id="rId3"/>
    <p:sldId id="413" r:id="rId4"/>
    <p:sldId id="442" r:id="rId5"/>
    <p:sldId id="431" r:id="rId6"/>
    <p:sldId id="443" r:id="rId7"/>
    <p:sldId id="445" r:id="rId8"/>
    <p:sldId id="493" r:id="rId9"/>
    <p:sldId id="444" r:id="rId10"/>
    <p:sldId id="494" r:id="rId11"/>
    <p:sldId id="451" r:id="rId12"/>
    <p:sldId id="452" r:id="rId13"/>
    <p:sldId id="446" r:id="rId14"/>
    <p:sldId id="495" r:id="rId15"/>
    <p:sldId id="447" r:id="rId16"/>
    <p:sldId id="448" r:id="rId17"/>
    <p:sldId id="496" r:id="rId18"/>
    <p:sldId id="449" r:id="rId19"/>
    <p:sldId id="497" r:id="rId20"/>
    <p:sldId id="450" r:id="rId21"/>
    <p:sldId id="498" r:id="rId22"/>
    <p:sldId id="453" r:id="rId23"/>
    <p:sldId id="454" r:id="rId24"/>
    <p:sldId id="499" r:id="rId25"/>
    <p:sldId id="455" r:id="rId26"/>
    <p:sldId id="456" r:id="rId27"/>
    <p:sldId id="500" r:id="rId28"/>
    <p:sldId id="457" r:id="rId29"/>
    <p:sldId id="458" r:id="rId30"/>
    <p:sldId id="459" r:id="rId31"/>
    <p:sldId id="460" r:id="rId32"/>
    <p:sldId id="461" r:id="rId33"/>
    <p:sldId id="501" r:id="rId34"/>
    <p:sldId id="462" r:id="rId35"/>
    <p:sldId id="463" r:id="rId36"/>
    <p:sldId id="464" r:id="rId37"/>
    <p:sldId id="502" r:id="rId38"/>
    <p:sldId id="465" r:id="rId39"/>
    <p:sldId id="466" r:id="rId40"/>
    <p:sldId id="511" r:id="rId41"/>
    <p:sldId id="467" r:id="rId42"/>
    <p:sldId id="510" r:id="rId43"/>
    <p:sldId id="468" r:id="rId44"/>
    <p:sldId id="503" r:id="rId45"/>
    <p:sldId id="469" r:id="rId46"/>
    <p:sldId id="504" r:id="rId47"/>
    <p:sldId id="470" r:id="rId48"/>
    <p:sldId id="471" r:id="rId49"/>
    <p:sldId id="472" r:id="rId50"/>
    <p:sldId id="473" r:id="rId51"/>
    <p:sldId id="475" r:id="rId52"/>
    <p:sldId id="476" r:id="rId53"/>
    <p:sldId id="505" r:id="rId54"/>
    <p:sldId id="485" r:id="rId55"/>
    <p:sldId id="507" r:id="rId56"/>
    <p:sldId id="509" r:id="rId57"/>
    <p:sldId id="508" r:id="rId58"/>
    <p:sldId id="483" r:id="rId59"/>
    <p:sldId id="484" r:id="rId60"/>
    <p:sldId id="506" r:id="rId61"/>
    <p:sldId id="486" r:id="rId62"/>
    <p:sldId id="487" r:id="rId63"/>
    <p:sldId id="488" r:id="rId64"/>
    <p:sldId id="489" r:id="rId65"/>
    <p:sldId id="490" r:id="rId66"/>
    <p:sldId id="491" r:id="rId67"/>
    <p:sldId id="49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BB5C63-18CD-4FA0-B0A4-7625E2EF9007}">
          <p14:sldIdLst>
            <p14:sldId id="344"/>
            <p14:sldId id="413"/>
            <p14:sldId id="442"/>
          </p14:sldIdLst>
        </p14:section>
        <p14:section name="Functions" id="{7FD624F6-6172-4F74-806B-D5F9DAABDBE3}">
          <p14:sldIdLst>
            <p14:sldId id="431"/>
            <p14:sldId id="443"/>
            <p14:sldId id="445"/>
            <p14:sldId id="493"/>
            <p14:sldId id="444"/>
            <p14:sldId id="494"/>
            <p14:sldId id="451"/>
            <p14:sldId id="452"/>
            <p14:sldId id="446"/>
            <p14:sldId id="495"/>
            <p14:sldId id="447"/>
            <p14:sldId id="448"/>
            <p14:sldId id="496"/>
            <p14:sldId id="449"/>
            <p14:sldId id="497"/>
            <p14:sldId id="450"/>
            <p14:sldId id="498"/>
          </p14:sldIdLst>
        </p14:section>
        <p14:section name="OOP" id="{E78F028E-8A3C-4E8E-ABA7-0485217F601A}">
          <p14:sldIdLst>
            <p14:sldId id="453"/>
            <p14:sldId id="454"/>
            <p14:sldId id="499"/>
            <p14:sldId id="455"/>
            <p14:sldId id="456"/>
            <p14:sldId id="500"/>
            <p14:sldId id="457"/>
            <p14:sldId id="458"/>
            <p14:sldId id="459"/>
            <p14:sldId id="460"/>
            <p14:sldId id="461"/>
            <p14:sldId id="501"/>
            <p14:sldId id="462"/>
            <p14:sldId id="463"/>
            <p14:sldId id="464"/>
            <p14:sldId id="502"/>
            <p14:sldId id="465"/>
            <p14:sldId id="466"/>
            <p14:sldId id="511"/>
            <p14:sldId id="467"/>
            <p14:sldId id="510"/>
            <p14:sldId id="468"/>
            <p14:sldId id="503"/>
            <p14:sldId id="469"/>
            <p14:sldId id="504"/>
            <p14:sldId id="470"/>
            <p14:sldId id="471"/>
            <p14:sldId id="472"/>
            <p14:sldId id="473"/>
          </p14:sldIdLst>
        </p14:section>
        <p14:section name="Type system" id="{DAE126CA-525B-4E01-8365-A6351938C780}">
          <p14:sldIdLst>
            <p14:sldId id="475"/>
            <p14:sldId id="476"/>
            <p14:sldId id="505"/>
            <p14:sldId id="485"/>
            <p14:sldId id="507"/>
            <p14:sldId id="509"/>
            <p14:sldId id="508"/>
            <p14:sldId id="483"/>
            <p14:sldId id="484"/>
            <p14:sldId id="506"/>
            <p14:sldId id="486"/>
          </p14:sldIdLst>
        </p14:section>
        <p14:section name="Closing" id="{7DC2B322-5555-4E15-9C55-321DCBE27B95}">
          <p14:sldIdLst>
            <p14:sldId id="487"/>
            <p14:sldId id="488"/>
            <p14:sldId id="489"/>
            <p14:sldId id="49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2E8"/>
    <a:srgbClr val="FF0B64"/>
    <a:srgbClr val="FF5C02"/>
    <a:srgbClr val="E8C902"/>
    <a:srgbClr val="FFCA02"/>
    <a:srgbClr val="BFDEEA"/>
    <a:srgbClr val="FF3366"/>
    <a:srgbClr val="006699"/>
    <a:srgbClr val="091925"/>
    <a:srgbClr val="123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7" autoAdjust="0"/>
    <p:restoredTop sz="96210" autoAdjust="0"/>
  </p:normalViewPr>
  <p:slideViewPr>
    <p:cSldViewPr>
      <p:cViewPr varScale="1">
        <p:scale>
          <a:sx n="74" d="100"/>
          <a:sy n="74" d="100"/>
        </p:scale>
        <p:origin x="1428" y="60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Vitaliy Savkin</a:t>
            </a:r>
          </a:p>
          <a:p>
            <a:r>
              <a:rPr lang="en-US" dirty="0"/>
              <a:t>Software Engineer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7406640" cy="1452195"/>
          </a:xfrm>
        </p:spPr>
        <p:txBody>
          <a:bodyPr>
            <a:normAutofit/>
          </a:bodyPr>
          <a:lstStyle/>
          <a:p>
            <a:r>
              <a:rPr lang="en-US" dirty="0" smtClean="0"/>
              <a:t>Several Scala design patterns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winner():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Game(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(state)){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+ 1) %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tailrec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gameRules.endOfGame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(state))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gameRules.makePlay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+ 1) %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gameRules.playersCount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Factory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method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deals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with the problem of creating objects without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specifying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exact class of object that will be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522"/>
            <a:ext cx="9144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Room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Treasure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Maze(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Treasure =&gt; 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room1.connect(room2)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rooms.add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(room1, room2)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Treasure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Color =&gt;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greenMaze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Color.Green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Treasure =&gt;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subtype of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Treasure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because of covariance.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Adapter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allows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interface of an existing class to be used from another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620000" cy="33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show: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=&gt; Unit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 {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to show it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user: String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data: String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m =&gt;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said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m.data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showMessage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Unit =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Decorator pattern 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allows behavior to be added to an individual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without affecting the behavior of other objects from the same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19400"/>
            <a:ext cx="6629399" cy="32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String     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...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sz="3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... 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("objects.gz")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deserializationStream.readObject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deserializiationStream.close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Chain of responsibility pattern 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avoids </a:t>
            </a:r>
            <a:r>
              <a:rPr lang="en-US" sz="2350" dirty="0">
                <a:latin typeface="Arial (Body)"/>
                <a:cs typeface="Consolas" panose="020B0609020204030204" pitchFamily="49" charset="0"/>
              </a:rPr>
              <a:t>coupling the sender of a request to its receiver by giving more than one object a chance to handle the </a:t>
            </a:r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request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chains the receiving objects and pass the request along the chain until an object handles it</a:t>
            </a:r>
            <a:endParaRPr lang="en-US" sz="235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47" y="3505200"/>
            <a:ext cx="5143153" cy="26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Design pattern is a general reusable solution to a commonly occurring problem within a given context in software design.</a:t>
            </a:r>
          </a:p>
          <a:p>
            <a:r>
              <a:rPr lang="en-US" dirty="0"/>
              <a:t> Design patterns reside in the domain of modules and interconnections.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Architectural patterns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Design patterns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Algorithms &amp; code style guides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Topic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Unit] 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""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logger.error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("Empty message")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(compress(s))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storeMessage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2984111"/>
            <a:ext cx="6400800" cy="526298"/>
          </a:xfrm>
        </p:spPr>
        <p:txBody>
          <a:bodyPr/>
          <a:lstStyle/>
          <a:p>
            <a:r>
              <a:rPr lang="en-US" dirty="0"/>
              <a:t>Several Scala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210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Singleton pattern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restricts the instantiation of a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to one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43200"/>
            <a:ext cx="839652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Locale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show(message: String): String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String, locale: Locale): 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locale.getMessage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extends Locale{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 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messages from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user_defined.conf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English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english.conf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French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french.conf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English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Traits: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are interfaces with non-abstract methods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implement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safe multiple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inheritance (</a:t>
            </a:r>
            <a:r>
              <a:rPr lang="en-US" sz="2400" dirty="0" err="1" smtClean="0">
                <a:latin typeface="Arial (Body)"/>
                <a:cs typeface="Consolas" panose="020B0609020204030204" pitchFamily="49" charset="0"/>
              </a:rPr>
              <a:t>mixin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 class composition)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 a way of declaration of dependencies  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Logger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log("[Info]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log("[Error]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Logger {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Logger { ...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Account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Logger =&gt;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balance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withdraw(amount: Double)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(amount &gt; balance)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("Insufficient funds")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("...")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Account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self: Account =&gt;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show = "Balance: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self.balance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acc1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acc1.show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acc2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acc2.show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ArrayBuffer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buf.remove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x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as first-class citizens</a:t>
            </a:r>
          </a:p>
          <a:p>
            <a:r>
              <a:rPr lang="en-US" dirty="0"/>
              <a:t>Advanced OO techniques</a:t>
            </a:r>
          </a:p>
          <a:p>
            <a:r>
              <a:rPr lang="en-US" dirty="0"/>
              <a:t>Strong type system</a:t>
            </a:r>
          </a:p>
          <a:p>
            <a:r>
              <a:rPr lang="en-US" dirty="0"/>
              <a:t>Encouraged immutability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Features of Scala influencing the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 * x)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+ 1)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queue1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Doubling with Incrementing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queue1.put(10)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queue1.get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queue2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Incrementing with Doubling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queue2.put(10)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queue2.get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//21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Abstract factory 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provides an interface for creating families of related or dependent objects 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without specifying the concrete classes</a:t>
            </a:r>
          </a:p>
          <a:p>
            <a:pPr marL="0" indent="0">
              <a:buNone/>
            </a:pP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50674"/>
            <a:ext cx="7114504" cy="29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Window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Window(s: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s:VistaScrollbar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“vista”)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else if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 smtClean="0"/>
              <a:t>Abstract factory - Family polymorphism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Advantages of FP: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Impossible to mix products from different factories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vista = get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“vista"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window1: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vista.createScrollbar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window2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get(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Singleton </a:t>
            </a:r>
            <a:r>
              <a:rPr lang="en-US" sz="3600" dirty="0"/>
              <a:t>factories are trivial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Implementation classes are easily hidden from clients.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Dependency </a:t>
            </a:r>
            <a:r>
              <a:rPr lang="en-US" sz="2600" dirty="0" smtClean="0"/>
              <a:t>Injection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pattern that implements inversion of control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the passing of a dependency (a service) to a dependent object (a client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US" sz="2600" dirty="0"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Dependency injection involves four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elements: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implementation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of a service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client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object depending on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interface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the client uses to communicate with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injector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object, which is responsible for injecting the service into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client</a:t>
            </a:r>
            <a:endParaRPr lang="en-US" sz="26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 of cake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second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Unit }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Components extends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with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String = "World"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Unit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" +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self.nameProvider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object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Components extends Components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with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Client(c: Components) {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run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Client(Components).run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Client { c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run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(new Client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Components with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with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Advantages: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Compile-time check: forgotten dependencies break </a:t>
            </a:r>
            <a:r>
              <a:rPr lang="en-US" sz="2800" dirty="0" smtClean="0"/>
              <a:t>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same language is in use</a:t>
            </a:r>
            <a:endParaRPr lang="en-US" sz="2800" dirty="0"/>
          </a:p>
          <a:p>
            <a:pPr marL="0" indent="0">
              <a:buNone/>
            </a:pPr>
            <a:r>
              <a:rPr lang="en-US" sz="2800" strike="sngStrike" dirty="0"/>
              <a:t>Disadvantage: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trike="sngStrike" dirty="0"/>
              <a:t>Configuration </a:t>
            </a:r>
            <a:r>
              <a:rPr lang="en-US" sz="2800" strike="sngStrike" dirty="0" smtClean="0"/>
              <a:t>can not </a:t>
            </a:r>
            <a:r>
              <a:rPr lang="en-US" sz="2800" strike="sngStrike" dirty="0"/>
              <a:t>be changed in </a:t>
            </a:r>
            <a:r>
              <a:rPr lang="en-US" sz="2800" strike="sngStrike" dirty="0" smtClean="0"/>
              <a:t>run-time</a:t>
            </a:r>
            <a:endParaRPr lang="en-US" sz="2800" strike="sngStrik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2984111"/>
            <a:ext cx="6400800" cy="526298"/>
          </a:xfrm>
        </p:spPr>
        <p:txBody>
          <a:bodyPr/>
          <a:lstStyle/>
          <a:p>
            <a:r>
              <a:rPr lang="en-US" dirty="0"/>
              <a:t>Several Scala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1168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first case)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write </a:t>
            </a:r>
            <a:r>
              <a:rPr lang="en-US" sz="2200" dirty="0" smtClean="0"/>
              <a:t>*.</a:t>
            </a:r>
            <a:r>
              <a:rPr lang="en-US" sz="2200" dirty="0" err="1" smtClean="0"/>
              <a:t>scala</a:t>
            </a:r>
            <a:r>
              <a:rPr lang="en-US" sz="2200" dirty="0"/>
              <a:t> </a:t>
            </a:r>
            <a:r>
              <a:rPr lang="en-US" sz="2200" dirty="0" smtClean="0"/>
              <a:t>configuration file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load &amp; compile it in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from compiled classes select </a:t>
            </a:r>
            <a:r>
              <a:rPr lang="en-US" sz="2200" dirty="0" smtClean="0"/>
              <a:t>a class </a:t>
            </a:r>
            <a:r>
              <a:rPr lang="en-US" sz="2200" dirty="0"/>
              <a:t>which implements Components </a:t>
            </a:r>
            <a:r>
              <a:rPr lang="en-US" sz="2200" dirty="0" smtClean="0"/>
              <a:t>and </a:t>
            </a:r>
            <a:r>
              <a:rPr lang="en-US" sz="2200" dirty="0"/>
              <a:t>instantiate it using </a:t>
            </a:r>
            <a:r>
              <a:rPr lang="en-US" sz="2200" dirty="0" smtClean="0"/>
              <a:t>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pass created instance to a client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second case)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U</a:t>
            </a:r>
            <a:r>
              <a:rPr lang="en-US" sz="2200" dirty="0" smtClean="0"/>
              <a:t>se </a:t>
            </a:r>
            <a:r>
              <a:rPr lang="en-US" sz="2200" dirty="0" err="1" smtClean="0"/>
              <a:t>scala</a:t>
            </a:r>
            <a:r>
              <a:rPr lang="en-US" sz="2200" dirty="0" smtClean="0"/>
              <a:t> as scripting language: write a simple startup script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if(test) 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command-line parameter </a:t>
            </a:r>
            <a:r>
              <a:rPr lang="en-US" sz="18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 = </a:t>
            </a:r>
            <a:r>
              <a:rPr lang="en-US" sz="18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</a:t>
            </a:r>
            <a:endParaRPr lang="en-US" sz="18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new Client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TestProviderComponent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new Client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client.run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run </a:t>
            </a:r>
            <a:r>
              <a:rPr lang="en-US" sz="2200" dirty="0"/>
              <a:t>the </a:t>
            </a:r>
            <a:r>
              <a:rPr lang="en-US" sz="2200" dirty="0" smtClean="0"/>
              <a:t>script </a:t>
            </a:r>
            <a:r>
              <a:rPr lang="en-US" sz="2200" dirty="0"/>
              <a:t>from the command line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first.jar:second.jar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startupScript.scala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alue </a:t>
            </a: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object </a:t>
            </a:r>
            <a:endParaRPr lang="en-US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a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small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immutable object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represents a simple entity </a:t>
            </a: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whose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equality is not based on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identity</a:t>
            </a: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(signed: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z: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looks fine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(p: Point)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Location(room: Room, p: Point)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there is some code smell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(l: Location) =&gt;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Object(l: Location, weight: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awful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=&gt;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dirty="0" smtClean="0">
                <a:latin typeface="Arial (Body)"/>
                <a:cs typeface="Consolas" panose="020B0609020204030204" pitchFamily="49" charset="0"/>
              </a:rPr>
              <a:t>Lenses 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generalize 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properties (i.e. 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accessors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/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mutators</a:t>
            </a:r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)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provide a way of “mutation” of immutable objects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Lens[S, P](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 =&gt; 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(P =&gt; P) =&gt; 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s: S) =&gt; (f: P =&gt; P) =&gt; set(s)(f(get(s))) 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[T](next: Lens[P, T]): Lens[S,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T] =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Lens[S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P](s 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this.modify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next.set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(_)(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libraries reducing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boilerplate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  <a:endParaRPr lang="en-US" sz="29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p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=&gt;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p.copy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l.p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(p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new Lens[</a:t>
            </a:r>
            <a:r>
              <a:rPr lang="en-US" sz="2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o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p.l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=&gt;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objZ:Lens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antThen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moveZ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(o) { 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+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Why so complex?</a:t>
            </a:r>
          </a:p>
          <a:p>
            <a:r>
              <a:rPr lang="en-US" sz="2800" dirty="0" smtClean="0"/>
              <a:t>immutable </a:t>
            </a:r>
            <a:r>
              <a:rPr lang="en-US" sz="2800" dirty="0"/>
              <a:t>objects are easier/simpler to reason about</a:t>
            </a:r>
          </a:p>
          <a:p>
            <a:pPr lvl="1"/>
            <a:r>
              <a:rPr lang="en-US" dirty="0"/>
              <a:t>	less state - less area of analysis </a:t>
            </a:r>
          </a:p>
          <a:p>
            <a:r>
              <a:rPr lang="en-US" sz="2800" dirty="0"/>
              <a:t>removes classes of bugs caused by state</a:t>
            </a:r>
          </a:p>
          <a:p>
            <a:pPr lvl="1"/>
            <a:r>
              <a:rPr lang="en-US" dirty="0"/>
              <a:t>	usage as keys of </a:t>
            </a:r>
            <a:r>
              <a:rPr lang="en-US" dirty="0" err="1"/>
              <a:t>hashtables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objects comparison</a:t>
            </a:r>
          </a:p>
          <a:p>
            <a:pPr lvl="1"/>
            <a:r>
              <a:rPr lang="en-US" dirty="0"/>
              <a:t>	wrong order of concurrent access to shared data</a:t>
            </a:r>
          </a:p>
          <a:p>
            <a:r>
              <a:rPr lang="en-US" sz="2800" dirty="0"/>
              <a:t>removes some design problems</a:t>
            </a:r>
          </a:p>
          <a:p>
            <a:pPr lvl="1"/>
            <a:r>
              <a:rPr lang="en-US" dirty="0"/>
              <a:t>	Circle-ellipse problem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immutability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(dx: Float) { x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dx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 { y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Circle(radius: Float) extends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Ellipse(2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radius, 2 * radius)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circle's contract x == y </a:t>
            </a:r>
            <a:r>
              <a:rPr lang="en-US" sz="22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satisfied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could be violated after call of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extensible class hierarchy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y: Float){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(dx: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dx,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Circle(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extends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stretch(d: Float): Circle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(radius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/ 2)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still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do not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Circles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an ellipse can not become a circle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 class hierarchy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Ellipse(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y: Float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Circle(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 Ellipse(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Ellipse, dx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(dx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 dx ==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 dx,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e: Ellipse,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x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closures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methods as functions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= new Foo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foo.inc _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2984111"/>
            <a:ext cx="6400800" cy="526298"/>
          </a:xfrm>
        </p:spPr>
        <p:txBody>
          <a:bodyPr/>
          <a:lstStyle/>
          <a:p>
            <a:r>
              <a:rPr lang="en-US" dirty="0"/>
              <a:t>Several Scala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0575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Phantom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type </a:t>
            </a:r>
            <a:endParaRPr lang="en-US" dirty="0" smtClean="0"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a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parameterized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type whose parameters do not all appear on the right-hand side of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its definition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types-parameters of phantom-type may never be instantiated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guarantees well-</a:t>
            </a:r>
            <a:r>
              <a:rPr lang="en-US" sz="2400" dirty="0" err="1">
                <a:latin typeface="Arial (Body)"/>
                <a:cs typeface="Consolas" panose="020B0609020204030204" pitchFamily="49" charset="0"/>
              </a:rPr>
              <a:t>formedness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 in compile-time</a:t>
            </a:r>
          </a:p>
          <a:p>
            <a:pPr marL="0" indent="0">
              <a:buNone/>
            </a:pPr>
            <a:endParaRPr lang="en-US" sz="2400" dirty="0">
              <a:solidFill>
                <a:srgbClr val="92D050"/>
              </a:solidFill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Simple type-level hack: phantom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FlightStatus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Flying 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FlightStatus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Landed extends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FlightStatus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Plane[Status &lt;: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FlightStatus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]()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land(p: Plane[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Flying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Plane[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Landed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takeOff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(p: Plane[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Landed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Plane[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Flying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plane = new Plane[Landed]()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flying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takeOff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(plane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landed = land(flying)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takeOff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(flying)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error: type mismatch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land(landed)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error: type mismatch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Simple type-level hack: phantom 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represent probably missing result: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null </a:t>
            </a:r>
            <a:r>
              <a:rPr lang="en-US" sz="2400" dirty="0"/>
              <a:t>reference?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Null Object pattern?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Impossible value (</a:t>
            </a:r>
            <a:r>
              <a:rPr lang="en-US" sz="2400" dirty="0" err="1"/>
              <a:t>e.g</a:t>
            </a:r>
            <a:r>
              <a:rPr lang="en-US" sz="2400" dirty="0"/>
              <a:t> -1 for index)?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Exception?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 explicit: use Option in Scala / Optional in Java 8!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Missing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Option[T] </a:t>
            </a:r>
            <a:r>
              <a:rPr lang="en-US" sz="2400" dirty="0" smtClean="0"/>
              <a:t>type </a:t>
            </a:r>
            <a:r>
              <a:rPr lang="en-US" sz="2400" dirty="0"/>
              <a:t>uses case classes to express values that might or might not be present: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case subclass </a:t>
            </a:r>
            <a:r>
              <a:rPr lang="en-US" sz="2400" dirty="0" smtClean="0">
                <a:solidFill>
                  <a:srgbClr val="FF0000"/>
                </a:solidFill>
              </a:rPr>
              <a:t>Some[T]</a:t>
            </a:r>
            <a:r>
              <a:rPr lang="en-US" sz="2400" dirty="0" smtClean="0"/>
              <a:t> </a:t>
            </a:r>
            <a:r>
              <a:rPr lang="en-US" sz="2400" dirty="0"/>
              <a:t>wraps a </a:t>
            </a:r>
            <a:r>
              <a:rPr lang="en-US" sz="2400" dirty="0" smtClean="0"/>
              <a:t>value of type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for example </a:t>
            </a:r>
            <a:r>
              <a:rPr lang="en-US" sz="2400" dirty="0">
                <a:solidFill>
                  <a:srgbClr val="FF0000"/>
                </a:solidFill>
              </a:rPr>
              <a:t>Some(1</a:t>
            </a:r>
            <a:r>
              <a:rPr lang="en-US" sz="2400" dirty="0" smtClean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wraps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and has type </a:t>
            </a:r>
            <a:r>
              <a:rPr lang="en-US" sz="2400" dirty="0" smtClean="0">
                <a:solidFill>
                  <a:srgbClr val="FF0000"/>
                </a:solidFill>
              </a:rPr>
              <a:t>Option[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The case object </a:t>
            </a:r>
            <a:r>
              <a:rPr lang="en-US" sz="2400" dirty="0">
                <a:solidFill>
                  <a:srgbClr val="FF0000"/>
                </a:solidFill>
              </a:rPr>
              <a:t>None</a:t>
            </a:r>
            <a:r>
              <a:rPr lang="en-US" sz="2400" dirty="0"/>
              <a:t> indicates that there is no </a:t>
            </a:r>
            <a:r>
              <a:rPr lang="en-US" sz="2400" dirty="0" smtClean="0"/>
              <a:t>value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results: Option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methods </a:t>
            </a:r>
            <a:r>
              <a:rPr lang="en-US" sz="2400" dirty="0" smtClean="0">
                <a:solidFill>
                  <a:srgbClr val="FF0000"/>
                </a:solidFill>
              </a:rPr>
              <a:t>Option[T].map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Option[T</a:t>
            </a:r>
            <a:r>
              <a:rPr lang="en-US" sz="2400" dirty="0" smtClean="0">
                <a:solidFill>
                  <a:srgbClr val="FF0000"/>
                </a:solidFill>
              </a:rPr>
              <a:t>].</a:t>
            </a:r>
            <a:r>
              <a:rPr lang="en-US" sz="2400" dirty="0" err="1" smtClean="0">
                <a:solidFill>
                  <a:srgbClr val="FF0000"/>
                </a:solidFill>
              </a:rPr>
              <a:t>flatMap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/>
              <a:t>apply a function of type </a:t>
            </a:r>
            <a:r>
              <a:rPr lang="en-US" sz="2400" dirty="0" smtClean="0">
                <a:solidFill>
                  <a:srgbClr val="FF0000"/>
                </a:solidFill>
              </a:rPr>
              <a:t>T =&gt; 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T =&gt; Option[R]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smtClean="0"/>
              <a:t>to a value inside Some and produce </a:t>
            </a:r>
            <a:r>
              <a:rPr lang="en-US" sz="2400" dirty="0" smtClean="0">
                <a:solidFill>
                  <a:srgbClr val="FF0000"/>
                </a:solidFill>
              </a:rPr>
              <a:t>Option[R]</a:t>
            </a:r>
            <a:r>
              <a:rPr lang="en-US" sz="2400" dirty="0" smtClean="0"/>
              <a:t>, or</a:t>
            </a:r>
          </a:p>
          <a:p>
            <a:r>
              <a:rPr lang="en-US" sz="2400" dirty="0" smtClean="0"/>
              <a:t>skip computation and produce None if an Option instance is None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address =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getParameter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("name")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(name =&gt;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db.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(name))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 .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(user =&gt;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user.address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results: Option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Pattern matching </a:t>
            </a:r>
            <a:r>
              <a:rPr lang="en-US" sz="2400" dirty="0" smtClean="0"/>
              <a:t>or methods </a:t>
            </a:r>
            <a:r>
              <a:rPr lang="en-US" sz="2400" dirty="0" smtClean="0">
                <a:solidFill>
                  <a:srgbClr val="FF0000"/>
                </a:solidFill>
              </a:rPr>
              <a:t>get 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getOrElse</a:t>
            </a:r>
            <a:r>
              <a:rPr lang="en-US" sz="2400" dirty="0" smtClean="0"/>
              <a:t> can be used to extract value or react on a missing value.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address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send(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email)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2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 =&gt;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logError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(“Unable to send mail”)</a:t>
            </a: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</a:t>
            </a:r>
            <a:r>
              <a:rPr lang="en-US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getOrElse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deadLettersAddress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email)</a:t>
            </a: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results: Option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How to report </a:t>
            </a:r>
            <a:r>
              <a:rPr lang="en-US" sz="2400" dirty="0"/>
              <a:t>and </a:t>
            </a:r>
            <a:r>
              <a:rPr lang="en-US" sz="2400" dirty="0" smtClean="0"/>
              <a:t>handle errors?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Global </a:t>
            </a:r>
            <a:r>
              <a:rPr lang="en-US" sz="2400" dirty="0"/>
              <a:t>error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&lt;</a:t>
            </a:r>
            <a:r>
              <a:rPr lang="en-US" sz="2400" dirty="0" err="1"/>
              <a:t>errno.h</a:t>
            </a:r>
            <a:r>
              <a:rPr lang="en-US" sz="2400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implicit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produce a lot of boilerplate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Error codes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explicit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produce a lot of boilerplate code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Exceptions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 explicit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 hard to reason </a:t>
            </a:r>
            <a:r>
              <a:rPr lang="en-US" sz="2400" dirty="0" smtClean="0"/>
              <a:t>about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  produce boilerplate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Error handling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Try[T</a:t>
            </a:r>
            <a:r>
              <a:rPr lang="en-US" sz="2400" dirty="0">
                <a:solidFill>
                  <a:srgbClr val="FF0000"/>
                </a:solidFill>
              </a:rPr>
              <a:t>] </a:t>
            </a:r>
            <a:r>
              <a:rPr lang="en-US" sz="2400" dirty="0"/>
              <a:t>type </a:t>
            </a:r>
            <a:r>
              <a:rPr lang="en-US" sz="2400" dirty="0" smtClean="0"/>
              <a:t>is similar to Option[T] but represents values that could be computed with an exception: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Success[T</a:t>
            </a:r>
            <a:r>
              <a:rPr lang="en-US" sz="2400" dirty="0">
                <a:solidFill>
                  <a:srgbClr val="FF0000"/>
                </a:solidFill>
              </a:rPr>
              <a:t>] </a:t>
            </a:r>
            <a:r>
              <a:rPr lang="en-US" sz="2400" dirty="0">
                <a:solidFill>
                  <a:schemeClr val="tx1"/>
                </a:solidFill>
              </a:rPr>
              <a:t>wraps a value of type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ailure[</a:t>
            </a:r>
            <a:r>
              <a:rPr lang="en-US" sz="2400" dirty="0" err="1" smtClean="0">
                <a:solidFill>
                  <a:srgbClr val="FF0000"/>
                </a:solidFill>
              </a:rPr>
              <a:t>Throwable</a:t>
            </a:r>
            <a:r>
              <a:rPr lang="en-US" sz="2400" dirty="0" smtClean="0">
                <a:solidFill>
                  <a:srgbClr val="FF0000"/>
                </a:solidFill>
              </a:rPr>
              <a:t>] </a:t>
            </a:r>
            <a:r>
              <a:rPr lang="en-US" sz="2400" dirty="0" smtClean="0"/>
              <a:t>encapsulates information about a </a:t>
            </a:r>
            <a:r>
              <a:rPr lang="en-US" sz="2400" dirty="0"/>
              <a:t>happened </a:t>
            </a:r>
            <a:r>
              <a:rPr lang="en-US" sz="2400" dirty="0" smtClean="0"/>
              <a:t>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Special method </a:t>
            </a: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Try[T](action: =&gt; T): Try[T] </a:t>
            </a:r>
            <a:r>
              <a:rPr lang="en-US" sz="2400" dirty="0" smtClean="0"/>
              <a:t>wraps an action, executes it and produces a Success[T] if execution was successful, and a Failure otherwise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Error handling: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divide: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dividend =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("Enter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that you'd like to divide:\n").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divisor =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("Enter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that you'd like to divide by:\n").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dividend.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divisor.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/ 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divide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(v) =&gt; "Result: " + v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Failure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(e) =&gt; "You must've divided by zero or entered something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that's not an Int. Info from the exception: " +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Error handling: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partially defined function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 | 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if n &gt; 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 - 1)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curried function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add = 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add(1)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high-order function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 * x)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computations </a:t>
            </a:r>
            <a:r>
              <a:rPr lang="en-US" sz="2600" dirty="0"/>
              <a:t>with probably missing result - </a:t>
            </a:r>
            <a:r>
              <a:rPr lang="en-US" sz="2600" dirty="0">
                <a:solidFill>
                  <a:srgbClr val="FF0000"/>
                </a:solidFill>
              </a:rPr>
              <a:t>Option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computations </a:t>
            </a:r>
            <a:r>
              <a:rPr lang="en-US" sz="2600" dirty="0"/>
              <a:t>which may throw exceptions </a:t>
            </a:r>
            <a:r>
              <a:rPr lang="en-US" sz="2600" dirty="0" smtClean="0"/>
              <a:t>– </a:t>
            </a:r>
            <a:r>
              <a:rPr lang="en-US" sz="2600" dirty="0" smtClean="0">
                <a:solidFill>
                  <a:srgbClr val="FF0000"/>
                </a:solidFill>
              </a:rPr>
              <a:t>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deferred </a:t>
            </a:r>
            <a:r>
              <a:rPr lang="en-US" sz="2600" dirty="0"/>
              <a:t>computations - </a:t>
            </a:r>
            <a:r>
              <a:rPr lang="en-US" sz="2600" dirty="0">
                <a:solidFill>
                  <a:srgbClr val="FF0000"/>
                </a:solidFill>
              </a:rPr>
              <a:t>Future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err="1"/>
              <a:t>io</a:t>
            </a:r>
            <a:r>
              <a:rPr lang="en-US" sz="2600" dirty="0"/>
              <a:t>-performing actions - </a:t>
            </a:r>
            <a:r>
              <a:rPr lang="en-US" sz="2600" dirty="0">
                <a:solidFill>
                  <a:srgbClr val="FF0000"/>
                </a:solidFill>
              </a:rPr>
              <a:t>IO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any special kind of computation could </a:t>
            </a:r>
            <a:r>
              <a:rPr lang="en-US" sz="2600" dirty="0" smtClean="0"/>
              <a:t>(</a:t>
            </a:r>
            <a:r>
              <a:rPr lang="en-US" sz="2600" dirty="0"/>
              <a:t>and should) be represented in type-level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Special kinds of computations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en-US" dirty="0"/>
              <a:t>NOT COVERED TOPICS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0" y="2984111"/>
            <a:ext cx="6400800" cy="526298"/>
          </a:xfrm>
        </p:spPr>
        <p:txBody>
          <a:bodyPr/>
          <a:lstStyle/>
          <a:p>
            <a:r>
              <a:rPr lang="en-US" dirty="0"/>
              <a:t>Several Scala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7773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advanced functional programming (see </a:t>
            </a:r>
            <a:r>
              <a:rPr lang="en-US" sz="2800" dirty="0" err="1"/>
              <a:t>scalaz</a:t>
            </a:r>
            <a:r>
              <a:rPr lang="en-US" sz="28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side-effects control (using </a:t>
            </a:r>
            <a:r>
              <a:rPr lang="en-US" sz="2600" dirty="0" err="1" smtClean="0"/>
              <a:t>Functors</a:t>
            </a:r>
            <a:r>
              <a:rPr lang="en-US" sz="2600" dirty="0"/>
              <a:t>, Monads and stacks of Monads)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various functional abstractions (</a:t>
            </a:r>
            <a:r>
              <a:rPr lang="en-US" sz="2600" dirty="0" err="1"/>
              <a:t>Iteratees</a:t>
            </a:r>
            <a:r>
              <a:rPr lang="en-US" sz="2600" dirty="0"/>
              <a:t>, Zippers,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advanced type-level programming (see shapeless)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   polymorphic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   heterogeneous collections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   discriminated unions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Not covered 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ADT and pattern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laziness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immutability (immutable collections, programming without variables</a:t>
            </a:r>
            <a:r>
              <a:rPr lang="en-US" dirty="0" smtClean="0"/>
              <a:t>) implicit </a:t>
            </a:r>
            <a:r>
              <a:rPr lang="en-US" dirty="0"/>
              <a:t>values and conversions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macro </a:t>
            </a:r>
            <a:r>
              <a:rPr lang="en-US" dirty="0" smtClean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DSLs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Not covered 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Interaction </a:t>
            </a:r>
            <a:r>
              <a:rPr lang="en-US" sz="2800" dirty="0"/>
              <a:t>of all these </a:t>
            </a:r>
            <a:r>
              <a:rPr lang="en-US" sz="2800" dirty="0" smtClean="0"/>
              <a:t>features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For example, using techniques above, ALL the goals of </a:t>
            </a:r>
            <a:r>
              <a:rPr lang="en-US" sz="2800" dirty="0" err="1" smtClean="0"/>
              <a:t>GoF</a:t>
            </a:r>
            <a:r>
              <a:rPr lang="en-US" sz="2800" dirty="0" smtClean="0"/>
              <a:t> patterns can be achieved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in an object-oriented, but </a:t>
            </a:r>
            <a:r>
              <a:rPr lang="en-US" sz="2600" dirty="0" smtClean="0"/>
              <a:t>very </a:t>
            </a:r>
            <a:r>
              <a:rPr lang="en-US" sz="2600" dirty="0"/>
              <a:t>convenient </a:t>
            </a:r>
            <a:r>
              <a:rPr lang="en-US" sz="2600" dirty="0" smtClean="0"/>
              <a:t>way, or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 </a:t>
            </a:r>
            <a:r>
              <a:rPr lang="en-US" sz="2600" dirty="0"/>
              <a:t>a pure functional way, even without concept of </a:t>
            </a:r>
            <a:r>
              <a:rPr lang="en-US" sz="2600" dirty="0" smtClean="0"/>
              <a:t>“object”.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Not covered 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0870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Strategy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defines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a family of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algorithms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encapsulates each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makes the algorithms interchangeable within that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family</a:t>
            </a:r>
          </a:p>
          <a:p>
            <a:pPr marL="0" indent="0">
              <a:buNone/>
            </a:pPr>
            <a:endParaRPr lang="en-US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1" y="3352800"/>
            <a:ext cx="7695238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layoutStrategy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Context = 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currying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vertical: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 = new Layout(horizontal(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closures: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(Point, Block) =&gt; Point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vertical:   (Point, Block) =&gt; Point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layout = new Layout(horizontal)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(Body)"/>
                <a:cs typeface="Consolas" panose="020B0609020204030204" pitchFamily="49" charset="0"/>
              </a:rPr>
              <a:t>Template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method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defines the program skeleton of an algorithm in a method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which defers some steps to subclasses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629318"/>
            <a:ext cx="6619875" cy="35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35109</TotalTime>
  <Words>3552</Words>
  <Application>Microsoft Office PowerPoint</Application>
  <PresentationFormat>On-screen Show (4:3)</PresentationFormat>
  <Paragraphs>724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Arial (Body)</vt:lpstr>
      <vt:lpstr>Calibri</vt:lpstr>
      <vt:lpstr>Century Gothic (Headings)</vt:lpstr>
      <vt:lpstr>Consolas</vt:lpstr>
      <vt:lpstr>Franklin Gothic Book</vt:lpstr>
      <vt:lpstr>Franklin Gothic Medium</vt:lpstr>
      <vt:lpstr>Wingdings</vt:lpstr>
      <vt:lpstr>epam-ppt-cover</vt:lpstr>
      <vt:lpstr>epam-ppt-light</vt:lpstr>
      <vt:lpstr>Several Scala design patterns</vt:lpstr>
      <vt:lpstr>Topic of presentation</vt:lpstr>
      <vt:lpstr>Features of Scala influencing the Design</vt:lpstr>
      <vt:lpstr>FUNCTIONS</vt:lpstr>
      <vt:lpstr>Functions syntax</vt:lpstr>
      <vt:lpstr>Functions syntax</vt:lpstr>
      <vt:lpstr>Strategy</vt:lpstr>
      <vt:lpstr>Strategy</vt:lpstr>
      <vt:lpstr>Template Method</vt:lpstr>
      <vt:lpstr>Template Method</vt:lpstr>
      <vt:lpstr>Template Method</vt:lpstr>
      <vt:lpstr>Factory Method</vt:lpstr>
      <vt:lpstr>Factory Method</vt:lpstr>
      <vt:lpstr>Factory Method</vt:lpstr>
      <vt:lpstr>Adapter</vt:lpstr>
      <vt:lpstr>Adapter</vt:lpstr>
      <vt:lpstr>Decorator</vt:lpstr>
      <vt:lpstr>Decorator</vt:lpstr>
      <vt:lpstr>Chain of Responsibility</vt:lpstr>
      <vt:lpstr>Chain of Responsibility</vt:lpstr>
      <vt:lpstr>OOP</vt:lpstr>
      <vt:lpstr>Singleton</vt:lpstr>
      <vt:lpstr>Singleton</vt:lpstr>
      <vt:lpstr>Singleton</vt:lpstr>
      <vt:lpstr>Traits</vt:lpstr>
      <vt:lpstr>Traits</vt:lpstr>
      <vt:lpstr>Traits</vt:lpstr>
      <vt:lpstr>Traits</vt:lpstr>
      <vt:lpstr>Revisiting Decorator: Stackable Trait Pattern</vt:lpstr>
      <vt:lpstr>Revisiting Decorator: Stackable Trait Pattern</vt:lpstr>
      <vt:lpstr>Abstract factory - Family polymorphism</vt:lpstr>
      <vt:lpstr>Abstract factory - Family polymorphism</vt:lpstr>
      <vt:lpstr>Abstract factory - Family polymorphism</vt:lpstr>
      <vt:lpstr>Abstract factory - Family polymorphism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Value object</vt:lpstr>
      <vt:lpstr>Value object</vt:lpstr>
      <vt:lpstr>Lenses</vt:lpstr>
      <vt:lpstr>Lenses</vt:lpstr>
      <vt:lpstr>Benefits of immutability</vt:lpstr>
      <vt:lpstr>Circle-ellipse problem</vt:lpstr>
      <vt:lpstr>Circle-ellipse problem</vt:lpstr>
      <vt:lpstr>Circle-ellipse problem</vt:lpstr>
      <vt:lpstr>Type System</vt:lpstr>
      <vt:lpstr>Simple type-level hack: phantom types</vt:lpstr>
      <vt:lpstr>Simple type-level hack: phantom types</vt:lpstr>
      <vt:lpstr>Missing results</vt:lpstr>
      <vt:lpstr>Missing results: Option</vt:lpstr>
      <vt:lpstr>Missing results: Option</vt:lpstr>
      <vt:lpstr>Missing results: Option</vt:lpstr>
      <vt:lpstr>Error handling </vt:lpstr>
      <vt:lpstr>Error handling: Try</vt:lpstr>
      <vt:lpstr>Error handling: Try</vt:lpstr>
      <vt:lpstr>Special kinds of computations</vt:lpstr>
      <vt:lpstr>NOT COVERED TOPICS</vt:lpstr>
      <vt:lpstr>Not covered topics</vt:lpstr>
      <vt:lpstr>Not covered topics</vt:lpstr>
      <vt:lpstr>Not covered topics</vt:lpstr>
      <vt:lpstr>QUESTIONS?</vt:lpstr>
      <vt:lpstr>THANKS FOR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Vitaliy Savkin</cp:lastModifiedBy>
  <cp:revision>823</cp:revision>
  <cp:lastPrinted>2012-02-27T18:53:02Z</cp:lastPrinted>
  <dcterms:created xsi:type="dcterms:W3CDTF">2011-09-13T23:33:50Z</dcterms:created>
  <dcterms:modified xsi:type="dcterms:W3CDTF">2014-10-08T13:21:15Z</dcterms:modified>
</cp:coreProperties>
</file>