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0" r:id="rId6"/>
    <p:sldId id="275" r:id="rId7"/>
    <p:sldId id="276" r:id="rId8"/>
    <p:sldId id="277" r:id="rId9"/>
    <p:sldId id="278" r:id="rId10"/>
    <p:sldId id="279" r:id="rId11"/>
    <p:sldId id="280" r:id="rId12"/>
    <p:sldId id="274" r:id="rId13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3" autoAdjust="0"/>
  </p:normalViewPr>
  <p:slideViewPr>
    <p:cSldViewPr snapToGrid="0" snapToObject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3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.boriskin.77@yandex.ru" userId="b07e7f31d65d3f53" providerId="LiveId" clId="{4E2F21FA-20EF-4DD0-A8DA-1DF884993262}"/>
    <pc:docChg chg="undo custSel addSld modSld">
      <pc:chgData name="vit.boriskin.77@yandex.ru" userId="b07e7f31d65d3f53" providerId="LiveId" clId="{4E2F21FA-20EF-4DD0-A8DA-1DF884993262}" dt="2023-04-15T19:03:22.298" v="157" actId="20577"/>
      <pc:docMkLst>
        <pc:docMk/>
      </pc:docMkLst>
      <pc:sldChg chg="addSp modSp mod">
        <pc:chgData name="vit.boriskin.77@yandex.ru" userId="b07e7f31d65d3f53" providerId="LiveId" clId="{4E2F21FA-20EF-4DD0-A8DA-1DF884993262}" dt="2023-04-15T18:51:11.526" v="75" actId="20577"/>
        <pc:sldMkLst>
          <pc:docMk/>
          <pc:sldMk cId="1429390259" sldId="260"/>
        </pc:sldMkLst>
        <pc:spChg chg="mod">
          <ac:chgData name="vit.boriskin.77@yandex.ru" userId="b07e7f31d65d3f53" providerId="LiveId" clId="{4E2F21FA-20EF-4DD0-A8DA-1DF884993262}" dt="2023-04-15T18:47:58.833" v="35" actId="1076"/>
          <ac:spMkLst>
            <pc:docMk/>
            <pc:sldMk cId="1429390259" sldId="260"/>
            <ac:spMk id="2" creationId="{F188652B-B439-4AB5-8773-417F1E05177E}"/>
          </ac:spMkLst>
        </pc:spChg>
        <pc:spChg chg="add mod">
          <ac:chgData name="vit.boriskin.77@yandex.ru" userId="b07e7f31d65d3f53" providerId="LiveId" clId="{4E2F21FA-20EF-4DD0-A8DA-1DF884993262}" dt="2023-04-15T18:51:11.526" v="75" actId="20577"/>
          <ac:spMkLst>
            <pc:docMk/>
            <pc:sldMk cId="1429390259" sldId="260"/>
            <ac:spMk id="4" creationId="{C3B01972-CCBD-4006-8868-71E15AA1B455}"/>
          </ac:spMkLst>
        </pc:spChg>
        <pc:graphicFrameChg chg="mod">
          <ac:chgData name="vit.boriskin.77@yandex.ru" userId="b07e7f31d65d3f53" providerId="LiveId" clId="{4E2F21FA-20EF-4DD0-A8DA-1DF884993262}" dt="2023-04-15T18:48:14.025" v="37" actId="1076"/>
          <ac:graphicFrameMkLst>
            <pc:docMk/>
            <pc:sldMk cId="1429390259" sldId="260"/>
            <ac:graphicFrameMk id="11" creationId="{D054F0EB-A27A-40BE-8C3F-E6B9D896653D}"/>
          </ac:graphicFrameMkLst>
        </pc:graphicFrameChg>
      </pc:sldChg>
      <pc:sldChg chg="addSp modSp mod">
        <pc:chgData name="vit.boriskin.77@yandex.ru" userId="b07e7f31d65d3f53" providerId="LiveId" clId="{4E2F21FA-20EF-4DD0-A8DA-1DF884993262}" dt="2023-04-15T19:02:59.022" v="155" actId="20577"/>
        <pc:sldMkLst>
          <pc:docMk/>
          <pc:sldMk cId="2230514291" sldId="275"/>
        </pc:sldMkLst>
        <pc:spChg chg="add mod">
          <ac:chgData name="vit.boriskin.77@yandex.ru" userId="b07e7f31d65d3f53" providerId="LiveId" clId="{4E2F21FA-20EF-4DD0-A8DA-1DF884993262}" dt="2023-04-15T19:02:59.022" v="155" actId="20577"/>
          <ac:spMkLst>
            <pc:docMk/>
            <pc:sldMk cId="2230514291" sldId="275"/>
            <ac:spMk id="5" creationId="{142E62AC-5E96-49A6-8CFD-2DA8F08E029B}"/>
          </ac:spMkLst>
        </pc:spChg>
      </pc:sldChg>
      <pc:sldChg chg="addSp modSp mod">
        <pc:chgData name="vit.boriskin.77@yandex.ru" userId="b07e7f31d65d3f53" providerId="LiveId" clId="{4E2F21FA-20EF-4DD0-A8DA-1DF884993262}" dt="2023-04-15T18:55:25.101" v="97" actId="20577"/>
        <pc:sldMkLst>
          <pc:docMk/>
          <pc:sldMk cId="752426176" sldId="276"/>
        </pc:sldMkLst>
        <pc:spChg chg="add mod">
          <ac:chgData name="vit.boriskin.77@yandex.ru" userId="b07e7f31d65d3f53" providerId="LiveId" clId="{4E2F21FA-20EF-4DD0-A8DA-1DF884993262}" dt="2023-04-15T18:55:25.101" v="97" actId="20577"/>
          <ac:spMkLst>
            <pc:docMk/>
            <pc:sldMk cId="752426176" sldId="276"/>
            <ac:spMk id="5" creationId="{C309CF96-07AA-4E41-8884-D897C12AC4AA}"/>
          </ac:spMkLst>
        </pc:spChg>
        <pc:graphicFrameChg chg="mod">
          <ac:chgData name="vit.boriskin.77@yandex.ru" userId="b07e7f31d65d3f53" providerId="LiveId" clId="{4E2F21FA-20EF-4DD0-A8DA-1DF884993262}" dt="2023-04-15T18:54:02.806" v="85" actId="1076"/>
          <ac:graphicFrameMkLst>
            <pc:docMk/>
            <pc:sldMk cId="752426176" sldId="276"/>
            <ac:graphicFrameMk id="4" creationId="{32A81710-75D5-43B5-AF31-C41DD13E0F6E}"/>
          </ac:graphicFrameMkLst>
        </pc:graphicFrameChg>
      </pc:sldChg>
      <pc:sldChg chg="addSp modSp mod">
        <pc:chgData name="vit.boriskin.77@yandex.ru" userId="b07e7f31d65d3f53" providerId="LiveId" clId="{4E2F21FA-20EF-4DD0-A8DA-1DF884993262}" dt="2023-04-15T18:58:42.024" v="122" actId="20577"/>
        <pc:sldMkLst>
          <pc:docMk/>
          <pc:sldMk cId="1200987274" sldId="277"/>
        </pc:sldMkLst>
        <pc:spChg chg="mod">
          <ac:chgData name="vit.boriskin.77@yandex.ru" userId="b07e7f31d65d3f53" providerId="LiveId" clId="{4E2F21FA-20EF-4DD0-A8DA-1DF884993262}" dt="2023-04-15T18:58:42.024" v="122" actId="20577"/>
          <ac:spMkLst>
            <pc:docMk/>
            <pc:sldMk cId="1200987274" sldId="277"/>
            <ac:spMk id="2" creationId="{BF600B73-A533-4712-A9FD-FEC5437F657A}"/>
          </ac:spMkLst>
        </pc:spChg>
        <pc:spChg chg="add mod">
          <ac:chgData name="vit.boriskin.77@yandex.ru" userId="b07e7f31d65d3f53" providerId="LiveId" clId="{4E2F21FA-20EF-4DD0-A8DA-1DF884993262}" dt="2023-04-15T18:57:26.118" v="111"/>
          <ac:spMkLst>
            <pc:docMk/>
            <pc:sldMk cId="1200987274" sldId="277"/>
            <ac:spMk id="5" creationId="{AAC5FBD5-B767-497B-94B7-87332995ABCA}"/>
          </ac:spMkLst>
        </pc:spChg>
      </pc:sldChg>
      <pc:sldChg chg="addSp modSp mod">
        <pc:chgData name="vit.boriskin.77@yandex.ru" userId="b07e7f31d65d3f53" providerId="LiveId" clId="{4E2F21FA-20EF-4DD0-A8DA-1DF884993262}" dt="2023-04-15T19:00:32.632" v="135" actId="1076"/>
        <pc:sldMkLst>
          <pc:docMk/>
          <pc:sldMk cId="1068750255" sldId="278"/>
        </pc:sldMkLst>
        <pc:spChg chg="mod">
          <ac:chgData name="vit.boriskin.77@yandex.ru" userId="b07e7f31d65d3f53" providerId="LiveId" clId="{4E2F21FA-20EF-4DD0-A8DA-1DF884993262}" dt="2023-04-15T18:59:44.609" v="127" actId="1076"/>
          <ac:spMkLst>
            <pc:docMk/>
            <pc:sldMk cId="1068750255" sldId="278"/>
            <ac:spMk id="2" creationId="{D485A0E9-5894-4AEB-9F4C-DD14F1FC9855}"/>
          </ac:spMkLst>
        </pc:spChg>
        <pc:spChg chg="add mod">
          <ac:chgData name="vit.boriskin.77@yandex.ru" userId="b07e7f31d65d3f53" providerId="LiveId" clId="{4E2F21FA-20EF-4DD0-A8DA-1DF884993262}" dt="2023-04-15T19:00:32.632" v="135" actId="1076"/>
          <ac:spMkLst>
            <pc:docMk/>
            <pc:sldMk cId="1068750255" sldId="278"/>
            <ac:spMk id="5" creationId="{47D67188-F3B1-47CC-A222-5F10562AE367}"/>
          </ac:spMkLst>
        </pc:spChg>
        <pc:graphicFrameChg chg="mod">
          <ac:chgData name="vit.boriskin.77@yandex.ru" userId="b07e7f31d65d3f53" providerId="LiveId" clId="{4E2F21FA-20EF-4DD0-A8DA-1DF884993262}" dt="2023-04-15T18:59:49.927" v="128" actId="1076"/>
          <ac:graphicFrameMkLst>
            <pc:docMk/>
            <pc:sldMk cId="1068750255" sldId="278"/>
            <ac:graphicFrameMk id="4" creationId="{9527578D-F28C-43D8-A78A-153FDB9234F6}"/>
          </ac:graphicFrameMkLst>
        </pc:graphicFrameChg>
      </pc:sldChg>
      <pc:sldChg chg="addSp modSp mod">
        <pc:chgData name="vit.boriskin.77@yandex.ru" userId="b07e7f31d65d3f53" providerId="LiveId" clId="{4E2F21FA-20EF-4DD0-A8DA-1DF884993262}" dt="2023-04-15T19:03:22.298" v="157" actId="20577"/>
        <pc:sldMkLst>
          <pc:docMk/>
          <pc:sldMk cId="3265892021" sldId="279"/>
        </pc:sldMkLst>
        <pc:spChg chg="mod">
          <ac:chgData name="vit.boriskin.77@yandex.ru" userId="b07e7f31d65d3f53" providerId="LiveId" clId="{4E2F21FA-20EF-4DD0-A8DA-1DF884993262}" dt="2023-04-15T19:03:22.298" v="157" actId="20577"/>
          <ac:spMkLst>
            <pc:docMk/>
            <pc:sldMk cId="3265892021" sldId="279"/>
            <ac:spMk id="2" creationId="{62C95570-C2C3-4FC9-B084-0D4B7ABB90ED}"/>
          </ac:spMkLst>
        </pc:spChg>
        <pc:spChg chg="add mod">
          <ac:chgData name="vit.boriskin.77@yandex.ru" userId="b07e7f31d65d3f53" providerId="LiveId" clId="{4E2F21FA-20EF-4DD0-A8DA-1DF884993262}" dt="2023-04-15T18:55:48.538" v="99" actId="27636"/>
          <ac:spMkLst>
            <pc:docMk/>
            <pc:sldMk cId="3265892021" sldId="279"/>
            <ac:spMk id="5" creationId="{07291DC3-D793-4815-9F5B-6D9FE54DB949}"/>
          </ac:spMkLst>
        </pc:spChg>
      </pc:sldChg>
      <pc:sldChg chg="addSp delSp modSp new mod">
        <pc:chgData name="vit.boriskin.77@yandex.ru" userId="b07e7f31d65d3f53" providerId="LiveId" clId="{4E2F21FA-20EF-4DD0-A8DA-1DF884993262}" dt="2023-04-15T19:02:31.883" v="154" actId="20577"/>
        <pc:sldMkLst>
          <pc:docMk/>
          <pc:sldMk cId="2418594109" sldId="280"/>
        </pc:sldMkLst>
        <pc:spChg chg="mod">
          <ac:chgData name="vit.boriskin.77@yandex.ru" userId="b07e7f31d65d3f53" providerId="LiveId" clId="{4E2F21FA-20EF-4DD0-A8DA-1DF884993262}" dt="2023-04-15T19:00:58.361" v="139" actId="27636"/>
          <ac:spMkLst>
            <pc:docMk/>
            <pc:sldMk cId="2418594109" sldId="280"/>
            <ac:spMk id="2" creationId="{FD7916A9-D43E-4ED8-9609-49623AC8617B}"/>
          </ac:spMkLst>
        </pc:spChg>
        <pc:spChg chg="del">
          <ac:chgData name="vit.boriskin.77@yandex.ru" userId="b07e7f31d65d3f53" providerId="LiveId" clId="{4E2F21FA-20EF-4DD0-A8DA-1DF884993262}" dt="2023-04-15T13:15:18.523" v="1"/>
          <ac:spMkLst>
            <pc:docMk/>
            <pc:sldMk cId="2418594109" sldId="280"/>
            <ac:spMk id="3" creationId="{1A5A05BA-53FB-4470-B2C9-77E6E18869D6}"/>
          </ac:spMkLst>
        </pc:spChg>
        <pc:spChg chg="add mod">
          <ac:chgData name="vit.boriskin.77@yandex.ru" userId="b07e7f31d65d3f53" providerId="LiveId" clId="{4E2F21FA-20EF-4DD0-A8DA-1DF884993262}" dt="2023-04-15T19:02:31.883" v="154" actId="20577"/>
          <ac:spMkLst>
            <pc:docMk/>
            <pc:sldMk cId="2418594109" sldId="280"/>
            <ac:spMk id="5" creationId="{B0E688C7-969C-4B8E-8FB3-DF678B691CFB}"/>
          </ac:spMkLst>
        </pc:spChg>
        <pc:graphicFrameChg chg="add mod">
          <ac:chgData name="vit.boriskin.77@yandex.ru" userId="b07e7f31d65d3f53" providerId="LiveId" clId="{4E2F21FA-20EF-4DD0-A8DA-1DF884993262}" dt="2023-04-15T19:01:13.734" v="143" actId="1076"/>
          <ac:graphicFrameMkLst>
            <pc:docMk/>
            <pc:sldMk cId="2418594109" sldId="280"/>
            <ac:graphicFrameMk id="4" creationId="{A3940680-F3BB-4412-A1A2-5200ADFEF9BD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07e7f31d65d3f53/&#1056;&#1072;&#1073;&#1086;&#1095;&#1080;&#1081;%20&#1089;&#1090;&#1086;&#1083;/&#1050;&#1091;&#1088;&#1089;&#1086;&#1074;&#1072;&#1103;%20&#1088;&#1072;&#1073;&#1086;&#1090;&#1072;/&#1041;&#1086;&#1088;&#1080;&#1089;&#1082;&#1080;&#1085;%20&#1042;&#1080;&#1090;&#1072;&#1083;&#1080;&#1081;%20&#1050;&#1091;&#1088;&#1089;&#1086;&#1074;&#1072;&#1103;%20&#1088;&#1072;&#1073;&#1086;&#1090;&#1072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1782641343271114E-2"/>
          <c:y val="5.8411227746187337E-2"/>
          <c:w val="0.85385579638947251"/>
          <c:h val="0.844059762110583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'[Борискин Виталий Курсовая работа — копия.xlsx]Данные для визуализации'!$B$1</c:f>
              <c:strCache>
                <c:ptCount val="1"/>
                <c:pt idx="0">
                  <c:v>Кол-во подписок всего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'[Борискин Виталий Курсовая работа — копия.xlsx]Данные для визуализации'!$A$2:$A$7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'[Борискин Виталий Курсовая работа — копия.xlsx]Данные для визуализации'!$B$2:$B$7</c:f>
              <c:numCache>
                <c:formatCode>0</c:formatCode>
                <c:ptCount val="6"/>
                <c:pt idx="0">
                  <c:v>201</c:v>
                </c:pt>
                <c:pt idx="1">
                  <c:v>5289</c:v>
                </c:pt>
                <c:pt idx="2">
                  <c:v>8990.1691890653128</c:v>
                </c:pt>
                <c:pt idx="3">
                  <c:v>10322.717485852865</c:v>
                </c:pt>
                <c:pt idx="4">
                  <c:v>9998.4940518284257</c:v>
                </c:pt>
                <c:pt idx="5">
                  <c:v>8032.1956088647448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40-4599-9D92-44941C6F20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9"/>
        <c:overlap val="2"/>
        <c:axId val="1460486287"/>
        <c:axId val="1460486703"/>
      </c:barChart>
      <c:lineChart>
        <c:grouping val="standard"/>
        <c:varyColors val="0"/>
        <c:ser>
          <c:idx val="1"/>
          <c:order val="1"/>
          <c:tx>
            <c:strRef>
              <c:f>'[Борискин Виталий Курсовая работа — копия.xlsx]Данные для визуализации'!$C$1</c:f>
              <c:strCache>
                <c:ptCount val="1"/>
                <c:pt idx="0">
                  <c:v>Интенсивность просмотра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7.5136251459888267E-2"/>
                  <c:y val="-0.5866838388813778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63685BE-FDED-4637-A874-E0531C85B222}" type="SERIESNAME">
                      <a:rPr lang="ru-RU" sz="1800">
                        <a:solidFill>
                          <a:srgbClr val="FF0000"/>
                        </a:solidFill>
                      </a:rPr>
                      <a:pPr>
                        <a:defRPr sz="1800">
                          <a:solidFill>
                            <a:srgbClr val="FF0000"/>
                          </a:solidFill>
                        </a:defRPr>
                      </a:pPr>
                      <a:t>[ИМЯ РЯДА]</a:t>
                    </a:fld>
                    <a:r>
                      <a:rPr lang="ru-RU" sz="1800" baseline="0" dirty="0">
                        <a:solidFill>
                          <a:srgbClr val="FF0000"/>
                        </a:solidFill>
                      </a:rPr>
                      <a:t>; </a:t>
                    </a:r>
                    <a:fld id="{A9C456B7-AF5B-442D-B777-04BE445C3441}" type="VALUE">
                      <a:rPr lang="ru-RU" sz="1800" baseline="0">
                        <a:solidFill>
                          <a:srgbClr val="FF0000"/>
                        </a:solidFill>
                      </a:rPr>
                      <a:pPr>
                        <a:defRPr sz="1800">
                          <a:solidFill>
                            <a:srgbClr val="FF0000"/>
                          </a:solidFill>
                        </a:defRPr>
                      </a:pPr>
                      <a:t>[ЗНАЧЕНИЕ]</a:t>
                    </a:fld>
                    <a:endParaRPr lang="ru-RU" sz="1800" baseline="0" dirty="0">
                      <a:solidFill>
                        <a:srgbClr val="FF0000"/>
                      </a:solidFill>
                    </a:endParaRPr>
                  </a:p>
                </c:rich>
              </c:tx>
              <c:spPr>
                <a:solidFill>
                  <a:sysClr val="window" lastClr="FFFFFF"/>
                </a:solidFill>
                <a:ln>
                  <a:solidFill>
                    <a:sysClr val="window" lastClr="FFFFFF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963425703237989"/>
                      <c:h val="0.142658965816838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540-4599-9D92-44941C6F20BF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" lastClr="FFFFFF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rgbClr val="FF0000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'[Борискин Виталий Курсовая работа — копия.xlsx]Данные для визуализации'!$A$2:$A$7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'[Борискин Виталий Курсовая работа — копия.xlsx]Данные для визуализации'!$C$2:$C$7</c:f>
              <c:numCache>
                <c:formatCode>0.00</c:formatCode>
                <c:ptCount val="6"/>
                <c:pt idx="0">
                  <c:v>0.82089552238805974</c:v>
                </c:pt>
                <c:pt idx="1">
                  <c:v>2.1678956324446967</c:v>
                </c:pt>
                <c:pt idx="2">
                  <c:v>3.3358660298047171</c:v>
                </c:pt>
                <c:pt idx="3">
                  <c:v>3.3773083539077029</c:v>
                </c:pt>
                <c:pt idx="4">
                  <c:v>3.5353324027367807</c:v>
                </c:pt>
                <c:pt idx="5">
                  <c:v>3.5776021152031543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40-4599-9D92-44941C6F20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4729759"/>
        <c:axId val="1404739327"/>
      </c:lineChart>
      <c:catAx>
        <c:axId val="1460486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60486703"/>
        <c:crosses val="autoZero"/>
        <c:auto val="1"/>
        <c:lblAlgn val="ctr"/>
        <c:lblOffset val="100"/>
        <c:noMultiLvlLbl val="0"/>
      </c:catAx>
      <c:valAx>
        <c:axId val="1460486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6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Кол-во просмотров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bg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60486287"/>
        <c:crosses val="autoZero"/>
        <c:crossBetween val="between"/>
      </c:valAx>
      <c:valAx>
        <c:axId val="140473932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ru-RU" sz="1600">
                    <a:solidFill>
                      <a:schemeClr val="bg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Интенсивность просморов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bg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04729759"/>
        <c:crosses val="max"/>
        <c:crossBetween val="between"/>
      </c:valAx>
      <c:catAx>
        <c:axId val="14047297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0473932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'[Борискин Виталий Курсовая работа — копия.xlsx]Данные для визуализации'!$B$17</c:f>
              <c:strCache>
                <c:ptCount val="1"/>
                <c:pt idx="0">
                  <c:v>Retention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EBEBEB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'[Борискин Виталий Курсовая работа — копия.xlsx]Данные для визуализации'!$A$18:$A$22</c:f>
              <c:strCache>
                <c:ptCount val="5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</c:strCache>
            </c:strRef>
          </c:cat>
          <c:val>
            <c:numRef>
              <c:f>'[Борискин Виталий Курсовая работа — копия.xlsx]Данные для визуализации'!$B$18:$B$22</c:f>
              <c:numCache>
                <c:formatCode>0.0%</c:formatCode>
                <c:ptCount val="5"/>
                <c:pt idx="0">
                  <c:v>0.8308457711442786</c:v>
                </c:pt>
                <c:pt idx="1">
                  <c:v>0.86862718643700376</c:v>
                </c:pt>
                <c:pt idx="2">
                  <c:v>0.7861606758690689</c:v>
                </c:pt>
                <c:pt idx="3">
                  <c:v>0.78298123172559619</c:v>
                </c:pt>
                <c:pt idx="4">
                  <c:v>0.76553484646670578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A9-42A4-BEA1-6B35131C87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474792575"/>
        <c:axId val="1474781759"/>
      </c:barChart>
      <c:lineChart>
        <c:grouping val="standard"/>
        <c:varyColors val="0"/>
        <c:ser>
          <c:idx val="1"/>
          <c:order val="1"/>
          <c:tx>
            <c:strRef>
              <c:f>'[Борискин Виталий Курсовая работа — копия.xlsx]Данные для визуализации'!$C$17</c:f>
              <c:strCache>
                <c:ptCount val="1"/>
                <c:pt idx="0">
                  <c:v>Ср. Retention</c:v>
                </c:pt>
              </c:strCache>
            </c:strRef>
          </c:tx>
          <c:spPr>
            <a:ln w="28575" cap="rnd">
              <a:solidFill>
                <a:srgbClr val="FF0000">
                  <a:alpha val="89000"/>
                </a:srgbClr>
              </a:solidFill>
              <a:round/>
            </a:ln>
            <a:effectLst/>
          </c:spPr>
          <c:marker>
            <c:symbol val="none"/>
          </c:marker>
          <c:dLbls>
            <c:dLbl>
              <c:idx val="4"/>
              <c:layout>
                <c:manualLayout>
                  <c:x val="-0.15379715176336903"/>
                  <c:y val="-0.187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800" b="0" i="0" u="none" strike="noStrike" kern="1200" baseline="0">
                        <a:ln>
                          <a:solidFill>
                            <a:sysClr val="window" lastClr="FFFFFF"/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0949C96-BAB2-47CE-9E43-6AE2BDB350BE}" type="SERIESNAME">
                      <a:rPr lang="ru-RU" sz="2800">
                        <a:ln>
                          <a:noFill/>
                        </a:ln>
                        <a:solidFill>
                          <a:srgbClr val="FF0000"/>
                        </a:solidFill>
                      </a:rPr>
                      <a:pPr>
                        <a:defRPr sz="2800">
                          <a:ln>
                            <a:solidFill>
                              <a:sysClr val="window" lastClr="FFFFFF"/>
                            </a:solidFill>
                          </a:ln>
                          <a:solidFill>
                            <a:schemeClr val="tx1"/>
                          </a:solidFill>
                        </a:defRPr>
                      </a:pPr>
                      <a:t>[ИМЯ РЯДА]</a:t>
                    </a:fld>
                    <a:r>
                      <a:rPr lang="en-US" sz="2800" baseline="0" dirty="0">
                        <a:ln>
                          <a:solidFill>
                            <a:sysClr val="window" lastClr="FFFFFF"/>
                          </a:solidFill>
                        </a:ln>
                        <a:solidFill>
                          <a:schemeClr val="tx1"/>
                        </a:solidFill>
                      </a:rPr>
                      <a:t>; </a:t>
                    </a:r>
                    <a:fld id="{CDBCAD8B-2C58-4170-9204-14A232BB93CB}" type="VALUE">
                      <a:rPr lang="en-US" sz="2800" baseline="0">
                        <a:ln>
                          <a:noFill/>
                        </a:ln>
                        <a:solidFill>
                          <a:srgbClr val="FF0000"/>
                        </a:solidFill>
                      </a:rPr>
                      <a:pPr>
                        <a:defRPr sz="2800">
                          <a:ln>
                            <a:solidFill>
                              <a:sysClr val="window" lastClr="FFFFFF"/>
                            </a:solidFill>
                          </a:ln>
                          <a:solidFill>
                            <a:schemeClr val="tx1"/>
                          </a:solidFill>
                        </a:defRPr>
                      </a:pPr>
                      <a:t>[ЗНАЧЕНИЕ]</a:t>
                    </a:fld>
                    <a:endParaRPr lang="en-US" sz="2800" baseline="0" dirty="0">
                      <a:ln>
                        <a:solidFill>
                          <a:sysClr val="window" lastClr="FFFFFF"/>
                        </a:solidFill>
                      </a:ln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800" b="0" i="0" u="none" strike="noStrike" kern="1200" baseline="0">
                      <a:ln>
                        <a:solidFill>
                          <a:sysClr val="window" lastClr="FFFFFF"/>
                        </a:solidFill>
                      </a:ln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5424209991346839"/>
                      <c:h val="0.1249307378244386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BA9-42A4-BEA1-6B35131C87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>
                      <a:solidFill>
                        <a:sysClr val="window" lastClr="FFFFFF"/>
                      </a:solidFill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rgbClr val="FF0000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'[Борискин Виталий Курсовая работа — копия.xlsx]Данные для визуализации'!$A$18:$A$22</c:f>
              <c:strCache>
                <c:ptCount val="5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</c:strCache>
            </c:strRef>
          </c:cat>
          <c:val>
            <c:numRef>
              <c:f>'[Борискин Виталий Курсовая работа — копия.xlsx]Данные для визуализации'!$C$18:$C$22</c:f>
              <c:numCache>
                <c:formatCode>0.00</c:formatCode>
                <c:ptCount val="5"/>
                <c:pt idx="0">
                  <c:v>0.80596520485670597</c:v>
                </c:pt>
                <c:pt idx="1">
                  <c:v>0.80596520485670597</c:v>
                </c:pt>
                <c:pt idx="2">
                  <c:v>0.80596520485670597</c:v>
                </c:pt>
                <c:pt idx="3">
                  <c:v>0.80596520485670597</c:v>
                </c:pt>
                <c:pt idx="4">
                  <c:v>0.80596520485670597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BA9-42A4-BEA1-6B35131C87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4792575"/>
        <c:axId val="1474781759"/>
      </c:lineChart>
      <c:catAx>
        <c:axId val="1474792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4781759"/>
        <c:crosses val="autoZero"/>
        <c:auto val="1"/>
        <c:lblAlgn val="ctr"/>
        <c:lblOffset val="100"/>
        <c:noMultiLvlLbl val="0"/>
      </c:catAx>
      <c:valAx>
        <c:axId val="147478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74792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[Борискин Виталий Курсовая работа — копия.xlsx]Данные для визуализации!Сводная таблица2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'Данные для визуализации'!$B$31:$B$32</c:f>
              <c:strCache>
                <c:ptCount val="1"/>
                <c:pt idx="0">
                  <c:v>Выходной день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00000"/>
                  </a:schemeClr>
                </a:gs>
                <a:gs pos="100000">
                  <a:schemeClr val="accent1">
                    <a:shade val="88000"/>
                    <a:lumMod val="8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  <c:invertIfNegative val="0"/>
          <c:cat>
            <c:strRef>
              <c:f>'Данные для визуализации'!$A$33:$A$57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'Данные для визуализации'!$B$33:$B$57</c:f>
              <c:numCache>
                <c:formatCode>General</c:formatCode>
                <c:ptCount val="24"/>
                <c:pt idx="0">
                  <c:v>2243</c:v>
                </c:pt>
                <c:pt idx="1">
                  <c:v>1574</c:v>
                </c:pt>
                <c:pt idx="2">
                  <c:v>1150</c:v>
                </c:pt>
                <c:pt idx="3">
                  <c:v>999</c:v>
                </c:pt>
                <c:pt idx="4">
                  <c:v>943</c:v>
                </c:pt>
                <c:pt idx="5">
                  <c:v>957</c:v>
                </c:pt>
                <c:pt idx="6">
                  <c:v>964</c:v>
                </c:pt>
                <c:pt idx="7">
                  <c:v>978</c:v>
                </c:pt>
                <c:pt idx="8">
                  <c:v>1038</c:v>
                </c:pt>
                <c:pt idx="9">
                  <c:v>1096</c:v>
                </c:pt>
                <c:pt idx="10">
                  <c:v>1088</c:v>
                </c:pt>
                <c:pt idx="11">
                  <c:v>1144</c:v>
                </c:pt>
                <c:pt idx="12">
                  <c:v>1384</c:v>
                </c:pt>
                <c:pt idx="13">
                  <c:v>1787</c:v>
                </c:pt>
                <c:pt idx="14">
                  <c:v>2326</c:v>
                </c:pt>
                <c:pt idx="15">
                  <c:v>2757</c:v>
                </c:pt>
                <c:pt idx="16">
                  <c:v>3341</c:v>
                </c:pt>
                <c:pt idx="17">
                  <c:v>3891</c:v>
                </c:pt>
                <c:pt idx="18">
                  <c:v>4311</c:v>
                </c:pt>
                <c:pt idx="19">
                  <c:v>4232</c:v>
                </c:pt>
                <c:pt idx="20">
                  <c:v>4201</c:v>
                </c:pt>
                <c:pt idx="21">
                  <c:v>3984</c:v>
                </c:pt>
                <c:pt idx="22">
                  <c:v>3449</c:v>
                </c:pt>
                <c:pt idx="23">
                  <c:v>2632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DD-4A13-924D-84B28C15D1BA}"/>
            </c:ext>
          </c:extLst>
        </c:ser>
        <c:ser>
          <c:idx val="1"/>
          <c:order val="1"/>
          <c:tx>
            <c:strRef>
              <c:f>'Данные для визуализации'!$C$31:$C$32</c:f>
              <c:strCache>
                <c:ptCount val="1"/>
                <c:pt idx="0">
                  <c:v>Рабочий день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00000"/>
                  </a:schemeClr>
                </a:gs>
                <a:gs pos="100000">
                  <a:schemeClr val="accent2">
                    <a:shade val="88000"/>
                    <a:lumMod val="8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  <c:invertIfNegative val="0"/>
          <c:cat>
            <c:strRef>
              <c:f>'Данные для визуализации'!$A$33:$A$57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'Данные для визуализации'!$C$33:$C$57</c:f>
              <c:numCache>
                <c:formatCode>General</c:formatCode>
                <c:ptCount val="24"/>
                <c:pt idx="0">
                  <c:v>3829</c:v>
                </c:pt>
                <c:pt idx="1">
                  <c:v>2298</c:v>
                </c:pt>
                <c:pt idx="2">
                  <c:v>1217</c:v>
                </c:pt>
                <c:pt idx="3">
                  <c:v>610</c:v>
                </c:pt>
                <c:pt idx="4">
                  <c:v>401</c:v>
                </c:pt>
                <c:pt idx="5">
                  <c:v>438</c:v>
                </c:pt>
                <c:pt idx="6">
                  <c:v>443</c:v>
                </c:pt>
                <c:pt idx="7">
                  <c:v>415</c:v>
                </c:pt>
                <c:pt idx="8">
                  <c:v>438</c:v>
                </c:pt>
                <c:pt idx="9">
                  <c:v>503</c:v>
                </c:pt>
                <c:pt idx="10">
                  <c:v>655</c:v>
                </c:pt>
                <c:pt idx="11">
                  <c:v>869</c:v>
                </c:pt>
                <c:pt idx="12">
                  <c:v>1572</c:v>
                </c:pt>
                <c:pt idx="13">
                  <c:v>2425</c:v>
                </c:pt>
                <c:pt idx="14">
                  <c:v>3759</c:v>
                </c:pt>
                <c:pt idx="15">
                  <c:v>5193</c:v>
                </c:pt>
                <c:pt idx="16">
                  <c:v>7055</c:v>
                </c:pt>
                <c:pt idx="17">
                  <c:v>8371</c:v>
                </c:pt>
                <c:pt idx="18">
                  <c:v>9349</c:v>
                </c:pt>
                <c:pt idx="19">
                  <c:v>9068</c:v>
                </c:pt>
                <c:pt idx="20">
                  <c:v>9138</c:v>
                </c:pt>
                <c:pt idx="21">
                  <c:v>8149</c:v>
                </c:pt>
                <c:pt idx="22">
                  <c:v>6821</c:v>
                </c:pt>
                <c:pt idx="23">
                  <c:v>5083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DD-4A13-924D-84B28C15D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02428143"/>
        <c:axId val="1702425647"/>
      </c:barChart>
      <c:catAx>
        <c:axId val="17024281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 суток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02425647"/>
        <c:crosses val="autoZero"/>
        <c:auto val="1"/>
        <c:lblAlgn val="ctr"/>
        <c:lblOffset val="100"/>
        <c:noMultiLvlLbl val="0"/>
      </c:catAx>
      <c:valAx>
        <c:axId val="1702425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Кол-во просмотров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02428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[Борискин Виталий Курсовая работа — копия.xlsx]Данные для визуализации!Сводная таблица4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1796576111130309E-2"/>
          <c:y val="2.8675215315561817E-2"/>
          <c:w val="0.90502645409759952"/>
          <c:h val="0.858713909408898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'Данные для визуализации'!$B$61</c:f>
              <c:strCache>
                <c:ptCount val="1"/>
                <c:pt idx="0">
                  <c:v>Итог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'Данные для визуализации'!$A$62:$A$67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'Данные для визуализации'!$B$62:$B$67</c:f>
              <c:numCache>
                <c:formatCode>General</c:formatCode>
                <c:ptCount val="6"/>
                <c:pt idx="0">
                  <c:v>96</c:v>
                </c:pt>
                <c:pt idx="1">
                  <c:v>2063</c:v>
                </c:pt>
                <c:pt idx="2">
                  <c:v>3288</c:v>
                </c:pt>
                <c:pt idx="3">
                  <c:v>3524</c:v>
                </c:pt>
                <c:pt idx="4">
                  <c:v>3619</c:v>
                </c:pt>
                <c:pt idx="5">
                  <c:v>3315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F2-48D9-B19F-2236917F082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151975839"/>
        <c:axId val="1151977087"/>
      </c:barChart>
      <c:catAx>
        <c:axId val="1151975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51977087"/>
        <c:crosses val="autoZero"/>
        <c:auto val="1"/>
        <c:lblAlgn val="ctr"/>
        <c:lblOffset val="100"/>
        <c:noMultiLvlLbl val="0"/>
      </c:catAx>
      <c:valAx>
        <c:axId val="115197708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Кол-во просмотров</a:t>
                </a:r>
              </a:p>
            </c:rich>
          </c:tx>
          <c:layout>
            <c:manualLayout>
              <c:xMode val="edge"/>
              <c:yMode val="edge"/>
              <c:x val="9.0979329196302153E-3"/>
              <c:y val="0.289271959477836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51975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[Борискин Виталий Курсовая работа — копия.xlsx]Данные для визуализации!Сводная таблица5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'Данные для визуализации'!$B$86</c:f>
              <c:strCache>
                <c:ptCount val="1"/>
                <c:pt idx="0">
                  <c:v>Итог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00000"/>
                  </a:schemeClr>
                </a:gs>
                <a:gs pos="100000">
                  <a:schemeClr val="accent1">
                    <a:shade val="88000"/>
                    <a:lumMod val="8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'Данные для визуализации'!$A$87:$A$96</c:f>
              <c:strCache>
                <c:ptCount val="10"/>
                <c:pt idx="0">
                  <c:v>411922</c:v>
                </c:pt>
                <c:pt idx="1">
                  <c:v>250679</c:v>
                </c:pt>
                <c:pt idx="2">
                  <c:v>158978</c:v>
                </c:pt>
                <c:pt idx="3">
                  <c:v>230507</c:v>
                </c:pt>
                <c:pt idx="4">
                  <c:v>351192</c:v>
                </c:pt>
                <c:pt idx="5">
                  <c:v>347008</c:v>
                </c:pt>
                <c:pt idx="6">
                  <c:v>118549</c:v>
                </c:pt>
                <c:pt idx="7">
                  <c:v>347393</c:v>
                </c:pt>
                <c:pt idx="8">
                  <c:v>470762</c:v>
                </c:pt>
                <c:pt idx="9">
                  <c:v>21760</c:v>
                </c:pt>
              </c:strCache>
            </c:strRef>
          </c:cat>
          <c:val>
            <c:numRef>
              <c:f>'Данные для визуализации'!$B$87:$B$96</c:f>
              <c:numCache>
                <c:formatCode>General</c:formatCode>
                <c:ptCount val="10"/>
                <c:pt idx="0">
                  <c:v>8071</c:v>
                </c:pt>
                <c:pt idx="1">
                  <c:v>5079</c:v>
                </c:pt>
                <c:pt idx="2">
                  <c:v>4240</c:v>
                </c:pt>
                <c:pt idx="3">
                  <c:v>3824</c:v>
                </c:pt>
                <c:pt idx="4">
                  <c:v>3501</c:v>
                </c:pt>
                <c:pt idx="5">
                  <c:v>2508</c:v>
                </c:pt>
                <c:pt idx="6">
                  <c:v>2288</c:v>
                </c:pt>
                <c:pt idx="7">
                  <c:v>2092</c:v>
                </c:pt>
                <c:pt idx="8">
                  <c:v>1776</c:v>
                </c:pt>
                <c:pt idx="9">
                  <c:v>1592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97-4965-9D58-F8837B91C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08975519"/>
        <c:axId val="1508978847"/>
      </c:barChart>
      <c:catAx>
        <c:axId val="15089755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ID </a:t>
                </a:r>
                <a:r>
                  <a:rPr lang="ru-RU" sz="1400"/>
                  <a:t>фильмов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08978847"/>
        <c:crosses val="autoZero"/>
        <c:auto val="1"/>
        <c:lblAlgn val="ctr"/>
        <c:lblOffset val="100"/>
        <c:noMultiLvlLbl val="0"/>
      </c:catAx>
      <c:valAx>
        <c:axId val="1508978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Кол-во просмотров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08975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[Борискин Виталий Курсовая работа — копия.xlsx]Данные для визуализации!Сводная таблица7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'Данные для визуализации'!$B$107</c:f>
              <c:strCache>
                <c:ptCount val="1"/>
                <c:pt idx="0">
                  <c:v>Итог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00000"/>
                  </a:schemeClr>
                </a:gs>
                <a:gs pos="100000">
                  <a:schemeClr val="accent1">
                    <a:shade val="88000"/>
                    <a:lumMod val="8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'Данные для визуализации'!$A$108:$A$130</c:f>
              <c:strCache>
                <c:ptCount val="22"/>
                <c:pt idx="0">
                  <c:v>UTC+0</c:v>
                </c:pt>
                <c:pt idx="1">
                  <c:v>UTC+1</c:v>
                </c:pt>
                <c:pt idx="2">
                  <c:v>UTC+10</c:v>
                </c:pt>
                <c:pt idx="3">
                  <c:v>UTC+11</c:v>
                </c:pt>
                <c:pt idx="4">
                  <c:v>UTC+12</c:v>
                </c:pt>
                <c:pt idx="5">
                  <c:v>UTC+2</c:v>
                </c:pt>
                <c:pt idx="6">
                  <c:v>UTC+3</c:v>
                </c:pt>
                <c:pt idx="7">
                  <c:v>UTC+4</c:v>
                </c:pt>
                <c:pt idx="8">
                  <c:v>UTC+5</c:v>
                </c:pt>
                <c:pt idx="9">
                  <c:v>UTC+6</c:v>
                </c:pt>
                <c:pt idx="10">
                  <c:v>UTC+7</c:v>
                </c:pt>
                <c:pt idx="11">
                  <c:v>UTC+8</c:v>
                </c:pt>
                <c:pt idx="12">
                  <c:v>UTC+9</c:v>
                </c:pt>
                <c:pt idx="13">
                  <c:v>UTC-1</c:v>
                </c:pt>
                <c:pt idx="14">
                  <c:v>UTC-2</c:v>
                </c:pt>
                <c:pt idx="15">
                  <c:v>UTC-3</c:v>
                </c:pt>
                <c:pt idx="16">
                  <c:v>UTC-4</c:v>
                </c:pt>
                <c:pt idx="17">
                  <c:v>UTC-5</c:v>
                </c:pt>
                <c:pt idx="18">
                  <c:v>UTC-6</c:v>
                </c:pt>
                <c:pt idx="19">
                  <c:v>UTC-7</c:v>
                </c:pt>
                <c:pt idx="20">
                  <c:v>UTC-8</c:v>
                </c:pt>
                <c:pt idx="21">
                  <c:v>UTC-9</c:v>
                </c:pt>
              </c:strCache>
            </c:strRef>
          </c:cat>
          <c:val>
            <c:numRef>
              <c:f>'Данные для визуализации'!$B$108:$B$130</c:f>
              <c:numCache>
                <c:formatCode>General</c:formatCode>
                <c:ptCount val="22"/>
                <c:pt idx="0">
                  <c:v>2430</c:v>
                </c:pt>
                <c:pt idx="1">
                  <c:v>4526</c:v>
                </c:pt>
                <c:pt idx="2">
                  <c:v>36</c:v>
                </c:pt>
                <c:pt idx="3">
                  <c:v>55</c:v>
                </c:pt>
                <c:pt idx="4">
                  <c:v>68</c:v>
                </c:pt>
                <c:pt idx="5">
                  <c:v>3214</c:v>
                </c:pt>
                <c:pt idx="6">
                  <c:v>2164</c:v>
                </c:pt>
                <c:pt idx="7">
                  <c:v>483</c:v>
                </c:pt>
                <c:pt idx="8">
                  <c:v>342</c:v>
                </c:pt>
                <c:pt idx="9">
                  <c:v>303</c:v>
                </c:pt>
                <c:pt idx="10">
                  <c:v>355</c:v>
                </c:pt>
                <c:pt idx="11">
                  <c:v>99</c:v>
                </c:pt>
                <c:pt idx="12">
                  <c:v>139</c:v>
                </c:pt>
                <c:pt idx="13">
                  <c:v>29</c:v>
                </c:pt>
                <c:pt idx="14">
                  <c:v>15</c:v>
                </c:pt>
                <c:pt idx="15">
                  <c:v>147</c:v>
                </c:pt>
                <c:pt idx="16">
                  <c:v>306</c:v>
                </c:pt>
                <c:pt idx="17">
                  <c:v>183</c:v>
                </c:pt>
                <c:pt idx="18">
                  <c:v>123</c:v>
                </c:pt>
                <c:pt idx="19">
                  <c:v>109</c:v>
                </c:pt>
                <c:pt idx="20">
                  <c:v>149</c:v>
                </c:pt>
                <c:pt idx="2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AB-407C-AF74-A9986D15A3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06702671"/>
        <c:axId val="1406703503"/>
      </c:barChart>
      <c:catAx>
        <c:axId val="14067026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Часовой пояс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06703503"/>
        <c:crosses val="autoZero"/>
        <c:auto val="1"/>
        <c:lblAlgn val="ctr"/>
        <c:lblOffset val="100"/>
        <c:noMultiLvlLbl val="0"/>
      </c:catAx>
      <c:valAx>
        <c:axId val="1406703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Кол-во подписчиков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06702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'[Борискин Виталий Курсовая работа.xlsx]Расчеты для визуализации'!$B$134</c:f>
              <c:strCache>
                <c:ptCount val="1"/>
                <c:pt idx="0">
                  <c:v>Выручка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</c:spPr>
          <c:marker>
            <c:symbol val="none"/>
          </c:marker>
          <c:dLbls>
            <c:numFmt formatCode="#,##0\ &quot;₽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'[Борискин Виталий Курсовая работа.xlsx]Расчеты для визуализации'!$A$135:$A$140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'[Борискин Виталий Курсовая работа.xlsx]Расчеты для визуализации'!$B$135:$B$140</c:f>
              <c:numCache>
                <c:formatCode>_("₽"* #,##0.00_);_("₽"* \(#,##0.00\);_("₽"* "-"??_);_(@_)</c:formatCode>
                <c:ptCount val="6"/>
                <c:pt idx="0">
                  <c:v>58946.264999999999</c:v>
                </c:pt>
                <c:pt idx="1">
                  <c:v>1608279.12</c:v>
                </c:pt>
                <c:pt idx="2">
                  <c:v>2861480.9511875985</c:v>
                </c:pt>
                <c:pt idx="3">
                  <c:v>3291759.765476191</c:v>
                </c:pt>
                <c:pt idx="4">
                  <c:v>3205517.1930161933</c:v>
                </c:pt>
                <c:pt idx="5">
                  <c:v>2567531.4873516602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6B-4A2E-8F90-D3AE560AA48A}"/>
            </c:ext>
          </c:extLst>
        </c:ser>
        <c:ser>
          <c:idx val="1"/>
          <c:order val="1"/>
          <c:tx>
            <c:strRef>
              <c:f>'[Борискин Виталий Курсовая работа.xlsx]Расчеты для визуализации'!$C$134</c:f>
              <c:strCache>
                <c:ptCount val="1"/>
                <c:pt idx="0">
                  <c:v>Затраты на маркетинг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</c:spPr>
          <c:marker>
            <c:symbol val="none"/>
          </c:marker>
          <c:dLbls>
            <c:numFmt formatCode="#,##0\ &quot;₽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'[Борискин Виталий Курсовая работа.xlsx]Расчеты для визуализации'!$A$135:$A$140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'[Борискин Виталий Курсовая работа.xlsx]Расчеты для визуализации'!$C$135:$C$140</c:f>
              <c:numCache>
                <c:formatCode>_("₽"* #,##0.00_);_("₽"* \(#,##0.00\);_("₽"* "-"??_);_(@_)</c:formatCode>
                <c:ptCount val="6"/>
                <c:pt idx="0">
                  <c:v>205731</c:v>
                </c:pt>
                <c:pt idx="1">
                  <c:v>10219571.900826447</c:v>
                </c:pt>
                <c:pt idx="2">
                  <c:v>8554785.1239669416</c:v>
                </c:pt>
                <c:pt idx="3">
                  <c:v>8365576.8595041325</c:v>
                </c:pt>
                <c:pt idx="4">
                  <c:v>5982209.9173553716</c:v>
                </c:pt>
                <c:pt idx="5">
                  <c:v>1094171.9008264462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6B-4A2E-8F90-D3AE560AA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8189935"/>
        <c:axId val="492385903"/>
      </c:lineChart>
      <c:catAx>
        <c:axId val="338189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92385903"/>
        <c:crosses val="autoZero"/>
        <c:auto val="1"/>
        <c:lblAlgn val="ctr"/>
        <c:lblOffset val="100"/>
        <c:noMultiLvlLbl val="0"/>
      </c:catAx>
      <c:valAx>
        <c:axId val="492385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\ &quot;₽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38189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F06A98-141B-4D41-8FDB-4DFA9CAA1BA7}" type="datetime1">
              <a:rPr lang="ru-RU" smtClean="0"/>
              <a:t>15.04.2023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CB090B-4D05-44EA-A8D6-36D9C558048F}" type="datetime1">
              <a:rPr lang="ru-RU" noProof="0" smtClean="0"/>
              <a:t>15.04.2023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5AD685E4-AFBE-43EC-9129-9CFC5357CAF7}" type="datetime1">
              <a:rPr lang="ru-RU" noProof="0" smtClean="0"/>
              <a:t>15.04.2023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C77ED0-72CF-4A82-9C57-B24A229CB959}" type="datetime1">
              <a:rPr lang="ru-RU" noProof="0" smtClean="0"/>
              <a:t>15.04.2023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40FF5-B24F-4767-95C8-B064B03D4AD5}" type="datetime1">
              <a:rPr lang="ru-RU" noProof="0" smtClean="0"/>
              <a:t>15.04.2023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DC465-7CD0-49C7-BD56-27FCDABC46A4}" type="datetime1">
              <a:rPr lang="ru-RU" noProof="0" smtClean="0"/>
              <a:t>15.04.2023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3A2C1F-37BA-48FB-BC0E-74EACC3C0EBE}" type="datetime1">
              <a:rPr lang="ru-RU" noProof="0" smtClean="0"/>
              <a:t>15.04.2023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Надпись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4" name="Надпись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6" name="Заголовок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54D174-741F-4F53-87FE-ECF8D088A049}" type="datetime1">
              <a:rPr lang="ru-RU" noProof="0" smtClean="0"/>
              <a:t>15.04.2023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EFD9D-6603-4486-AE58-2429105B1A6E}" type="datetime1">
              <a:rPr lang="ru-RU" noProof="0" smtClean="0"/>
              <a:t>15.04.2023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1801D0-815B-40C5-B899-13EB43094D1C}" type="datetime1">
              <a:rPr lang="ru-RU" noProof="0" smtClean="0"/>
              <a:t>15.04.2023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576FD5-083A-4805-A03B-594561A787C1}" type="datetime1">
              <a:rPr lang="ru-RU" noProof="0" smtClean="0"/>
              <a:t>15.04.2023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635B3-B275-4F11-8463-183354579AEB}" type="datetime1">
              <a:rPr lang="ru-RU" noProof="0" smtClean="0"/>
              <a:t>15.04.2023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11EBA6-40EC-4500-8F18-8642809B13BF}" type="datetime1">
              <a:rPr lang="ru-RU" noProof="0" smtClean="0"/>
              <a:t>15.04.2023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F94A47-B157-4347-AC7B-D584E2C2AA37}" type="datetime1">
              <a:rPr lang="ru-RU" noProof="0" smtClean="0"/>
              <a:t>15.04.2023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34CFD5-143E-4E74-9970-B950F6DFF444}" type="datetime1">
              <a:rPr lang="ru-RU" noProof="0" smtClean="0"/>
              <a:t>15.04.2023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3A6F3-A31E-4284-8B82-576DA2326953}" type="datetime1">
              <a:rPr lang="ru-RU" noProof="0" smtClean="0"/>
              <a:t>15.04.2023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B532E3-42CE-41B3-9090-C3FB247FAF56}" type="datetime1">
              <a:rPr lang="ru-RU" noProof="0" smtClean="0"/>
              <a:t>15.04.2023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0499BB-9BA3-416F-9737-67CC08B3DB2F}" type="datetime1">
              <a:rPr lang="ru-RU" noProof="0" smtClean="0"/>
              <a:t>15.04.2023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FD338-5720-400F-AF23-AA66FD5E47A2}" type="datetime1">
              <a:rPr lang="ru-RU" noProof="0" smtClean="0"/>
              <a:t>15.04.2023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005A2B0-DB7C-4E7B-A868-4C91D4093DCD}" type="datetime1">
              <a:rPr lang="ru-RU" noProof="0" smtClean="0"/>
              <a:t>15.04.2023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ночное небо с горами далеко на горизонте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537" y="489036"/>
            <a:ext cx="8416925" cy="2421464"/>
          </a:xfrm>
        </p:spPr>
        <p:txBody>
          <a:bodyPr rtlCol="0">
            <a:normAutofit/>
          </a:bodyPr>
          <a:lstStyle/>
          <a:p>
            <a:pPr algn="ctr" rtl="0"/>
            <a:r>
              <a:rPr lang="ru-RU" b="1" noProof="1"/>
              <a:t>Курсовая проэкт по </a:t>
            </a:r>
            <a:r>
              <a:rPr lang="en-US" b="1" noProof="1"/>
              <a:t>excel</a:t>
            </a:r>
            <a:br>
              <a:rPr lang="en-US" b="1" noProof="1"/>
            </a:br>
            <a:r>
              <a:rPr lang="ru-RU" sz="3600" b="1" noProof="1"/>
              <a:t>Визуализация данных онлайн кинотеатра</a:t>
            </a:r>
            <a:endParaRPr lang="ru-RU" b="1" noProof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863" y="3899237"/>
            <a:ext cx="2657857" cy="1077046"/>
          </a:xfrm>
        </p:spPr>
        <p:txBody>
          <a:bodyPr rtlCol="0">
            <a:normAutofit fontScale="92500" lnSpcReduction="10000"/>
          </a:bodyPr>
          <a:lstStyle/>
          <a:p>
            <a:pPr algn="l" rtl="0"/>
            <a:r>
              <a:rPr lang="ru-RU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Борискин виталий</a:t>
            </a:r>
          </a:p>
          <a:p>
            <a:pPr algn="l" rtl="0"/>
            <a:r>
              <a:rPr lang="ru-RU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Группа:</a:t>
            </a:r>
          </a:p>
          <a:p>
            <a:pPr algn="l" rtl="0"/>
            <a:r>
              <a:rPr lang="ru-RU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АД 43.2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1" y="133054"/>
            <a:ext cx="10944836" cy="807852"/>
          </a:xfrm>
        </p:spPr>
        <p:txBody>
          <a:bodyPr rtlCol="0">
            <a:normAutofit fontScale="90000"/>
          </a:bodyPr>
          <a:lstStyle/>
          <a:p>
            <a:pPr algn="ctr" rtl="0">
              <a:defRPr sz="14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ru-RU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Кол-во пользователей и интенсивность просмотра</a:t>
            </a: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D054F0EB-A27A-40BE-8C3F-E6B9D89665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12267"/>
              </p:ext>
            </p:extLst>
          </p:nvPr>
        </p:nvGraphicFramePr>
        <p:xfrm>
          <a:off x="415193" y="940906"/>
          <a:ext cx="10464842" cy="4565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3B01972-CCBD-4006-8868-71E15AA1B455}"/>
              </a:ext>
            </a:extLst>
          </p:cNvPr>
          <p:cNvSpPr txBox="1">
            <a:spLocks/>
          </p:cNvSpPr>
          <p:nvPr/>
        </p:nvSpPr>
        <p:spPr>
          <a:xfrm>
            <a:off x="831970" y="5579167"/>
            <a:ext cx="6350707" cy="58309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10000"/>
              </a:lnSpc>
              <a:defRPr sz="14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ru-RU" sz="23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На этом графике мы видим  интенсивность просмотра увеличивается, при этом количество подписчиков  уменьшается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r>
              <a:rPr lang="ru-RU" sz="4000" dirty="0"/>
              <a:t> </a:t>
            </a:r>
            <a:endParaRPr lang="ru-RU" sz="3200" b="1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9000">
              <a:schemeClr val="accent1">
                <a:lumMod val="45000"/>
                <a:lumOff val="55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3CC68-FF53-4247-A78C-4BFC34F9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19270"/>
            <a:ext cx="10131425" cy="583095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Retention</a:t>
            </a:r>
            <a:endParaRPr lang="ru-RU" dirty="0">
              <a:solidFill>
                <a:schemeClr val="bg2"/>
              </a:solidFill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8A33DA0-AFA8-4A7B-86A3-367CE7A470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269204"/>
              </p:ext>
            </p:extLst>
          </p:nvPr>
        </p:nvGraphicFramePr>
        <p:xfrm>
          <a:off x="685800" y="940904"/>
          <a:ext cx="10131425" cy="4850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42E62AC-5E96-49A6-8CFD-2DA8F08E029B}"/>
              </a:ext>
            </a:extLst>
          </p:cNvPr>
          <p:cNvSpPr txBox="1">
            <a:spLocks/>
          </p:cNvSpPr>
          <p:nvPr/>
        </p:nvSpPr>
        <p:spPr>
          <a:xfrm>
            <a:off x="685800" y="5738191"/>
            <a:ext cx="7649818" cy="83488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 графике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Retention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мы видим, что средний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Retention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выше в трех последних месяцах и снижение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Retention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начиная с июня, старые подписчики отказываются от подписки.</a:t>
            </a:r>
            <a:r>
              <a:rPr lang="ru-RU" sz="1400" dirty="0"/>
              <a:t> </a:t>
            </a:r>
            <a:endParaRPr lang="ru-RU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51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31F1A4-23F9-4631-A1D6-3CC57EF7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689113"/>
          </a:xfrm>
        </p:spPr>
        <p:txBody>
          <a:bodyPr/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Просмотры по суткам 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2A81710-75D5-43B5-AF31-C41DD13E0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102540"/>
              </p:ext>
            </p:extLst>
          </p:nvPr>
        </p:nvGraphicFramePr>
        <p:xfrm>
          <a:off x="1030287" y="762000"/>
          <a:ext cx="10131425" cy="4872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309CF96-07AA-4E41-8884-D897C12AC4AA}"/>
              </a:ext>
            </a:extLst>
          </p:cNvPr>
          <p:cNvSpPr txBox="1">
            <a:spLocks/>
          </p:cNvSpPr>
          <p:nvPr/>
        </p:nvSpPr>
        <p:spPr>
          <a:xfrm>
            <a:off x="685800" y="5877339"/>
            <a:ext cx="6589643" cy="6891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4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На этом графике видно, количество просмотров в выходные дни с 13:00 по 1:00  сильно превышает рабочие дни. Что конечно ожидаемо.</a:t>
            </a:r>
            <a:r>
              <a:rPr lang="ru-RU" sz="14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242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00B73-A533-4712-A9FD-FEC5437F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566239"/>
            <a:ext cx="4456113" cy="794479"/>
          </a:xfrm>
        </p:spPr>
        <p:txBody>
          <a:bodyPr>
            <a:normAutofit/>
          </a:bodyPr>
          <a:lstStyle/>
          <a:p>
            <a:r>
              <a:rPr lang="ru-RU" sz="14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На этом графике мы видим сколько фильмов просмотрено в каждом месяце</a:t>
            </a:r>
            <a:r>
              <a:rPr lang="ru-RU" sz="14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4EABED1-2822-4128-84B2-E56E598A5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26331"/>
              </p:ext>
            </p:extLst>
          </p:nvPr>
        </p:nvGraphicFramePr>
        <p:xfrm>
          <a:off x="464696" y="794479"/>
          <a:ext cx="10822898" cy="4871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AC5FBD5-B767-497B-94B7-87332995ABCA}"/>
              </a:ext>
            </a:extLst>
          </p:cNvPr>
          <p:cNvSpPr txBox="1">
            <a:spLocks/>
          </p:cNvSpPr>
          <p:nvPr/>
        </p:nvSpPr>
        <p:spPr>
          <a:xfrm>
            <a:off x="838201" y="152400"/>
            <a:ext cx="10131425" cy="7944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Просмотры по тайтлам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98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5A0E9-5894-4AEB-9F4C-DD14F1FC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499" y="119270"/>
            <a:ext cx="10131425" cy="52465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 10 фильмов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527578D-F28C-43D8-A78A-153FDB923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190667"/>
              </p:ext>
            </p:extLst>
          </p:nvPr>
        </p:nvGraphicFramePr>
        <p:xfrm>
          <a:off x="685801" y="611556"/>
          <a:ext cx="10556823" cy="5266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7D67188-F3B1-47CC-A222-5F10562AE367}"/>
              </a:ext>
            </a:extLst>
          </p:cNvPr>
          <p:cNvSpPr txBox="1">
            <a:spLocks/>
          </p:cNvSpPr>
          <p:nvPr/>
        </p:nvSpPr>
        <p:spPr>
          <a:xfrm>
            <a:off x="898499" y="5984116"/>
            <a:ext cx="10131425" cy="5246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4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В топ 10 с большим отрывом лидирует фильм с ID 411922. Также по топ 10 можно определить какие фильмы интересны подписчикам и по возможности увеличить количество фильмов аналогичного жанра/аналогичного сюжета/похожего актерского состава</a:t>
            </a:r>
            <a:r>
              <a:rPr lang="ru-RU" sz="14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875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95570-C2C3-4FC9-B084-0D4B7ABB9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883639"/>
            <a:ext cx="6059626" cy="509666"/>
          </a:xfrm>
        </p:spPr>
        <p:txBody>
          <a:bodyPr>
            <a:normAutofit fontScale="90000"/>
          </a:bodyPr>
          <a:lstStyle/>
          <a:p>
            <a:r>
              <a:rPr lang="ru-RU" sz="16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Лидеры по подписчикам четыре часовых пояса UTC+1, UTC+2, UTC+0 и UTC+3. Основные наши подписчики находятся в Западной и Восточной Европах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B72B530-C504-43EF-9225-7D9FD67354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44801"/>
              </p:ext>
            </p:extLst>
          </p:nvPr>
        </p:nvGraphicFramePr>
        <p:xfrm>
          <a:off x="685800" y="719528"/>
          <a:ext cx="10131425" cy="5071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7291DC3-D793-4815-9F5B-6D9FE54DB949}"/>
              </a:ext>
            </a:extLst>
          </p:cNvPr>
          <p:cNvSpPr txBox="1">
            <a:spLocks/>
          </p:cNvSpPr>
          <p:nvPr/>
        </p:nvSpPr>
        <p:spPr>
          <a:xfrm>
            <a:off x="838201" y="152401"/>
            <a:ext cx="10131425" cy="50966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Кол-во подписчиков по поясам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89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916A9-D43E-4ED8-9609-49623AC8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"/>
            <a:ext cx="10605051" cy="59634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Сравнение выручка с затратами на маркетинг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3940680-F3BB-4412-A1A2-5200ADFEF9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196839"/>
              </p:ext>
            </p:extLst>
          </p:nvPr>
        </p:nvGraphicFramePr>
        <p:xfrm>
          <a:off x="1159427" y="702365"/>
          <a:ext cx="10131425" cy="4969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0E688C7-969C-4B8E-8FB3-DF678B691CFB}"/>
              </a:ext>
            </a:extLst>
          </p:cNvPr>
          <p:cNvSpPr txBox="1">
            <a:spLocks/>
          </p:cNvSpPr>
          <p:nvPr/>
        </p:nvSpPr>
        <p:spPr>
          <a:xfrm>
            <a:off x="1159427" y="5870712"/>
            <a:ext cx="9230277" cy="7818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4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Мы видим большие затраты на маркетинг по сравнению с прибылью, только в августе мы видим положительную динамику, но она только потому, что очень мало новых подписчиков.</a:t>
            </a:r>
            <a:r>
              <a:rPr lang="ru-RU" sz="14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859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светлые пятна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ru-RU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proverka@example.com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11_TF22566005_Win32" id="{DB0B3D7D-5501-4881-9053-FD3E0044D76F}" vid="{1E490896-0FA5-461F-BF0D-4266DBA81D01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Будущее</Template>
  <TotalTime>72</TotalTime>
  <Words>251</Words>
  <Application>Microsoft Office PowerPoint</Application>
  <PresentationFormat>Широкоэкранный</PresentationFormat>
  <Paragraphs>34</Paragraphs>
  <Slides>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Небеса</vt:lpstr>
      <vt:lpstr>Курсовая проэкт по excel Визуализация данных онлайн кинотеатра</vt:lpstr>
      <vt:lpstr>Кол-во пользователей и интенсивность просмотра</vt:lpstr>
      <vt:lpstr>Retention</vt:lpstr>
      <vt:lpstr>Просмотры по суткам </vt:lpstr>
      <vt:lpstr>На этом графике мы видим сколько фильмов просмотрено в каждом месяце </vt:lpstr>
      <vt:lpstr>Топ 10 фильмов</vt:lpstr>
      <vt:lpstr>Лидеры по подписчикам четыре часовых пояса UTC+1, UTC+2, UTC+0 и UTC+3. Основные наши подписчики находятся в Западной и Восточной Европах. </vt:lpstr>
      <vt:lpstr>Сравнение выручка с затратами на маркетинг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проэкт по excel Визуализация данных онлайн кинотеатра</dc:title>
  <dc:creator>vit.boriskin.77@yandex.ru</dc:creator>
  <cp:lastModifiedBy>vit.boriskin.77@yandex.ru</cp:lastModifiedBy>
  <cp:revision>8</cp:revision>
  <dcterms:created xsi:type="dcterms:W3CDTF">2023-04-12T21:12:49Z</dcterms:created>
  <dcterms:modified xsi:type="dcterms:W3CDTF">2023-04-15T19:03:33Z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