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535" autoAdjust="0"/>
  </p:normalViewPr>
  <p:slideViewPr>
    <p:cSldViewPr>
      <p:cViewPr varScale="1">
        <p:scale>
          <a:sx n="73" d="100"/>
          <a:sy n="73" d="100"/>
        </p:scale>
        <p:origin x="-17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A3C36-7C19-40DF-AD68-250697F63FF6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5DECD-E320-496E-A477-33A7F0126FB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5DECD-E320-496E-A477-33A7F0126FB8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современной медицине врачи сталкиваются с рядом сложностей:</a:t>
            </a:r>
          </a:p>
          <a:p>
            <a:r>
              <a:rPr lang="ru-RU" b="1" dirty="0" smtClean="0"/>
              <a:t>Огромный объем данных</a:t>
            </a:r>
            <a:r>
              <a:rPr lang="ru-RU" dirty="0" smtClean="0"/>
              <a:t>: Медицинские истории, жалобы пациентов, результаты обследований и другие данные сложно быстро обрабатывать вручную.</a:t>
            </a:r>
          </a:p>
          <a:p>
            <a:r>
              <a:rPr lang="ru-RU" b="1" dirty="0" smtClean="0"/>
              <a:t>Неоднозначность диагностики</a:t>
            </a:r>
            <a:r>
              <a:rPr lang="ru-RU" dirty="0" smtClean="0"/>
              <a:t>: Симптомы многих заболеваний могут быть схожи, что затрудняет постановку точного диагноза.</a:t>
            </a:r>
          </a:p>
          <a:p>
            <a:r>
              <a:rPr lang="ru-RU" b="1" dirty="0" smtClean="0"/>
              <a:t>Временные ограничения</a:t>
            </a:r>
            <a:r>
              <a:rPr lang="ru-RU" dirty="0" smtClean="0"/>
              <a:t>: Врачи вынуждены принимать решения в условиях ограниченного времени, что может приводить к пропуску важных деталей.</a:t>
            </a:r>
          </a:p>
          <a:p>
            <a:r>
              <a:rPr lang="ru-RU" b="1" dirty="0" smtClean="0"/>
              <a:t>Доступность знаний</a:t>
            </a:r>
            <a:r>
              <a:rPr lang="ru-RU" dirty="0" smtClean="0"/>
              <a:t>: Рекомендации и современные подходы к лечению постоянно обновляются, и врачам сложно быть в курсе всех изменений.</a:t>
            </a:r>
            <a:endParaRPr lang="en-US" dirty="0" smtClean="0"/>
          </a:p>
          <a:p>
            <a:endParaRPr lang="en-US" dirty="0" smtClean="0"/>
          </a:p>
          <a:p>
            <a:r>
              <a:rPr lang="ru-RU" b="1" dirty="0" smtClean="0"/>
              <a:t>Задачи проекта</a:t>
            </a:r>
          </a:p>
          <a:p>
            <a:r>
              <a:rPr lang="ru-RU" b="1" dirty="0" smtClean="0"/>
              <a:t>Разработка модели для предсказания диагнозов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Обучить модель (BERT) на данных пациентов для точного распознавания заболеваний.</a:t>
            </a:r>
          </a:p>
          <a:p>
            <a:pPr lvl="1"/>
            <a:r>
              <a:rPr lang="ru-RU" dirty="0" smtClean="0"/>
              <a:t>Учет контекста: жалоб, истории болезни и объективного статуса пациента.</a:t>
            </a:r>
          </a:p>
          <a:p>
            <a:r>
              <a:rPr lang="ru-RU" b="1" dirty="0" smtClean="0"/>
              <a:t>Создание базы данных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Спроектировать и реализовать базу данных для хранения диагнозов и связанных с ними рекомендаций.</a:t>
            </a:r>
          </a:p>
          <a:p>
            <a:r>
              <a:rPr lang="ru-RU" b="1" dirty="0" smtClean="0"/>
              <a:t>Реализация </a:t>
            </a:r>
            <a:r>
              <a:rPr lang="ru-RU" b="1" dirty="0" err="1" smtClean="0"/>
              <a:t>веб-приложения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Разработать </a:t>
            </a:r>
            <a:r>
              <a:rPr lang="ru-RU" dirty="0" err="1" smtClean="0"/>
              <a:t>backend</a:t>
            </a:r>
            <a:r>
              <a:rPr lang="ru-RU" dirty="0" smtClean="0"/>
              <a:t> на </a:t>
            </a:r>
            <a:r>
              <a:rPr lang="ru-RU" dirty="0" err="1" smtClean="0"/>
              <a:t>Django</a:t>
            </a:r>
            <a:r>
              <a:rPr lang="ru-RU" dirty="0" smtClean="0"/>
              <a:t> для обработки запросов и взаимодействия с моделью и базой данных.</a:t>
            </a:r>
          </a:p>
          <a:p>
            <a:pPr lvl="1"/>
            <a:r>
              <a:rPr lang="ru-RU" dirty="0" smtClean="0"/>
              <a:t>Создать </a:t>
            </a:r>
            <a:r>
              <a:rPr lang="ru-RU" dirty="0" err="1" smtClean="0"/>
              <a:t>frontend</a:t>
            </a:r>
            <a:r>
              <a:rPr lang="ru-RU" dirty="0" smtClean="0"/>
              <a:t> на </a:t>
            </a:r>
            <a:r>
              <a:rPr lang="ru-RU" dirty="0" err="1" smtClean="0"/>
              <a:t>React</a:t>
            </a:r>
            <a:r>
              <a:rPr lang="ru-RU" dirty="0" smtClean="0"/>
              <a:t> для удобного интерфейса врача.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b="1" dirty="0" smtClean="0"/>
              <a:t>Автоматизация процесса диагностики</a:t>
            </a:r>
            <a:r>
              <a:rPr lang="ru-RU" dirty="0" smtClean="0"/>
              <a:t>: Обеспечить предсказание диагнозов на основе данных пациентов с использованием модели машинного обучения.</a:t>
            </a:r>
            <a:endParaRPr lang="en-US" dirty="0" smtClean="0"/>
          </a:p>
          <a:p>
            <a:r>
              <a:rPr lang="ru-RU" b="1" dirty="0" smtClean="0"/>
              <a:t>Сократить время на обработку информации и выдачу решений</a:t>
            </a:r>
            <a:r>
              <a:rPr lang="ru-RU" dirty="0" smtClean="0"/>
              <a:t>: Упростить обработку медицинских данных и сократить время на постановку диагнозов.</a:t>
            </a:r>
          </a:p>
          <a:p>
            <a:r>
              <a:rPr lang="ru-RU" b="1" dirty="0" smtClean="0"/>
              <a:t>Генерация персонализированных рекомендаций</a:t>
            </a:r>
            <a:r>
              <a:rPr lang="ru-RU" dirty="0" smtClean="0"/>
              <a:t>: Предоставлять врачам релевантные рекомендации, связанные с диагнозом, для повышения качества лечения.</a:t>
            </a:r>
          </a:p>
          <a:p>
            <a:pPr lvl="1"/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5DECD-E320-496E-A477-33A7F0126FB8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1. Сбор и подготовка данных</a:t>
            </a:r>
          </a:p>
          <a:p>
            <a:r>
              <a:rPr lang="ru-RU" dirty="0" smtClean="0"/>
              <a:t>Сбор медицинских данных (жалобы, история болезни, диагнозы, рекомендации).</a:t>
            </a:r>
          </a:p>
          <a:p>
            <a:r>
              <a:rPr lang="ru-RU" dirty="0" smtClean="0"/>
              <a:t>Очистка данных: удаление пропусков, дубликатов и исправление ошибок.</a:t>
            </a:r>
          </a:p>
          <a:p>
            <a:r>
              <a:rPr lang="ru-RU" dirty="0" err="1" smtClean="0"/>
              <a:t>Анонимизация</a:t>
            </a:r>
            <a:r>
              <a:rPr lang="ru-RU" dirty="0" smtClean="0"/>
              <a:t> данных для соблюдения требований конфиденциальности.</a:t>
            </a:r>
          </a:p>
          <a:p>
            <a:r>
              <a:rPr lang="ru-RU" dirty="0" smtClean="0"/>
              <a:t>Разделение данных на тренировочный, </a:t>
            </a:r>
            <a:r>
              <a:rPr lang="ru-RU" dirty="0" err="1" smtClean="0"/>
              <a:t>валидационный</a:t>
            </a:r>
            <a:r>
              <a:rPr lang="ru-RU" dirty="0" smtClean="0"/>
              <a:t> и тестовый наборы.</a:t>
            </a:r>
          </a:p>
          <a:p>
            <a:r>
              <a:rPr lang="ru-RU" b="1" dirty="0" smtClean="0"/>
              <a:t>2. Разработка и обучение модели</a:t>
            </a:r>
          </a:p>
          <a:p>
            <a:r>
              <a:rPr lang="ru-RU" dirty="0" smtClean="0"/>
              <a:t>Выбор архитектуры модели (например, BERT).</a:t>
            </a:r>
          </a:p>
          <a:p>
            <a:r>
              <a:rPr lang="ru-RU" dirty="0" smtClean="0"/>
              <a:t>Обучение модели на медицинских текстах для предсказания диагнозов.</a:t>
            </a:r>
          </a:p>
          <a:p>
            <a:r>
              <a:rPr lang="ru-RU" dirty="0" smtClean="0"/>
              <a:t>Тонкая настройка модели с учетом специфики медицинских данных.</a:t>
            </a:r>
          </a:p>
          <a:p>
            <a:r>
              <a:rPr lang="ru-RU" dirty="0" smtClean="0"/>
              <a:t>Оценка качества модели (метрики: точность, полнота, F1-score).</a:t>
            </a:r>
          </a:p>
          <a:p>
            <a:r>
              <a:rPr lang="ru-RU" b="1" dirty="0" smtClean="0"/>
              <a:t>3. Разработка базы данных</a:t>
            </a:r>
          </a:p>
          <a:p>
            <a:r>
              <a:rPr lang="ru-RU" dirty="0" smtClean="0"/>
              <a:t>Проектирование структуры базы данных (например, </a:t>
            </a:r>
            <a:r>
              <a:rPr lang="ru-RU" dirty="0" err="1" smtClean="0"/>
              <a:t>PostgreSQL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Создание таблиц для хранения диагнозов, рекомендаций и истории пациентов.</a:t>
            </a:r>
          </a:p>
          <a:p>
            <a:r>
              <a:rPr lang="ru-RU" dirty="0" smtClean="0"/>
              <a:t>Интеграция базы данных с моделью и </a:t>
            </a:r>
            <a:r>
              <a:rPr lang="ru-RU" dirty="0" err="1" smtClean="0"/>
              <a:t>веб-приложением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4. Разработка </a:t>
            </a:r>
            <a:r>
              <a:rPr lang="ru-RU" b="1" dirty="0" err="1" smtClean="0"/>
              <a:t>веб-приложения</a:t>
            </a:r>
            <a:endParaRPr lang="ru-RU" b="1" dirty="0" smtClean="0"/>
          </a:p>
          <a:p>
            <a:r>
              <a:rPr lang="ru-RU" dirty="0" smtClean="0"/>
              <a:t>Создание </a:t>
            </a:r>
            <a:r>
              <a:rPr lang="ru-RU" dirty="0" err="1" smtClean="0"/>
              <a:t>backend</a:t>
            </a:r>
            <a:r>
              <a:rPr lang="ru-RU" dirty="0" smtClean="0"/>
              <a:t> на </a:t>
            </a:r>
            <a:r>
              <a:rPr lang="ru-RU" dirty="0" err="1" smtClean="0"/>
              <a:t>Django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Реализация API для взаимодействия модели и базы данных.</a:t>
            </a:r>
          </a:p>
          <a:p>
            <a:pPr lvl="1"/>
            <a:r>
              <a:rPr lang="ru-RU" dirty="0" smtClean="0"/>
              <a:t>Обработка запросов врачей (ввод данных, получение диагноза, рекомендации).</a:t>
            </a:r>
          </a:p>
          <a:p>
            <a:r>
              <a:rPr lang="ru-RU" dirty="0" smtClean="0"/>
              <a:t>Создание </a:t>
            </a:r>
            <a:r>
              <a:rPr lang="ru-RU" dirty="0" err="1" smtClean="0"/>
              <a:t>frontend</a:t>
            </a:r>
            <a:r>
              <a:rPr lang="ru-RU" dirty="0" smtClean="0"/>
              <a:t> на </a:t>
            </a:r>
            <a:r>
              <a:rPr lang="ru-RU" dirty="0" err="1" smtClean="0"/>
              <a:t>React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Дизайн интерфейса для удобного ввода данных и отображения результатов.</a:t>
            </a:r>
          </a:p>
          <a:p>
            <a:pPr lvl="1"/>
            <a:r>
              <a:rPr lang="ru-RU" dirty="0" smtClean="0"/>
              <a:t>Интеграция с API </a:t>
            </a:r>
            <a:r>
              <a:rPr lang="ru-RU" dirty="0" err="1" smtClean="0"/>
              <a:t>backend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5DECD-E320-496E-A477-33A7F0126FB8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Python</a:t>
            </a:r>
            <a:endParaRPr lang="ru-RU" dirty="0" smtClean="0"/>
          </a:p>
          <a:p>
            <a:r>
              <a:rPr lang="ru-RU" dirty="0" smtClean="0"/>
              <a:t>Основной язык разработки проекта.</a:t>
            </a:r>
          </a:p>
          <a:p>
            <a:r>
              <a:rPr lang="ru-RU" dirty="0" smtClean="0"/>
              <a:t>Используется для создания модели машинного обучения, backend-приложения, а также для взаимодействия с базой данных.</a:t>
            </a:r>
          </a:p>
          <a:p>
            <a:r>
              <a:rPr lang="ru-RU" b="1" dirty="0" err="1" smtClean="0"/>
              <a:t>Hugging</a:t>
            </a:r>
            <a:r>
              <a:rPr lang="ru-RU" b="1" dirty="0" smtClean="0"/>
              <a:t> </a:t>
            </a:r>
            <a:r>
              <a:rPr lang="ru-RU" b="1" dirty="0" err="1" smtClean="0"/>
              <a:t>Face</a:t>
            </a:r>
            <a:r>
              <a:rPr lang="ru-RU" b="1" dirty="0" smtClean="0"/>
              <a:t> </a:t>
            </a:r>
            <a:r>
              <a:rPr lang="ru-RU" b="1" dirty="0" err="1" smtClean="0"/>
              <a:t>Transformers</a:t>
            </a:r>
            <a:endParaRPr lang="ru-RU" dirty="0" smtClean="0"/>
          </a:p>
          <a:p>
            <a:r>
              <a:rPr lang="ru-RU" dirty="0" smtClean="0"/>
              <a:t>Библиотека для работы с моделями обработки естественного языка (NLP).</a:t>
            </a:r>
          </a:p>
          <a:p>
            <a:r>
              <a:rPr lang="ru-RU" dirty="0" smtClean="0"/>
              <a:t>Применяется для обучения и использования модели BERT для предсказания диагнозов на основе текста.</a:t>
            </a:r>
          </a:p>
          <a:p>
            <a:r>
              <a:rPr lang="ru-RU" b="1" dirty="0" err="1" smtClean="0"/>
              <a:t>PyTorch</a:t>
            </a:r>
            <a:endParaRPr lang="ru-RU" dirty="0" smtClean="0"/>
          </a:p>
          <a:p>
            <a:r>
              <a:rPr lang="ru-RU" dirty="0" smtClean="0"/>
              <a:t>Фреймворк для работы с моделями глубокого обучения.</a:t>
            </a:r>
          </a:p>
          <a:p>
            <a:r>
              <a:rPr lang="ru-RU" dirty="0" smtClean="0"/>
              <a:t>Используется для обучения и работы модели BERT.</a:t>
            </a:r>
          </a:p>
          <a:p>
            <a:r>
              <a:rPr lang="ru-RU" b="1" dirty="0" err="1" smtClean="0"/>
              <a:t>PostgreSQL</a:t>
            </a:r>
            <a:endParaRPr lang="ru-RU" dirty="0" smtClean="0"/>
          </a:p>
          <a:p>
            <a:r>
              <a:rPr lang="ru-RU" dirty="0" smtClean="0"/>
              <a:t>Реляционная база данных.</a:t>
            </a:r>
          </a:p>
          <a:p>
            <a:r>
              <a:rPr lang="ru-RU" dirty="0" smtClean="0"/>
              <a:t>Применяется для хранения данных о диагнозах, рекомендациях и истории пациентов.</a:t>
            </a:r>
          </a:p>
          <a:p>
            <a:r>
              <a:rPr lang="ru-RU" b="1" dirty="0" err="1" smtClean="0"/>
              <a:t>Django</a:t>
            </a:r>
            <a:endParaRPr lang="ru-RU" dirty="0" smtClean="0"/>
          </a:p>
          <a:p>
            <a:r>
              <a:rPr lang="ru-RU" dirty="0" err="1" smtClean="0"/>
              <a:t>Backend-фреймворк</a:t>
            </a:r>
            <a:r>
              <a:rPr lang="ru-RU" dirty="0" smtClean="0"/>
              <a:t> на 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для разработки API, взаимодействия с базой данных и организации логики работы приложения.</a:t>
            </a:r>
          </a:p>
          <a:p>
            <a:r>
              <a:rPr lang="ru-RU" b="1" dirty="0" err="1" smtClean="0"/>
              <a:t>Django</a:t>
            </a:r>
            <a:r>
              <a:rPr lang="ru-RU" b="1" dirty="0" smtClean="0"/>
              <a:t> REST </a:t>
            </a:r>
            <a:r>
              <a:rPr lang="ru-RU" b="1" dirty="0" err="1" smtClean="0"/>
              <a:t>Framework</a:t>
            </a:r>
            <a:r>
              <a:rPr lang="ru-RU" b="1" dirty="0" smtClean="0"/>
              <a:t> (DRF)</a:t>
            </a:r>
            <a:endParaRPr lang="ru-RU" dirty="0" smtClean="0"/>
          </a:p>
          <a:p>
            <a:r>
              <a:rPr lang="ru-RU" dirty="0" smtClean="0"/>
              <a:t>Библиотека для создания </a:t>
            </a:r>
            <a:r>
              <a:rPr lang="ru-RU" dirty="0" err="1" smtClean="0"/>
              <a:t>RESTful</a:t>
            </a:r>
            <a:r>
              <a:rPr lang="ru-RU" dirty="0" smtClean="0"/>
              <a:t> API в </a:t>
            </a:r>
            <a:r>
              <a:rPr lang="ru-RU" dirty="0" err="1" smtClean="0"/>
              <a:t>Django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для передачи данных между </a:t>
            </a:r>
            <a:r>
              <a:rPr lang="ru-RU" dirty="0" err="1" smtClean="0"/>
              <a:t>frontend</a:t>
            </a:r>
            <a:r>
              <a:rPr lang="ru-RU" dirty="0" smtClean="0"/>
              <a:t> и </a:t>
            </a:r>
            <a:r>
              <a:rPr lang="ru-RU" dirty="0" err="1" smtClean="0"/>
              <a:t>backend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React</a:t>
            </a:r>
            <a:endParaRPr lang="ru-RU" dirty="0" smtClean="0"/>
          </a:p>
          <a:p>
            <a:r>
              <a:rPr lang="ru-RU" dirty="0" smtClean="0"/>
              <a:t>JavaScript-библиотека для создания пользовательских интерфейсов.</a:t>
            </a:r>
          </a:p>
          <a:p>
            <a:r>
              <a:rPr lang="ru-RU" dirty="0" smtClean="0"/>
              <a:t>Применяется для разработки </a:t>
            </a:r>
            <a:r>
              <a:rPr lang="ru-RU" dirty="0" err="1" smtClean="0"/>
              <a:t>фронтенда</a:t>
            </a:r>
            <a:r>
              <a:rPr lang="ru-RU" dirty="0" smtClean="0"/>
              <a:t>, предоставляющего удобный интерфейс для врачей.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5DECD-E320-496E-A477-33A7F0126FB8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Дальнейшие шаги и вопросы для размышления:</a:t>
            </a:r>
          </a:p>
          <a:p>
            <a:r>
              <a:rPr lang="ru-RU" b="1" dirty="0" smtClean="0"/>
              <a:t>Расширение базы данных</a:t>
            </a:r>
            <a:r>
              <a:rPr lang="ru-RU" dirty="0" smtClean="0"/>
              <a:t>: Какие дополнительные источники данных можно использовать? Возможно, стоит рассмотреть публичные медицинские наборы данных.</a:t>
            </a:r>
          </a:p>
          <a:p>
            <a:r>
              <a:rPr lang="ru-RU" b="1" dirty="0" smtClean="0"/>
              <a:t>Доработка модели</a:t>
            </a:r>
            <a:r>
              <a:rPr lang="ru-RU" dirty="0" smtClean="0"/>
              <a:t>: Как улучшить текущую модель? Может ли добавление данных или использование другой архитектуры модели улучшить результат?</a:t>
            </a:r>
          </a:p>
          <a:p>
            <a:r>
              <a:rPr lang="ru-RU" b="1" dirty="0" smtClean="0"/>
              <a:t>История болезни</a:t>
            </a:r>
            <a:r>
              <a:rPr lang="ru-RU" dirty="0" smtClean="0"/>
              <a:t>: Какой тип модели будет лучше всего учитывать предыдущие диагнозы? Можно ли использовать рекуррентные сети или временные последовательности?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5DECD-E320-496E-A477-33A7F0126FB8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erto\Downloads\React%20App%20&#8212;%20&#1051;&#1080;&#1095;&#1085;&#1099;&#1081;_%20Microsoft_%20Edge%202024-11-27%2018-32-15%20(online-video-cutter.com)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58975"/>
            <a:ext cx="9144000" cy="1470025"/>
          </a:xfrm>
        </p:spPr>
        <p:txBody>
          <a:bodyPr/>
          <a:lstStyle/>
          <a:p>
            <a:r>
              <a:rPr lang="ru-RU" dirty="0" smtClean="0"/>
              <a:t>Кейс «Создание сайта рекомендаций»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3429000"/>
            <a:ext cx="8615378" cy="1143008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Кейсодатель</a:t>
            </a:r>
            <a:r>
              <a:rPr lang="ru-RU" dirty="0" smtClean="0">
                <a:solidFill>
                  <a:schemeClr val="tx1"/>
                </a:solidFill>
              </a:rPr>
              <a:t> – Флерова 11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642587955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2714620"/>
            <a:ext cx="3286148" cy="32861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371679"/>
            <a:ext cx="850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 проекта реализовать </a:t>
            </a:r>
            <a:r>
              <a:rPr lang="ru-RU" b="1" dirty="0" err="1" smtClean="0"/>
              <a:t>веб-приложение</a:t>
            </a:r>
            <a:r>
              <a:rPr lang="ru-RU" b="1" dirty="0" smtClean="0"/>
              <a:t>, которое</a:t>
            </a:r>
          </a:p>
          <a:p>
            <a:r>
              <a:rPr lang="ru-RU" b="1" dirty="0" smtClean="0"/>
              <a:t>позволит оптимизировать временные затраты на </a:t>
            </a:r>
          </a:p>
          <a:p>
            <a:r>
              <a:rPr lang="ru-RU" b="1" dirty="0" smtClean="0"/>
              <a:t>постановку диагноза и выдачу возможных рекомендаций.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1576976"/>
            <a:ext cx="7858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Цели </a:t>
            </a:r>
            <a:r>
              <a:rPr lang="ru-RU" b="1" dirty="0" smtClean="0"/>
              <a:t>проекта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en-US" b="1" dirty="0" smtClean="0"/>
              <a:t>1. </a:t>
            </a:r>
            <a:r>
              <a:rPr lang="ru-RU" b="1" dirty="0" smtClean="0"/>
              <a:t>Автоматизировать процессы диагностики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dirty="0" smtClean="0"/>
              <a:t>2. </a:t>
            </a:r>
            <a:r>
              <a:rPr lang="ru-RU" b="1" dirty="0" smtClean="0"/>
              <a:t>Сократить время </a:t>
            </a:r>
            <a:r>
              <a:rPr lang="ru-RU" b="1" dirty="0" smtClean="0"/>
              <a:t>на обработку информации и выдачу </a:t>
            </a:r>
            <a:r>
              <a:rPr lang="ru-RU" b="1" dirty="0" smtClean="0"/>
              <a:t>решений</a:t>
            </a:r>
            <a:r>
              <a:rPr lang="ru-RU" dirty="0" smtClean="0"/>
              <a:t>. 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samoobs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2619369"/>
            <a:ext cx="5000660" cy="36671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571612"/>
            <a:ext cx="428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/>
              <a:t>Сбор </a:t>
            </a:r>
            <a:r>
              <a:rPr lang="ru-RU" b="1" dirty="0" smtClean="0"/>
              <a:t>и подготовка </a:t>
            </a:r>
            <a:r>
              <a:rPr lang="ru-RU" b="1" dirty="0" smtClean="0"/>
              <a:t>данных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Разработка и обучение </a:t>
            </a:r>
            <a:r>
              <a:rPr lang="ru-RU" b="1" dirty="0" smtClean="0"/>
              <a:t>модели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Разработка базы </a:t>
            </a:r>
            <a:r>
              <a:rPr lang="ru-RU" b="1" dirty="0" smtClean="0"/>
              <a:t>данных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Разработка </a:t>
            </a:r>
            <a:r>
              <a:rPr lang="ru-RU" b="1" dirty="0" err="1" smtClean="0"/>
              <a:t>веб-приложения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5720" y="3357562"/>
            <a:ext cx="4500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err="1" smtClean="0"/>
              <a:t>Python</a:t>
            </a:r>
            <a:r>
              <a:rPr lang="ru-RU" b="1" dirty="0" smtClean="0"/>
              <a:t>, </a:t>
            </a:r>
            <a:r>
              <a:rPr lang="ru-RU" b="1" dirty="0" err="1" smtClean="0"/>
              <a:t>PyTorch</a:t>
            </a:r>
            <a:r>
              <a:rPr lang="ru-RU" b="1" dirty="0" smtClean="0"/>
              <a:t>, </a:t>
            </a:r>
            <a:r>
              <a:rPr lang="ru-RU" b="1" dirty="0" err="1" smtClean="0"/>
              <a:t>Hugging</a:t>
            </a:r>
            <a:r>
              <a:rPr lang="ru-RU" b="1" dirty="0" smtClean="0"/>
              <a:t> </a:t>
            </a:r>
            <a:r>
              <a:rPr lang="ru-RU" b="1" dirty="0" err="1" smtClean="0"/>
              <a:t>Face</a:t>
            </a:r>
            <a:r>
              <a:rPr lang="ru-RU" dirty="0" smtClean="0"/>
              <a:t> — обработка данных и предсказание диагнозов</a:t>
            </a:r>
            <a:r>
              <a:rPr lang="ru-RU" dirty="0" smtClean="0"/>
              <a:t>. 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PostgreSQL</a:t>
            </a:r>
            <a:r>
              <a:rPr lang="en-US" dirty="0" smtClean="0"/>
              <a:t> — </a:t>
            </a:r>
            <a:r>
              <a:rPr lang="ru-RU" dirty="0" smtClean="0"/>
              <a:t>хранение данных.</a:t>
            </a:r>
          </a:p>
          <a:p>
            <a:pPr marL="342900" indent="-342900">
              <a:buAutoNum type="arabicPeriod"/>
            </a:pPr>
            <a:r>
              <a:rPr lang="ru-RU" b="1" dirty="0" err="1" smtClean="0"/>
              <a:t>Django</a:t>
            </a:r>
            <a:r>
              <a:rPr lang="ru-RU" b="1" dirty="0" smtClean="0"/>
              <a:t> и DRF</a:t>
            </a:r>
            <a:r>
              <a:rPr lang="ru-RU" dirty="0" smtClean="0"/>
              <a:t> — управление серверной логикой и обработка запросов.</a:t>
            </a:r>
          </a:p>
          <a:p>
            <a:pPr marL="342900" indent="-342900">
              <a:buAutoNum type="arabicPeriod"/>
            </a:pPr>
            <a:r>
              <a:rPr lang="ru-RU" b="1" dirty="0" err="1" smtClean="0"/>
              <a:t>React</a:t>
            </a:r>
            <a:r>
              <a:rPr lang="ru-RU" dirty="0" smtClean="0"/>
              <a:t> — создание удобного интерфейса для пользователей.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8746" y="3000372"/>
            <a:ext cx="18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Стек технологий</a:t>
            </a:r>
            <a:r>
              <a:rPr lang="en-US" b="1" dirty="0" smtClean="0"/>
              <a:t>: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7786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dirty="0" smtClean="0"/>
              <a:t>Модель работает </a:t>
            </a:r>
            <a:r>
              <a:rPr lang="ru-RU" dirty="0" smtClean="0"/>
              <a:t>в два основных этапа: </a:t>
            </a:r>
            <a:r>
              <a:rPr lang="ru-RU" b="1" dirty="0" smtClean="0"/>
              <a:t>обучение</a:t>
            </a:r>
            <a:r>
              <a:rPr lang="ru-RU" dirty="0" smtClean="0"/>
              <a:t> и </a:t>
            </a:r>
            <a:r>
              <a:rPr lang="ru-RU" b="1" dirty="0" smtClean="0"/>
              <a:t>оценка</a:t>
            </a:r>
            <a:r>
              <a:rPr lang="ru-RU" dirty="0" smtClean="0"/>
              <a:t>.</a:t>
            </a:r>
          </a:p>
          <a:p>
            <a:pPr marL="342900" indent="-342900"/>
            <a:endParaRPr lang="ru-RU" dirty="0" smtClean="0"/>
          </a:p>
          <a:p>
            <a:r>
              <a:rPr lang="ru-RU" b="1" dirty="0" smtClean="0"/>
              <a:t>Обучение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ru-RU" dirty="0" smtClean="0"/>
              <a:t>Модель </a:t>
            </a:r>
            <a:r>
              <a:rPr lang="ru-RU" dirty="0" smtClean="0"/>
              <a:t>основана на </a:t>
            </a:r>
            <a:r>
              <a:rPr lang="ru-RU" b="1" dirty="0" err="1" smtClean="0"/>
              <a:t>предобученной</a:t>
            </a:r>
            <a:r>
              <a:rPr lang="ru-RU" b="1" dirty="0" smtClean="0"/>
              <a:t> модели</a:t>
            </a:r>
            <a:r>
              <a:rPr lang="ru-RU" dirty="0" smtClean="0"/>
              <a:t> </a:t>
            </a:r>
            <a:r>
              <a:rPr lang="ru-RU" dirty="0" smtClean="0"/>
              <a:t>— </a:t>
            </a:r>
            <a:r>
              <a:rPr lang="ru-RU" dirty="0" err="1" smtClean="0"/>
              <a:t>DeepPavlov</a:t>
            </a:r>
            <a:r>
              <a:rPr lang="ru-RU" dirty="0" smtClean="0"/>
              <a:t>/</a:t>
            </a:r>
            <a:r>
              <a:rPr lang="ru-RU" dirty="0" err="1" smtClean="0"/>
              <a:t>rubert-base-cased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Реализована техника </a:t>
            </a:r>
            <a:r>
              <a:rPr lang="ru-RU" b="1" dirty="0" smtClean="0"/>
              <a:t>ранней остановки</a:t>
            </a:r>
            <a:r>
              <a:rPr lang="ru-RU" dirty="0" smtClean="0"/>
              <a:t> для предотвращения переобучения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Используется </a:t>
            </a:r>
            <a:r>
              <a:rPr lang="ru-RU" b="1" dirty="0" err="1" smtClean="0"/>
              <a:t>лемматизация</a:t>
            </a:r>
            <a:r>
              <a:rPr lang="ru-RU" b="1" dirty="0" smtClean="0"/>
              <a:t> текста </a:t>
            </a:r>
            <a:r>
              <a:rPr lang="ru-RU" dirty="0" smtClean="0"/>
              <a:t>для нормализации слов (с помощью pymorphy2</a:t>
            </a:r>
            <a:r>
              <a:rPr lang="ru-RU" dirty="0" smtClean="0"/>
              <a:t>).</a:t>
            </a:r>
          </a:p>
          <a:p>
            <a:pPr marL="342900" indent="-342900">
              <a:buAutoNum type="arabicPeriod"/>
            </a:pPr>
            <a:r>
              <a:rPr lang="ru-RU" dirty="0" smtClean="0"/>
              <a:t>Данные </a:t>
            </a:r>
            <a:r>
              <a:rPr lang="ru-RU" b="1" dirty="0" err="1" smtClean="0"/>
              <a:t>балансируются</a:t>
            </a:r>
            <a:r>
              <a:rPr lang="ru-RU" dirty="0" smtClean="0"/>
              <a:t> с использованием метода </a:t>
            </a:r>
            <a:r>
              <a:rPr lang="ru-RU" dirty="0" err="1" smtClean="0"/>
              <a:t>RandomOverSampler</a:t>
            </a:r>
            <a:r>
              <a:rPr lang="ru-RU" dirty="0" smtClean="0"/>
              <a:t> для учета редко встречающихся классов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/>
            <a:r>
              <a:rPr lang="ru-RU" dirty="0" smtClean="0"/>
              <a:t>Для </a:t>
            </a:r>
            <a:r>
              <a:rPr lang="ru-RU" b="1" dirty="0" smtClean="0"/>
              <a:t>оценки модели </a:t>
            </a:r>
            <a:r>
              <a:rPr lang="ru-RU" dirty="0" smtClean="0"/>
              <a:t>используются </a:t>
            </a:r>
            <a:r>
              <a:rPr lang="ru-RU" dirty="0" smtClean="0"/>
              <a:t>метрики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ru-RU" b="1" dirty="0" err="1" smtClean="0"/>
              <a:t>precision</a:t>
            </a:r>
            <a:r>
              <a:rPr lang="ru-RU" dirty="0" smtClean="0"/>
              <a:t> </a:t>
            </a:r>
            <a:r>
              <a:rPr lang="ru-RU" dirty="0" smtClean="0"/>
              <a:t>(точность) и </a:t>
            </a:r>
            <a:r>
              <a:rPr lang="ru-RU" b="1" dirty="0" err="1" smtClean="0"/>
              <a:t>recall</a:t>
            </a:r>
            <a:r>
              <a:rPr lang="ru-RU" dirty="0" smtClean="0"/>
              <a:t> (полнота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 </a:t>
            </a:r>
            <a:r>
              <a:rPr lang="ru-RU" b="1" dirty="0" smtClean="0"/>
              <a:t>F-мера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среднее </a:t>
            </a:r>
            <a:r>
              <a:rPr lang="ru-RU" dirty="0" smtClean="0"/>
              <a:t>гармоническое </a:t>
            </a:r>
            <a:r>
              <a:rPr lang="ru-RU" dirty="0" err="1" smtClean="0"/>
              <a:t>precision</a:t>
            </a:r>
            <a:r>
              <a:rPr lang="ru-RU" dirty="0" smtClean="0"/>
              <a:t> и </a:t>
            </a:r>
            <a:r>
              <a:rPr lang="ru-RU" dirty="0" err="1" smtClean="0"/>
              <a:t>recall</a:t>
            </a:r>
            <a:r>
              <a:rPr lang="en-US" dirty="0" smtClean="0"/>
              <a:t>).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ru-RU" b="1" dirty="0" err="1" smtClean="0"/>
              <a:t>accuracy</a:t>
            </a:r>
            <a:r>
              <a:rPr lang="ru-RU" dirty="0" smtClean="0"/>
              <a:t> </a:t>
            </a:r>
            <a:r>
              <a:rPr lang="ru-RU" dirty="0" smtClean="0"/>
              <a:t>— доля правильных ответов алгоритма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6" name="React App — Личный_ Microsoft_ Edge 2024-11-27 18-32-15 (online-video-cutter.com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7224" y="1285860"/>
            <a:ext cx="7434242" cy="5575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620742"/>
            <a:ext cx="8501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рамках проекта удалось создать </a:t>
            </a:r>
            <a:r>
              <a:rPr lang="ru-RU" b="1" dirty="0" smtClean="0"/>
              <a:t>систему</a:t>
            </a:r>
            <a:r>
              <a:rPr lang="ru-RU" dirty="0" smtClean="0"/>
              <a:t>, </a:t>
            </a:r>
            <a:r>
              <a:rPr lang="ru-RU" dirty="0" smtClean="0"/>
              <a:t>состоящую из </a:t>
            </a:r>
            <a:r>
              <a:rPr lang="ru-RU" dirty="0" err="1" smtClean="0"/>
              <a:t>веб-интерфейса</a:t>
            </a:r>
            <a:r>
              <a:rPr lang="ru-RU" dirty="0" smtClean="0"/>
              <a:t> </a:t>
            </a:r>
            <a:r>
              <a:rPr lang="ru-RU" dirty="0" smtClean="0"/>
              <a:t>и взаимодействующих с ним компонентов – модели и базы данных.</a:t>
            </a:r>
          </a:p>
          <a:p>
            <a:endParaRPr lang="ru-RU" dirty="0" smtClean="0"/>
          </a:p>
          <a:p>
            <a:r>
              <a:rPr lang="ru-RU" b="1" dirty="0" smtClean="0"/>
              <a:t>Что </a:t>
            </a:r>
            <a:r>
              <a:rPr lang="ru-RU" b="1" dirty="0" smtClean="0"/>
              <a:t>пока не получилось:</a:t>
            </a:r>
          </a:p>
          <a:p>
            <a:pPr lvl="1">
              <a:buFont typeface="Arial" pitchFamily="34" charset="0"/>
              <a:buChar char="•"/>
            </a:pPr>
            <a:r>
              <a:rPr lang="ru-RU" b="1" dirty="0" smtClean="0"/>
              <a:t>Точность</a:t>
            </a:r>
            <a:r>
              <a:rPr lang="ru-RU" dirty="0" smtClean="0"/>
              <a:t> модели предсказания оставляет желать </a:t>
            </a:r>
            <a:r>
              <a:rPr lang="ru-RU" dirty="0" smtClean="0"/>
              <a:t>лучшего.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Предсказания не учитывают </a:t>
            </a:r>
            <a:r>
              <a:rPr lang="ru-RU" b="1" dirty="0" smtClean="0"/>
              <a:t>предыдущую историю </a:t>
            </a:r>
            <a:r>
              <a:rPr lang="ru-RU" b="1" dirty="0" smtClean="0"/>
              <a:t>болезни</a:t>
            </a:r>
            <a:r>
              <a:rPr lang="ru-RU" dirty="0" smtClean="0"/>
              <a:t>, что снижает их реалистичность.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ru-RU" b="1" dirty="0" smtClean="0"/>
              <a:t>Генерацию </a:t>
            </a:r>
            <a:r>
              <a:rPr lang="ru-RU" b="1" dirty="0" smtClean="0"/>
              <a:t>рекомендаций </a:t>
            </a:r>
            <a:r>
              <a:rPr lang="ru-RU" dirty="0" smtClean="0"/>
              <a:t>при совпадающих названиях </a:t>
            </a:r>
            <a:r>
              <a:rPr lang="ru-RU" dirty="0" smtClean="0"/>
              <a:t>диагнозов.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859</Words>
  <PresentationFormat>Экран (4:3)</PresentationFormat>
  <Paragraphs>110</Paragraphs>
  <Slides>6</Slides>
  <Notes>5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Кейс «Создание сайта рекомендаций»</vt:lpstr>
      <vt:lpstr>Цели и задачи</vt:lpstr>
      <vt:lpstr>Этапы разработки</vt:lpstr>
      <vt:lpstr>Модель</vt:lpstr>
      <vt:lpstr>Результаты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Эдвард Хайд</dc:creator>
  <cp:lastModifiedBy>Эдвард Хайд</cp:lastModifiedBy>
  <cp:revision>33</cp:revision>
  <dcterms:created xsi:type="dcterms:W3CDTF">2024-11-27T10:14:37Z</dcterms:created>
  <dcterms:modified xsi:type="dcterms:W3CDTF">2024-11-27T20:45:16Z</dcterms:modified>
</cp:coreProperties>
</file>