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95" r:id="rId3"/>
    <p:sldId id="296" r:id="rId4"/>
    <p:sldId id="297" r:id="rId5"/>
    <p:sldId id="298" r:id="rId6"/>
    <p:sldId id="300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3" r:id="rId17"/>
    <p:sldId id="312" r:id="rId18"/>
    <p:sldId id="311" r:id="rId1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8786311-D563-4ACE-990C-686EED723593}">
  <a:tblStyle styleId="{98786311-D563-4ACE-990C-686EED7235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9376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None/>
              <a:defRPr/>
            </a:lvl1pPr>
            <a:lvl2pPr lvl="1">
              <a:spcBef>
                <a:spcPts val="0"/>
              </a:spcBef>
              <a:buSzPts val="2600"/>
              <a:buNone/>
              <a:defRPr/>
            </a:lvl2pPr>
            <a:lvl3pPr lvl="2">
              <a:spcBef>
                <a:spcPts val="0"/>
              </a:spcBef>
              <a:buSzPts val="2600"/>
              <a:buNone/>
              <a:defRPr/>
            </a:lvl3pPr>
            <a:lvl4pPr lvl="3">
              <a:spcBef>
                <a:spcPts val="0"/>
              </a:spcBef>
              <a:buSzPts val="2600"/>
              <a:buNone/>
              <a:defRPr/>
            </a:lvl4pPr>
            <a:lvl5pPr lvl="4">
              <a:spcBef>
                <a:spcPts val="0"/>
              </a:spcBef>
              <a:buSzPts val="2600"/>
              <a:buNone/>
              <a:defRPr/>
            </a:lvl5pPr>
            <a:lvl6pPr lvl="5">
              <a:spcBef>
                <a:spcPts val="0"/>
              </a:spcBef>
              <a:buSzPts val="2600"/>
              <a:buNone/>
              <a:defRPr/>
            </a:lvl6pPr>
            <a:lvl7pPr lvl="6">
              <a:spcBef>
                <a:spcPts val="0"/>
              </a:spcBef>
              <a:buSzPts val="2600"/>
              <a:buNone/>
              <a:defRPr/>
            </a:lvl7pPr>
            <a:lvl8pPr lvl="7">
              <a:spcBef>
                <a:spcPts val="0"/>
              </a:spcBef>
              <a:buSzPts val="2600"/>
              <a:buNone/>
              <a:defRPr/>
            </a:lvl8pPr>
            <a:lvl9pPr lvl="8">
              <a:spcBef>
                <a:spcPts val="0"/>
              </a:spcBef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/>
            </a:lvl1pPr>
            <a:lvl2pPr lvl="1">
              <a:spcBef>
                <a:spcPts val="0"/>
              </a:spcBef>
              <a:buSzPts val="1800"/>
              <a:buChar char="▫"/>
              <a:defRPr/>
            </a:lvl2pPr>
            <a:lvl3pPr lvl="2">
              <a:spcBef>
                <a:spcPts val="0"/>
              </a:spcBef>
              <a:buSzPts val="1800"/>
              <a:buChar char="▸"/>
              <a:defRPr/>
            </a:lvl3pPr>
            <a:lvl4pPr lvl="3">
              <a:spcBef>
                <a:spcPts val="0"/>
              </a:spcBef>
              <a:buSzPts val="1800"/>
              <a:buChar char="▹"/>
              <a:defRPr/>
            </a:lvl4pPr>
            <a:lvl5pPr lvl="4">
              <a:spcBef>
                <a:spcPts val="0"/>
              </a:spcBef>
              <a:buSzPts val="1800"/>
              <a:buChar char="▹"/>
              <a:defRPr/>
            </a:lvl5pPr>
            <a:lvl6pPr lvl="5">
              <a:spcBef>
                <a:spcPts val="0"/>
              </a:spcBef>
              <a:buSzPts val="1800"/>
              <a:buChar char="▹"/>
              <a:defRPr/>
            </a:lvl6pPr>
            <a:lvl7pPr lvl="6">
              <a:spcBef>
                <a:spcPts val="0"/>
              </a:spcBef>
              <a:buSzPts val="1800"/>
              <a:buChar char="▹"/>
              <a:defRPr/>
            </a:lvl7pPr>
            <a:lvl8pPr lvl="7">
              <a:spcBef>
                <a:spcPts val="0"/>
              </a:spcBef>
              <a:buSzPts val="1800"/>
              <a:buChar char="▹"/>
              <a:defRPr/>
            </a:lvl8pPr>
            <a:lvl9pPr lvl="8">
              <a:spcBef>
                <a:spcPts val="0"/>
              </a:spcBef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/>
            </a:lvl1pPr>
            <a:lvl2pPr lvl="1">
              <a:spcBef>
                <a:spcPts val="0"/>
              </a:spcBef>
              <a:buSzPts val="1800"/>
              <a:buChar char="▫"/>
              <a:defRPr/>
            </a:lvl2pPr>
            <a:lvl3pPr lvl="2">
              <a:spcBef>
                <a:spcPts val="0"/>
              </a:spcBef>
              <a:buSzPts val="1800"/>
              <a:buChar char="▸"/>
              <a:defRPr/>
            </a:lvl3pPr>
            <a:lvl4pPr lvl="3">
              <a:spcBef>
                <a:spcPts val="0"/>
              </a:spcBef>
              <a:buSzPts val="1800"/>
              <a:buChar char="▹"/>
              <a:defRPr/>
            </a:lvl4pPr>
            <a:lvl5pPr lvl="4">
              <a:spcBef>
                <a:spcPts val="0"/>
              </a:spcBef>
              <a:buSzPts val="1800"/>
              <a:buChar char="▹"/>
              <a:defRPr/>
            </a:lvl5pPr>
            <a:lvl6pPr lvl="5">
              <a:spcBef>
                <a:spcPts val="0"/>
              </a:spcBef>
              <a:buSzPts val="1800"/>
              <a:buChar char="▹"/>
              <a:defRPr/>
            </a:lvl6pPr>
            <a:lvl7pPr lvl="6">
              <a:spcBef>
                <a:spcPts val="0"/>
              </a:spcBef>
              <a:buSzPts val="1800"/>
              <a:buChar char="▹"/>
              <a:defRPr/>
            </a:lvl7pPr>
            <a:lvl8pPr lvl="7">
              <a:spcBef>
                <a:spcPts val="0"/>
              </a:spcBef>
              <a:buSzPts val="1800"/>
              <a:buChar char="▹"/>
              <a:defRPr/>
            </a:lvl8pPr>
            <a:lvl9pPr lvl="8">
              <a:spcBef>
                <a:spcPts val="0"/>
              </a:spcBef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600"/>
              <a:buNone/>
              <a:defRPr/>
            </a:lvl1pPr>
            <a:lvl2pPr lvl="1" rtl="0">
              <a:spcBef>
                <a:spcPts val="0"/>
              </a:spcBef>
              <a:buSzPts val="2600"/>
              <a:buNone/>
              <a:defRPr/>
            </a:lvl2pPr>
            <a:lvl3pPr lvl="2" rtl="0">
              <a:spcBef>
                <a:spcPts val="0"/>
              </a:spcBef>
              <a:buSzPts val="2600"/>
              <a:buNone/>
              <a:defRPr/>
            </a:lvl3pPr>
            <a:lvl4pPr lvl="3" rtl="0">
              <a:spcBef>
                <a:spcPts val="0"/>
              </a:spcBef>
              <a:buSzPts val="2600"/>
              <a:buNone/>
              <a:defRPr/>
            </a:lvl4pPr>
            <a:lvl5pPr lvl="4" rtl="0">
              <a:spcBef>
                <a:spcPts val="0"/>
              </a:spcBef>
              <a:buSzPts val="2600"/>
              <a:buNone/>
              <a:defRPr/>
            </a:lvl5pPr>
            <a:lvl6pPr lvl="5" rtl="0">
              <a:spcBef>
                <a:spcPts val="0"/>
              </a:spcBef>
              <a:buSzPts val="2600"/>
              <a:buNone/>
              <a:defRPr/>
            </a:lvl6pPr>
            <a:lvl7pPr lvl="6" rtl="0">
              <a:spcBef>
                <a:spcPts val="0"/>
              </a:spcBef>
              <a:buSzPts val="2600"/>
              <a:buNone/>
              <a:defRPr/>
            </a:lvl7pPr>
            <a:lvl8pPr lvl="7" rtl="0">
              <a:spcBef>
                <a:spcPts val="0"/>
              </a:spcBef>
              <a:buSzPts val="2600"/>
              <a:buNone/>
              <a:defRPr/>
            </a:lvl8pPr>
            <a:lvl9pPr lvl="8" rtl="0">
              <a:spcBef>
                <a:spcPts val="0"/>
              </a:spcBef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▪"/>
              <a:defRPr sz="1400"/>
            </a:lvl1pPr>
            <a:lvl2pPr lvl="1" rtl="0">
              <a:spcBef>
                <a:spcPts val="0"/>
              </a:spcBef>
              <a:buSzPts val="1400"/>
              <a:buChar char="▫"/>
              <a:defRPr sz="1400"/>
            </a:lvl2pPr>
            <a:lvl3pPr lvl="2" rtl="0">
              <a:spcBef>
                <a:spcPts val="0"/>
              </a:spcBef>
              <a:buSzPts val="1400"/>
              <a:buChar char="▸"/>
              <a:defRPr sz="1400"/>
            </a:lvl3pPr>
            <a:lvl4pPr lvl="3" rtl="0">
              <a:spcBef>
                <a:spcPts val="0"/>
              </a:spcBef>
              <a:buSzPts val="1400"/>
              <a:buChar char="▹"/>
              <a:defRPr sz="1400"/>
            </a:lvl4pPr>
            <a:lvl5pPr lvl="4" rtl="0">
              <a:spcBef>
                <a:spcPts val="0"/>
              </a:spcBef>
              <a:buSzPts val="1400"/>
              <a:buChar char="▹"/>
              <a:defRPr sz="1400"/>
            </a:lvl5pPr>
            <a:lvl6pPr lvl="5" rtl="0">
              <a:spcBef>
                <a:spcPts val="0"/>
              </a:spcBef>
              <a:buSzPts val="1400"/>
              <a:buChar char="▹"/>
              <a:defRPr sz="1400"/>
            </a:lvl6pPr>
            <a:lvl7pPr lvl="6" rtl="0">
              <a:spcBef>
                <a:spcPts val="0"/>
              </a:spcBef>
              <a:buSzPts val="1400"/>
              <a:buChar char="▹"/>
              <a:defRPr sz="1400"/>
            </a:lvl7pPr>
            <a:lvl8pPr lvl="7" rtl="0">
              <a:spcBef>
                <a:spcPts val="0"/>
              </a:spcBef>
              <a:buSzPts val="1400"/>
              <a:buChar char="▹"/>
              <a:defRPr sz="1400"/>
            </a:lvl8pPr>
            <a:lvl9pPr lvl="8" rtl="0">
              <a:spcBef>
                <a:spcPts val="0"/>
              </a:spcBef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▪"/>
              <a:defRPr sz="1400"/>
            </a:lvl1pPr>
            <a:lvl2pPr lvl="1" rtl="0">
              <a:spcBef>
                <a:spcPts val="0"/>
              </a:spcBef>
              <a:buSzPts val="1400"/>
              <a:buChar char="▫"/>
              <a:defRPr sz="1400"/>
            </a:lvl2pPr>
            <a:lvl3pPr lvl="2" rtl="0">
              <a:spcBef>
                <a:spcPts val="0"/>
              </a:spcBef>
              <a:buSzPts val="1400"/>
              <a:buChar char="▸"/>
              <a:defRPr sz="1400"/>
            </a:lvl3pPr>
            <a:lvl4pPr lvl="3" rtl="0">
              <a:spcBef>
                <a:spcPts val="0"/>
              </a:spcBef>
              <a:buSzPts val="1400"/>
              <a:buChar char="▹"/>
              <a:defRPr sz="1400"/>
            </a:lvl4pPr>
            <a:lvl5pPr lvl="4" rtl="0">
              <a:spcBef>
                <a:spcPts val="0"/>
              </a:spcBef>
              <a:buSzPts val="1400"/>
              <a:buChar char="▹"/>
              <a:defRPr sz="1400"/>
            </a:lvl5pPr>
            <a:lvl6pPr lvl="5" rtl="0">
              <a:spcBef>
                <a:spcPts val="0"/>
              </a:spcBef>
              <a:buSzPts val="1400"/>
              <a:buChar char="▹"/>
              <a:defRPr sz="1400"/>
            </a:lvl6pPr>
            <a:lvl7pPr lvl="6" rtl="0">
              <a:spcBef>
                <a:spcPts val="0"/>
              </a:spcBef>
              <a:buSzPts val="1400"/>
              <a:buChar char="▹"/>
              <a:defRPr sz="1400"/>
            </a:lvl7pPr>
            <a:lvl8pPr lvl="7" rtl="0">
              <a:spcBef>
                <a:spcPts val="0"/>
              </a:spcBef>
              <a:buSzPts val="1400"/>
              <a:buChar char="▹"/>
              <a:defRPr sz="1400"/>
            </a:lvl8pPr>
            <a:lvl9pPr lvl="8" rtl="0">
              <a:spcBef>
                <a:spcPts val="0"/>
              </a:spcBef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▪"/>
              <a:defRPr sz="1400"/>
            </a:lvl1pPr>
            <a:lvl2pPr lvl="1" rtl="0">
              <a:spcBef>
                <a:spcPts val="0"/>
              </a:spcBef>
              <a:buSzPts val="1400"/>
              <a:buChar char="▫"/>
              <a:defRPr sz="1400"/>
            </a:lvl2pPr>
            <a:lvl3pPr lvl="2" rtl="0">
              <a:spcBef>
                <a:spcPts val="0"/>
              </a:spcBef>
              <a:buSzPts val="1400"/>
              <a:buChar char="▸"/>
              <a:defRPr sz="1400"/>
            </a:lvl3pPr>
            <a:lvl4pPr lvl="3" rtl="0">
              <a:spcBef>
                <a:spcPts val="0"/>
              </a:spcBef>
              <a:buSzPts val="1400"/>
              <a:buChar char="▹"/>
              <a:defRPr sz="1400"/>
            </a:lvl4pPr>
            <a:lvl5pPr lvl="4" rtl="0">
              <a:spcBef>
                <a:spcPts val="0"/>
              </a:spcBef>
              <a:buSzPts val="1400"/>
              <a:buChar char="▹"/>
              <a:defRPr sz="1400"/>
            </a:lvl5pPr>
            <a:lvl6pPr lvl="5" rtl="0">
              <a:spcBef>
                <a:spcPts val="0"/>
              </a:spcBef>
              <a:buSzPts val="1400"/>
              <a:buChar char="▹"/>
              <a:defRPr sz="1400"/>
            </a:lvl6pPr>
            <a:lvl7pPr lvl="6" rtl="0">
              <a:spcBef>
                <a:spcPts val="0"/>
              </a:spcBef>
              <a:buSzPts val="1400"/>
              <a:buChar char="▹"/>
              <a:defRPr sz="1400"/>
            </a:lvl7pPr>
            <a:lvl8pPr lvl="7" rtl="0">
              <a:spcBef>
                <a:spcPts val="0"/>
              </a:spcBef>
              <a:buSzPts val="1400"/>
              <a:buChar char="▹"/>
              <a:defRPr sz="1400"/>
            </a:lvl8pPr>
            <a:lvl9pPr lvl="8" rtl="0">
              <a:spcBef>
                <a:spcPts val="0"/>
              </a:spcBef>
              <a:buSzPts val="1400"/>
              <a:buChar char="▹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004E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480"/>
              </a:spcBef>
              <a:buClr>
                <a:srgbClr val="FF004E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480"/>
              </a:spcBef>
              <a:buClr>
                <a:srgbClr val="FF004E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360"/>
              </a:spcBef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360"/>
              </a:spcBef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360"/>
              </a:spcBef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360"/>
              </a:spcBef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360"/>
              </a:spcBef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360"/>
              </a:spcBef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60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hinxsearch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62514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полнотекстовой поиск</a:t>
            </a:r>
            <a:endParaRPr lang="e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447655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Накатываем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35646"/>
            <a:ext cx="4166592" cy="31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8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447655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Накатываем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hape 117"/>
          <p:cNvSpPr txBox="1">
            <a:spLocks noGrp="1"/>
          </p:cNvSpPr>
          <p:nvPr>
            <p:ph type="body" idx="1"/>
          </p:nvPr>
        </p:nvSpPr>
        <p:spPr>
          <a:xfrm>
            <a:off x="844424" y="1584700"/>
            <a:ext cx="7471992" cy="314729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Заходим на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http://sphinxsearch.com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ru-RU" sz="1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Качаем последний стабильный релиз под нужную платформу</a:t>
            </a:r>
          </a:p>
          <a:p>
            <a:r>
              <a:rPr lang="ru-R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Разархивируем куда-нибудь</a:t>
            </a:r>
          </a:p>
          <a:p>
            <a:endParaRPr lang="ru-RU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Устанавливаем как службу</a:t>
            </a:r>
          </a:p>
          <a:p>
            <a:pPr>
              <a:buNone/>
            </a:pP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{Путь к папочке</a:t>
            </a:r>
            <a:r>
              <a:rPr lang="ru-R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r>
              <a:rPr lang="ru-RU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\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bin\</a:t>
            </a:r>
            <a:r>
              <a:rPr lang="en-US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searchd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--install --</a:t>
            </a:r>
            <a:r>
              <a:rPr lang="en-US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lang="ru-R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Путь </a:t>
            </a: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папочке}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\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sphinx.conf.in --</a:t>
            </a:r>
            <a:r>
              <a:rPr lang="en-US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servicename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SphinxSearch</a:t>
            </a:r>
            <a:endParaRPr lang="ru-RU" sz="12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endParaRPr lang="ru-RU" sz="1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endParaRPr lang="ru-RU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Если нужно удалить</a:t>
            </a:r>
            <a:endParaRPr lang="ru-RU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r>
              <a:rPr lang="ru-RU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{Путь к папочке</a:t>
            </a:r>
            <a:r>
              <a:rPr lang="ru-R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bin\</a:t>
            </a:r>
            <a:r>
              <a:rPr lang="en-US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searchd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--</a:t>
            </a:r>
            <a:r>
              <a:rPr lang="en-US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servicename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Sphinx </a:t>
            </a:r>
            <a:r>
              <a:rPr lang="en-US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–delete</a:t>
            </a:r>
            <a:endParaRPr lang="ru-RU" sz="12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endParaRPr lang="ru-RU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запуска и всех остальных мелочей:</a:t>
            </a:r>
            <a:endParaRPr lang="en-US" sz="1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r>
              <a:rPr lang="en-US" sz="1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Ctrl+Shift+Esc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ru-RU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Службы → Ищем название</a:t>
            </a:r>
            <a:r>
              <a:rPr lang="en-US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Правая кнопка мыши → </a:t>
            </a:r>
            <a:r>
              <a:rPr lang="en-US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PROFIT</a:t>
            </a:r>
            <a:endParaRPr lang="ru-RU" sz="12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447655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Накатываем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hape 117"/>
          <p:cNvSpPr txBox="1">
            <a:spLocks noGrp="1"/>
          </p:cNvSpPr>
          <p:nvPr>
            <p:ph type="body" idx="1"/>
          </p:nvPr>
        </p:nvSpPr>
        <p:spPr>
          <a:xfrm>
            <a:off x="844424" y="1584700"/>
            <a:ext cx="7471992" cy="314729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Устанавливаем стандартную кодировку для 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 другой БД 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UTF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Ищем </a:t>
            </a:r>
            <a:r>
              <a:rPr lang="en-US" sz="1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sphinx.conf.dist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внимательно изучаем</a:t>
            </a:r>
            <a:endParaRPr lang="ru-RU" sz="12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 b="50000"/>
          <a:stretch/>
        </p:blipFill>
        <p:spPr bwMode="auto">
          <a:xfrm>
            <a:off x="827584" y="2452914"/>
            <a:ext cx="7452320" cy="269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5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447655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Накатываем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hape 117"/>
          <p:cNvSpPr txBox="1">
            <a:spLocks noGrp="1"/>
          </p:cNvSpPr>
          <p:nvPr>
            <p:ph type="body" idx="1"/>
          </p:nvPr>
        </p:nvSpPr>
        <p:spPr>
          <a:xfrm>
            <a:off x="844424" y="1584700"/>
            <a:ext cx="7471992" cy="314729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После настройки запускаем индексатор</a:t>
            </a:r>
          </a:p>
          <a:p>
            <a:pPr>
              <a:buNone/>
            </a:pP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{Путь к папочке}</a:t>
            </a:r>
            <a:r>
              <a:rPr lang="ru-R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\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bin\indexer --all --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Путь к папочке}</a:t>
            </a:r>
            <a:r>
              <a:rPr lang="ru-R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\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sphinx.conf.in</a:t>
            </a:r>
            <a:endParaRPr lang="ru-RU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endParaRPr lang="ru-RU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Работаем!</a:t>
            </a:r>
          </a:p>
          <a:p>
            <a:pPr>
              <a:buNone/>
            </a:pPr>
            <a:endParaRPr lang="ru-RU" sz="1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endParaRPr lang="ru-RU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3"/>
          <a:stretch/>
        </p:blipFill>
        <p:spPr bwMode="auto">
          <a:xfrm>
            <a:off x="1043608" y="2746288"/>
            <a:ext cx="4536504" cy="207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447655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Накатываем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hape 117"/>
          <p:cNvSpPr txBox="1">
            <a:spLocks noGrp="1"/>
          </p:cNvSpPr>
          <p:nvPr>
            <p:ph type="body" idx="1"/>
          </p:nvPr>
        </p:nvSpPr>
        <p:spPr>
          <a:xfrm>
            <a:off x="844424" y="1584700"/>
            <a:ext cx="7471992" cy="314729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есть для кучи языков.</a:t>
            </a:r>
          </a:p>
          <a:p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Работа в других ЯП аналогична. Пример с 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идёт в комплекте.</a:t>
            </a:r>
          </a:p>
          <a:p>
            <a:r>
              <a:rPr lang="ru-R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Можно подключать не только к 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PostgreSQL</a:t>
            </a:r>
            <a:r>
              <a:rPr lang="ru-R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Используются 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ODBC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драйверы </a:t>
            </a:r>
            <a:r>
              <a:rPr lang="ru-R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программные интерфейсы </a:t>
            </a:r>
            <a:r>
              <a:rPr lang="ru-RU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(API) доступа к базам данных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Можно создавать связки с </a:t>
            </a:r>
            <a:r>
              <a:rPr lang="en-US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SQL, Oracle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другими базами данных.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447655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Накатываем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9622"/>
            <a:ext cx="3508995" cy="352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8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may-ekb.ru/wp-content/uploads/2016/08/%D0%A4%D0%BE%D1%82%D0%BE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"/>
          <a:stretch/>
        </p:blipFill>
        <p:spPr bwMode="auto">
          <a:xfrm>
            <a:off x="3995936" y="1851670"/>
            <a:ext cx="5064497" cy="32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447655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Морфология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574701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Source:</a:t>
            </a:r>
          </a:p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sql_query_pre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utf8</a:t>
            </a:r>
          </a:p>
          <a:p>
            <a:r>
              <a:rPr lang="en-US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sql_query_pre</a:t>
            </a: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utf8</a:t>
            </a:r>
            <a:endPara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morphology =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stem_ru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stem_en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4447655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Почитать про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386" name="Picture 2" descr="http://accessories.mypartnershop.ru/img/10114795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51670"/>
            <a:ext cx="209131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qrcoder.ru/code/?http%3A%2F%2Fsphinxsearch.com%2Fdocs%2F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68" y="2412504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9836" y="2748022"/>
            <a:ext cx="331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Официальная документация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http://sphinxsearch.com/docs/</a:t>
            </a:r>
            <a:endParaRPr lang="ru-RU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4" y="627534"/>
            <a:ext cx="4447655" cy="65236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Спасибо за внимание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6391871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Что такое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полнотекстовый поиск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44424" y="1610450"/>
            <a:ext cx="3799584" cy="331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Автоматизированный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поиск документов, при котором поиск ведётся не по именам документов, а по их содержимому, всему или существенной части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None/>
            </a:pPr>
            <a:endParaRPr lang="e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Full text ind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78657"/>
            <a:ext cx="3096344" cy="27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ll text 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35131"/>
            <a:ext cx="3960440" cy="1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7183959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Парочка слов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 мира полнотекстового поиска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44424" y="1718161"/>
            <a:ext cx="3151512" cy="34341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ru-RU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Стоп-слова, списки стоп-слов, ключевые слова, релевантность, парадигматический модуль</a:t>
            </a:r>
            <a:r>
              <a:rPr lang="ru-RU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лингвистика, </a:t>
            </a:r>
            <a:r>
              <a:rPr lang="ru-RU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опечатки, морфология, индексатор, синонимы, тезаурус, диакритические знаки, </a:t>
            </a:r>
            <a:endParaRPr lang="e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2" name="Picture 4" descr="https://akphoto1.ask.fm/da2/49bda/fee1/4b5e/ac53/5edd2b1fc773/original/58551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4349"/>
            <a:ext cx="3730575" cy="359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aalogics.com/sites/default/files/sphin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5486"/>
            <a:ext cx="9119939" cy="455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Разработчик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endParaRPr lang="e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467544" y="1779662"/>
            <a:ext cx="2482800" cy="32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Андрей Аксенов</a:t>
            </a:r>
            <a:endParaRPr lang="en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4" name="Shape 134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4553062" y="0"/>
            <a:ext cx="45385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http://whalerider.ru/uploads/8/84/76546e4a29bf2a448be09551cd8d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r="6784"/>
          <a:stretch/>
        </p:blipFill>
        <p:spPr bwMode="auto">
          <a:xfrm>
            <a:off x="4553062" y="0"/>
            <a:ext cx="459093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7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5945925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 работает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endParaRPr lang="en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12175" y="2556750"/>
            <a:ext cx="9130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4" name="Shape 234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861200" y="2677825"/>
            <a:ext cx="2126624" cy="4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Индексируем</a:t>
            </a:r>
            <a:endParaRPr lang="en" sz="1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tillium Web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834900" y="2677825"/>
            <a:ext cx="1745212" cy="4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Ищем</a:t>
            </a:r>
            <a:endParaRPr lang="en" sz="1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tillium Web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90350" y="2677825"/>
            <a:ext cx="1670082" cy="4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PROFIT</a:t>
            </a:r>
            <a:endParaRPr lang="en" sz="18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tillium Web"/>
            </a:endParaRPr>
          </a:p>
        </p:txBody>
      </p:sp>
      <p:sp>
        <p:nvSpPr>
          <p:cNvPr id="10" name="Shape 237"/>
          <p:cNvSpPr txBox="1"/>
          <p:nvPr/>
        </p:nvSpPr>
        <p:spPr>
          <a:xfrm>
            <a:off x="861200" y="3867894"/>
            <a:ext cx="2486664" cy="12756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— Извлекаются ключевые слова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1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— Строится </a:t>
            </a:r>
            <a:r>
              <a:rPr lang="ru-RU" sz="1200" b="1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спецструктура</a:t>
            </a:r>
            <a:endParaRPr lang="en" sz="12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tillium Web"/>
            </a:endParaRPr>
          </a:p>
        </p:txBody>
      </p:sp>
      <p:sp>
        <p:nvSpPr>
          <p:cNvPr id="11" name="Shape 237"/>
          <p:cNvSpPr txBox="1"/>
          <p:nvPr/>
        </p:nvSpPr>
        <p:spPr>
          <a:xfrm>
            <a:off x="3911100" y="3867894"/>
            <a:ext cx="3049900" cy="12756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— Поиск по </a:t>
            </a:r>
            <a:r>
              <a:rPr lang="ru-RU" sz="1200" b="1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спецструктуре</a:t>
            </a:r>
            <a:endParaRPr lang="ru-RU" sz="1200" b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tillium Web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1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— Дополнительная обработка (сортировки, </a:t>
            </a:r>
            <a:r>
              <a:rPr lang="ru-RU" sz="1200" b="1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реранжирование</a:t>
            </a:r>
            <a:r>
              <a:rPr lang="ru-RU" sz="1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tillium Web"/>
              </a:rPr>
              <a:t>…)</a:t>
            </a:r>
            <a:endParaRPr lang="en" sz="12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1651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3633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Словарь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× Сортирован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 Сжат</a:t>
            </a:r>
            <a:b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× </a:t>
            </a:r>
            <a:r>
              <a:rPr lang="ru-RU" sz="14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Инлайны</a:t>
            </a:r>
            <a:endParaRPr lang="ru-RU" sz="1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ru-RU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ru-RU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Списки документов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ru-RU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None/>
            </a:pPr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Списки </a:t>
            </a:r>
            <a:r>
              <a:rPr lang="ru-RU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позиций</a:t>
            </a:r>
          </a:p>
          <a:p>
            <a:pPr lvl="0">
              <a:buNone/>
            </a:pPr>
            <a:r>
              <a:rPr lang="ru-RU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× Для ранжирования</a:t>
            </a:r>
            <a:endParaRPr lang="ru-RU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None/>
            </a:pPr>
            <a:endParaRPr lang="ru-RU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None/>
            </a:pPr>
            <a:r>
              <a:rPr lang="ru-RU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Формат хранения</a:t>
            </a:r>
            <a:endParaRPr lang="e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FT index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6" name="Picture 2" descr="https://avatanplus.com/files/resources/original/5745831bb158a154e788244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1" t="1262" r="18521" b="749"/>
          <a:stretch/>
        </p:blipFill>
        <p:spPr bwMode="auto">
          <a:xfrm>
            <a:off x="4546600" y="12700"/>
            <a:ext cx="4483100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Ранжирование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результатов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218" name="Picture 2" descr="http://i66.fastpic.ru/big/2015/0108/e5/2dbd3ccd936fd8e9d946c8432650c3e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" b="7378"/>
          <a:stretch/>
        </p:blipFill>
        <p:spPr bwMode="auto">
          <a:xfrm>
            <a:off x="4678016" y="2931790"/>
            <a:ext cx="4259459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48387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общем</a:t>
            </a:r>
            <a:br>
              <a:rPr lang="ru-RU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 </a:t>
            </a:r>
            <a:r>
              <a:rPr lang="en-US" dirty="0" smtClean="0">
                <a:solidFill>
                  <a:srgbClr val="FF00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Sphinx</a:t>
            </a:r>
            <a:endParaRPr lang="en" dirty="0">
              <a:solidFill>
                <a:srgbClr val="FF004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hape 117"/>
          <p:cNvSpPr txBox="1">
            <a:spLocks noGrp="1"/>
          </p:cNvSpPr>
          <p:nvPr>
            <p:ph type="body" idx="1"/>
          </p:nvPr>
        </p:nvSpPr>
        <p:spPr>
          <a:xfrm>
            <a:off x="844424" y="1584700"/>
            <a:ext cx="7471992" cy="33633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Платформа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С++/кросс-платформенный</a:t>
            </a:r>
          </a:p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Индекс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монолитный + дельта-индекс, возможность распределённого поиска</a:t>
            </a:r>
          </a:p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Поисковые возможности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булевый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поиск, поиск по фразам и т.п. с возможностью группировки, ранжирования и сортировки результата</a:t>
            </a:r>
          </a:p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и протоколы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SQL DB (а также встроенная поддержка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 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PostgreSQL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собственный XML-интерфейс, встроенные API для РНР, 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Ruby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Perl</a:t>
            </a:r>
            <a:endPara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Поддержка языков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встроенный английский и русский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стемминг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soundex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реализации морфологии</a:t>
            </a:r>
          </a:p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Дополнительные поля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да, неограниченное количество</a:t>
            </a:r>
          </a:p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Типы документов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только текст или собственные XML-формат</a:t>
            </a:r>
          </a:p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Размер индекса и скорость поиска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очень быстрый, индексация около 10 Мб/сек (зависит от CPU), поиск около 0.1 сек/~2 — 4 Гб индексе, поддерживает размеры индекса в сотни Гб и сотни миллионов документов (это если не использовать кластеризацию), однако есть примеры работ на терабайтных базах данных.</a:t>
            </a:r>
          </a:p>
          <a:p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Лицензия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GPL 2 или коммерческая.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11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320</Words>
  <Application>Microsoft Office PowerPoint</Application>
  <PresentationFormat>Экран (16:9)</PresentationFormat>
  <Paragraphs>77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Open Sans</vt:lpstr>
      <vt:lpstr>Titillium Web</vt:lpstr>
      <vt:lpstr>Fidele template</vt:lpstr>
      <vt:lpstr>Sphinx полнотекстовой поиск</vt:lpstr>
      <vt:lpstr>Что такое полнотекстовый поиск</vt:lpstr>
      <vt:lpstr>Парочка слов из мира полнотекстового поиска</vt:lpstr>
      <vt:lpstr>Презентация PowerPoint</vt:lpstr>
      <vt:lpstr>Разработчик Sphinx</vt:lpstr>
      <vt:lpstr>Как работает Sphinx</vt:lpstr>
      <vt:lpstr>Sphinx FT index</vt:lpstr>
      <vt:lpstr>Ранжирование результатов</vt:lpstr>
      <vt:lpstr>В общем про Sphinx</vt:lpstr>
      <vt:lpstr>Накатываем Sphinx на Windows</vt:lpstr>
      <vt:lpstr>Накатываем Sphinx на Windows</vt:lpstr>
      <vt:lpstr>Накатываем Sphinx на Windows</vt:lpstr>
      <vt:lpstr>Накатываем Sphinx на Windows</vt:lpstr>
      <vt:lpstr>Накатываем Sphinx на Windows</vt:lpstr>
      <vt:lpstr>Накатываем Sphinx на Windows</vt:lpstr>
      <vt:lpstr>Морфология Sphinx</vt:lpstr>
      <vt:lpstr>Почитать про Sphinx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Mikałaj Karhin</dc:creator>
  <cp:lastModifiedBy>nicholaskargin@live.com</cp:lastModifiedBy>
  <cp:revision>38</cp:revision>
  <dcterms:modified xsi:type="dcterms:W3CDTF">2017-12-22T00:05:03Z</dcterms:modified>
</cp:coreProperties>
</file>