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6" r:id="rId8"/>
    <p:sldId id="262" r:id="rId9"/>
    <p:sldId id="263" r:id="rId10"/>
    <p:sldId id="264" r:id="rId11"/>
    <p:sldId id="265" r:id="rId12"/>
    <p:sldId id="26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782EC-6952-431A-AB4E-6884813B5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0B6222-B9A7-4D74-B514-C511A1B3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6208A-938D-4FCC-8541-50D07B7C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68E94-4197-4F08-989B-0B04A9F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3DCC8-9692-4AF4-A1C8-E48F4E71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1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50550-B789-4AEF-B8CB-B95E02DE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14C4B3-65D4-455A-8125-A7D278188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4B143-74A4-4BFA-AB30-CD83199B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D41CCB-E757-4418-9351-B378F6DD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8BDFB7-B4C1-4D4B-A05A-04002BC5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7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14E966-16F4-4EAD-8564-F68A73815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BCA277-0808-4B32-BC86-6425FA182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484A67-5E98-4D72-812B-CE81411F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F8606-83CD-48D4-A13D-588CA8F2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71B778-421C-4ED8-B19A-4FD7CFC2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8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A2DAD-2232-4EF6-AA12-B3EA4B2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76EA2-28BC-42C4-87C3-9BCC770A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E5DD0-C3F6-4E3E-813C-56140ADA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0B10BB-0196-4D0F-B2C2-FF73C99C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40D89-F762-4715-92AE-37354521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4FCD6-91C4-4316-9896-C7FCEC98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C98667-36F5-426A-8392-538F52AE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679F7-5FE1-464A-A65F-2926DE3A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012FE-87D9-4DEA-B8CD-32C94CF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FF0367-D364-4353-8BD0-6A3913A1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08227-4814-4831-90E6-6BF0C92C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FF3F14-81CD-4CA7-9E50-380BC6BA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DEA7E-7D7C-4A0F-BAE5-9D9C89C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055A15-C55E-4439-ABC2-72470B1F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C6D67E-68B1-4754-97AD-05AB53DA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87C9F8-189C-4A9A-A04C-643A5EC6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4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2192A-C6BB-49ED-AFE0-5FAE9A9A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4A79ED-CB81-4082-B1E9-7CF54F08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53E80-8206-4B2F-9D6C-607B538C4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A4BC9D-1A0B-444A-952E-F5BA07E3C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345675-A73F-417E-A712-E6610023F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93057E-2E7F-4838-A24F-608123D5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1CA260-2024-4861-A2C8-7ABD0B87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01FCC6-8C2A-4311-B335-1A369B30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4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6D49-EA81-4E2C-AC02-E357CCD0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49D27D-2EAF-45A1-A539-1DEEF7F8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C13C0-1992-4A45-A54E-04A808D1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F54135-B2DB-4DE9-AD7A-D9BC4ABC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9497A0-F5BA-43D2-8F2B-058CC632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43D875-0E31-4A36-BACC-A4376B01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A32D2-6357-44E6-B9E5-A1775192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69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42DD4-C076-4F45-B0C2-552AA09E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3EBAF-A0FE-4C59-8443-652BDA79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EC85B2-87D1-41F0-BCEB-FC5D8425C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E871E-EBBC-4C08-80AD-5D47CB27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9336D2-8D51-45E4-AFBD-2401ADC3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3D3FF3-1F34-4191-8419-B109BE68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2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D2E95-9BB0-4DA5-A446-A6886922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200876-7566-4C1F-959D-81D827B7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DF105F-D13A-43BE-B573-E0FB95A6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5B9A82-B2B5-4047-B847-A7C2FB48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19C260-DA49-47F5-8339-C7629714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57D121-09B7-4B0E-94CE-E5B6DBFC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0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77A74-F937-4619-A70C-2F8B322B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506F0-7E7B-4861-A218-FDB9F523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68EEE3-D51A-4BD5-836F-A00CECB0E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9B2DD-5462-4170-9014-9F71A05D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845F6-1F9E-4645-8E28-6ED55C287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0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ru.wikipedia.org/wiki/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ru.wikipedia.org/wiki/Jav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Project_Object_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7DF51-FFC0-4507-ACE7-590EAAA54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13932"/>
            <a:ext cx="9144000" cy="2387600"/>
          </a:xfrm>
        </p:spPr>
        <p:txBody>
          <a:bodyPr/>
          <a:lstStyle/>
          <a:p>
            <a:r>
              <a:rPr lang="ru-RU" b="1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068352-8B6D-4246-9C36-8477387B8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4501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b="1" dirty="0"/>
              <a:t>Программное средство поиска оптимального маршрута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822C6-8BB7-4971-8DAD-3609D9A4CAB2}"/>
              </a:ext>
            </a:extLst>
          </p:cNvPr>
          <p:cNvSpPr txBox="1"/>
          <p:nvPr/>
        </p:nvSpPr>
        <p:spPr>
          <a:xfrm>
            <a:off x="6849978" y="4347076"/>
            <a:ext cx="4901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Выполнил студент гр. СО 641</a:t>
            </a:r>
          </a:p>
          <a:p>
            <a:r>
              <a:rPr lang="ru-RU" sz="2400" dirty="0"/>
              <a:t>Таран Виталий Владимирович</a:t>
            </a:r>
          </a:p>
          <a:p>
            <a:r>
              <a:rPr lang="ru-RU" sz="2400" dirty="0"/>
              <a:t>Руководитель:</a:t>
            </a:r>
          </a:p>
          <a:p>
            <a:r>
              <a:rPr lang="ru-RU" sz="2400" dirty="0" err="1"/>
              <a:t>Лобатый</a:t>
            </a:r>
            <a:r>
              <a:rPr lang="ru-RU" sz="2400" dirty="0"/>
              <a:t> Александр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8663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E29FA-2EE4-40FE-BF76-FAF426EB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r>
              <a:rPr lang="en-US" dirty="0"/>
              <a:t>Spring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F0A15-71C6-4F1B-AEDD-719EE86D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Spring</a:t>
            </a:r>
            <a:r>
              <a:rPr lang="ru-RU" b="1" dirty="0"/>
              <a:t> </a:t>
            </a:r>
            <a:r>
              <a:rPr lang="ru-RU" dirty="0" err="1"/>
              <a:t>Framework</a:t>
            </a:r>
            <a:r>
              <a:rPr lang="ru-RU" dirty="0"/>
              <a:t> (или коротко </a:t>
            </a:r>
            <a:r>
              <a:rPr lang="ru-RU" dirty="0" err="1"/>
              <a:t>Spring</a:t>
            </a:r>
            <a:r>
              <a:rPr lang="ru-RU" dirty="0"/>
              <a:t>) — универсальный фреймворк с открытым исходным кодом для </a:t>
            </a:r>
            <a:r>
              <a:rPr lang="ru-RU" dirty="0" err="1">
                <a:hlinkClick r:id="rId2" tooltip="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ru-RU" dirty="0"/>
              <a:t>-платформы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Данный фреймворк позволяет строить приложение которое соответствует паттернам </a:t>
            </a:r>
            <a:r>
              <a:rPr lang="en-US" dirty="0"/>
              <a:t>high coupling</a:t>
            </a:r>
            <a:r>
              <a:rPr lang="ru-RU" dirty="0"/>
              <a:t> и</a:t>
            </a:r>
            <a:r>
              <a:rPr lang="en-US" dirty="0"/>
              <a:t> low cohesion</a:t>
            </a:r>
            <a:r>
              <a:rPr lang="ru-RU" dirty="0"/>
              <a:t>. Благодаря тому, что </a:t>
            </a:r>
            <a:r>
              <a:rPr lang="ru-RU" dirty="0" err="1"/>
              <a:t>спринг</a:t>
            </a:r>
            <a:r>
              <a:rPr lang="ru-RU" dirty="0"/>
              <a:t> основан на паттерне </a:t>
            </a:r>
            <a:r>
              <a:rPr lang="en-US" dirty="0"/>
              <a:t>dependency injection (inversion of control)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spring java">
            <a:extLst>
              <a:ext uri="{FF2B5EF4-FFF2-40B4-BE49-F238E27FC236}">
                <a16:creationId xmlns:a16="http://schemas.microsoft.com/office/drawing/2014/main" id="{05CDDD98-8BFF-4D80-8151-196EE04BA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20" y="0"/>
            <a:ext cx="5402179" cy="18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91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ÐÐ°ÑÑÐ¸Ð½ÐºÐ¸ Ð¿Ð¾ Ð·Ð°Ð¿ÑÐ¾ÑÑ hibernate">
            <a:extLst>
              <a:ext uri="{FF2B5EF4-FFF2-40B4-BE49-F238E27FC236}">
                <a16:creationId xmlns:a16="http://schemas.microsoft.com/office/drawing/2014/main" id="{03A9A5AE-A545-409F-9E8E-AD317390E0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7" y="225483"/>
            <a:ext cx="1893970" cy="14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B3E50C-46F4-4F0F-9947-49F149705639}"/>
              </a:ext>
            </a:extLst>
          </p:cNvPr>
          <p:cNvSpPr txBox="1"/>
          <p:nvPr/>
        </p:nvSpPr>
        <p:spPr>
          <a:xfrm>
            <a:off x="2198815" y="606242"/>
            <a:ext cx="999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Hibernate –</a:t>
            </a:r>
            <a:r>
              <a:rPr lang="ru-RU" dirty="0"/>
              <a:t> самая популярная реализация спецификации JPA, предназначенная для решения задач</a:t>
            </a:r>
          </a:p>
          <a:p>
            <a:r>
              <a:rPr lang="ru-RU" dirty="0"/>
              <a:t> объектно-реляционного отображения (ORM).</a:t>
            </a:r>
          </a:p>
        </p:txBody>
      </p:sp>
      <p:pic>
        <p:nvPicPr>
          <p:cNvPr id="4106" name="Picture 10" descr="ÐÐ°ÑÑÐ¸Ð½ÐºÐ¸ Ð¿Ð¾ Ð·Ð°Ð¿ÑÐ¾ÑÑ Junit">
            <a:extLst>
              <a:ext uri="{FF2B5EF4-FFF2-40B4-BE49-F238E27FC236}">
                <a16:creationId xmlns:a16="http://schemas.microsoft.com/office/drawing/2014/main" id="{7DF31BF3-440A-40DE-BC93-486526D7B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7" y="175209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2CDFE2-357D-427E-ABA9-3F68E8179886}"/>
              </a:ext>
            </a:extLst>
          </p:cNvPr>
          <p:cNvSpPr txBox="1"/>
          <p:nvPr/>
        </p:nvSpPr>
        <p:spPr>
          <a:xfrm>
            <a:off x="2614863" y="2165684"/>
            <a:ext cx="9372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JUnit</a:t>
            </a:r>
            <a:r>
              <a:rPr lang="ru-RU" dirty="0"/>
              <a:t> — библиотека для модульного тестирования программного обеспечения на языке </a:t>
            </a:r>
            <a:r>
              <a:rPr lang="ru-RU" dirty="0" err="1">
                <a:hlinkClick r:id="rId4" tooltip="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108" name="Picture 12" descr="ÐÐ°ÑÑÐ¸Ð½ÐºÐ¸ Ð¿Ð¾ Ð·Ð°Ð¿ÑÐ¾ÑÑ mockito">
            <a:extLst>
              <a:ext uri="{FF2B5EF4-FFF2-40B4-BE49-F238E27FC236}">
                <a16:creationId xmlns:a16="http://schemas.microsoft.com/office/drawing/2014/main" id="{694CD26F-EED2-45D9-BB14-3E690FBC3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7" y="2932033"/>
            <a:ext cx="2823410" cy="15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B3266F-4758-426F-9E27-C5C373635A15}"/>
              </a:ext>
            </a:extLst>
          </p:cNvPr>
          <p:cNvSpPr txBox="1"/>
          <p:nvPr/>
        </p:nvSpPr>
        <p:spPr>
          <a:xfrm>
            <a:off x="2731818" y="3326197"/>
            <a:ext cx="8602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Mockito</a:t>
            </a:r>
            <a:r>
              <a:rPr lang="ru-RU" dirty="0"/>
              <a:t> – фреймворк с открытым исходным кодом разработанный для тестирования</a:t>
            </a:r>
            <a:endParaRPr lang="en-US" dirty="0"/>
          </a:p>
          <a:p>
            <a:r>
              <a:rPr lang="ru-RU" dirty="0"/>
              <a:t> приложений посредством создания заглушек определенных объектов. </a:t>
            </a:r>
            <a:endParaRPr lang="en-US" dirty="0"/>
          </a:p>
          <a:p>
            <a:r>
              <a:rPr lang="ru-RU" dirty="0"/>
              <a:t>Этот фреймворк позволяет тестировать слои приложения независимо друг от друга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110" name="Picture 14" descr="ÐÐ°ÑÑÐ¸Ð½ÐºÐ¸ Ð¿Ð¾ Ð·Ð°Ð¿ÑÐ¾ÑÑ flyway">
            <a:extLst>
              <a:ext uri="{FF2B5EF4-FFF2-40B4-BE49-F238E27FC236}">
                <a16:creationId xmlns:a16="http://schemas.microsoft.com/office/drawing/2014/main" id="{42D27236-0F0A-4809-9F42-19A8E6C2E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78" y="4479547"/>
            <a:ext cx="2034340" cy="16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B41005-0676-4E3F-9976-F934B0607D84}"/>
              </a:ext>
            </a:extLst>
          </p:cNvPr>
          <p:cNvSpPr txBox="1"/>
          <p:nvPr/>
        </p:nvSpPr>
        <p:spPr>
          <a:xfrm>
            <a:off x="3192379" y="4876800"/>
            <a:ext cx="8814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Flyway</a:t>
            </a:r>
            <a:r>
              <a:rPr lang="ru-RU" dirty="0"/>
              <a:t> – инструмент с открытым исходным кодом необходимый для </a:t>
            </a:r>
            <a:r>
              <a:rPr lang="ru-RU" dirty="0" err="1"/>
              <a:t>версионирования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базы данных. Что позволяет поддерживать необходимую версию базы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54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E4779-E3F7-4B01-A89F-805BA488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построенного маршрута по критерию чистоты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6EE8BF-AF3F-43BB-A42F-94D012E1BB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60" y="1825625"/>
            <a:ext cx="922467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3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1F6E9-301D-40EF-8347-4D086E32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маршрута по критерию расстояния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D25B9D-23C2-49BD-BAF4-B817241D6D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07" y="1825625"/>
            <a:ext cx="923578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23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E178B-8B6F-44D1-82BC-692DD57D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Технико-экономическое обоснование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631F640-C890-4B60-A42D-3280AFD04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87294"/>
              </p:ext>
            </p:extLst>
          </p:nvPr>
        </p:nvGraphicFramePr>
        <p:xfrm>
          <a:off x="838200" y="1470944"/>
          <a:ext cx="10515600" cy="3916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821468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252300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16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 статьи затрат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Условное 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Значение, </a:t>
                      </a:r>
                      <a:r>
                        <a:rPr lang="ru-RU" dirty="0" err="1"/>
                        <a:t>руб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7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Затраты на оплату труда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ЗОТ</a:t>
                      </a:r>
                    </a:p>
                    <a:p>
                      <a:pPr algn="ctr"/>
                      <a:r>
                        <a:rPr lang="ru-RU" dirty="0" err="1"/>
                        <a:t>Зо</a:t>
                      </a:r>
                      <a:endParaRPr lang="ru-RU" dirty="0"/>
                    </a:p>
                    <a:p>
                      <a:pPr algn="ctr"/>
                      <a:r>
                        <a:rPr lang="ru-RU" dirty="0" err="1"/>
                        <a:t>Зд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361.73</a:t>
                      </a:r>
                    </a:p>
                    <a:p>
                      <a:r>
                        <a:rPr lang="ru-RU" dirty="0"/>
                        <a:t>125,16</a:t>
                      </a:r>
                    </a:p>
                    <a:p>
                      <a:r>
                        <a:rPr lang="ru-RU" dirty="0"/>
                        <a:t>36,17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3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Отчисления в фонд социальной </a:t>
                      </a:r>
                    </a:p>
                    <a:p>
                      <a:pPr algn="ctr"/>
                      <a:r>
                        <a:rPr lang="ru-RU" dirty="0"/>
                        <a:t>защиты населения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ОСН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125,16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Отчисления в  </a:t>
                      </a:r>
                      <a:r>
                        <a:rPr lang="ru-RU" dirty="0" err="1"/>
                        <a:t>Белгосстрах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БГС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2,17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Прочие прямые расходы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72,35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44953"/>
                  </a:ext>
                </a:extLst>
              </a:tr>
              <a:tr h="51251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Накладные расходы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361.73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61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Полная себестоимость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Сп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971.59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1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Цена продукта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Цотп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1457,39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566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D5F7FF-717E-4DA6-B416-F351C906BE1A}"/>
              </a:ext>
            </a:extLst>
          </p:cNvPr>
          <p:cNvSpPr txBox="1"/>
          <p:nvPr/>
        </p:nvSpPr>
        <p:spPr>
          <a:xfrm>
            <a:off x="678330" y="5569545"/>
            <a:ext cx="10835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Полная себестоимость приложения 971.59 руб. Цена разработанного программного продукта 1457,39 руб.</a:t>
            </a:r>
          </a:p>
          <a:p>
            <a:r>
              <a:rPr lang="ru-RU" dirty="0"/>
              <a:t>Разработанный программный продукт может составить конкуренцию среди уже представленных на рынке.</a:t>
            </a:r>
          </a:p>
          <a:p>
            <a:r>
              <a:rPr lang="ru-RU" dirty="0"/>
              <a:t>Разработка программного продукта является экономически обоснованной</a:t>
            </a:r>
          </a:p>
        </p:txBody>
      </p:sp>
    </p:spTree>
    <p:extLst>
      <p:ext uri="{BB962C8B-B14F-4D97-AF65-F5344CB8AC3E}">
        <p14:creationId xmlns:p14="http://schemas.microsoft.com/office/powerpoint/2010/main" val="157447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F9D50-7E97-4171-95F1-B2468A9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D8D9C-4740-48E3-A108-E13B750B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дипломного проектирования все поставленные задачи были полностью выполнены. Было спроектировано и разработано программное средство для поиска оптимального маршрута.</a:t>
            </a:r>
          </a:p>
          <a:p>
            <a:pPr marL="0" indent="0">
              <a:buNone/>
            </a:pPr>
            <a:r>
              <a:rPr lang="ru-RU" dirty="0"/>
              <a:t>Разработанное в ходе дипломного проекта программное средство позволяет администратору настроить систему сенсоров для последующего построения маршрутов. </a:t>
            </a:r>
          </a:p>
          <a:p>
            <a:pPr marL="0" indent="0">
              <a:buNone/>
            </a:pPr>
            <a:r>
              <a:rPr lang="ru-RU" dirty="0"/>
              <a:t>Также разработанное программное средство позволяет построить маршрут из одной точки в другую по выбранным критериям (по критерию чистоты маршрута, по критерию длинны маршрута и по среднему значению)</a:t>
            </a:r>
          </a:p>
        </p:txBody>
      </p:sp>
    </p:spTree>
    <p:extLst>
      <p:ext uri="{BB962C8B-B14F-4D97-AF65-F5344CB8AC3E}">
        <p14:creationId xmlns:p14="http://schemas.microsoft.com/office/powerpoint/2010/main" val="31847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240BAC-8FB7-4CE8-AF07-0AE77BED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4" y="481263"/>
            <a:ext cx="11305674" cy="6128083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Цель дипломного проекта: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ru-RU" dirty="0"/>
              <a:t>Разработать программное средство для построение оптимального маршрута в условиях загрязнения окружающей среды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Задачи дипломного проекта: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ru-RU" dirty="0"/>
              <a:t>Изучение алгоритмов построение маршрутов по графам точек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ru-RU" dirty="0"/>
              <a:t>Разработать программное средство для построение маршрутов в условиях загрязнения окружающей среды 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ru-RU" dirty="0"/>
              <a:t>Изучение гигиенического норматива о загрязняющих химических веществах в воздухе</a:t>
            </a:r>
          </a:p>
        </p:txBody>
      </p:sp>
    </p:spTree>
    <p:extLst>
      <p:ext uri="{BB962C8B-B14F-4D97-AF65-F5344CB8AC3E}">
        <p14:creationId xmlns:p14="http://schemas.microsoft.com/office/powerpoint/2010/main" val="177304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9139B-055D-455C-9EAB-7995127B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Предисловие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10E22-9723-46BE-90BB-A9790E8D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Оптимизация маршрута – задача, возникающая перед любыми организациями в самых различны отраслях, которые характеризуются наличием транспортной и/или логистической сети.</a:t>
            </a:r>
          </a:p>
          <a:p>
            <a:pPr marL="0" indent="0">
              <a:buNone/>
            </a:pPr>
            <a:r>
              <a:rPr lang="ru-RU" dirty="0"/>
              <a:t> Задача нахождения оптимального маршрута которая впервые освещалась в 1832 году в книге «Коммивояжера».</a:t>
            </a:r>
          </a:p>
          <a:p>
            <a:pPr marL="0" indent="0">
              <a:buNone/>
            </a:pPr>
            <a:r>
              <a:rPr lang="ru-RU" dirty="0"/>
              <a:t>Объемы обрабатываемой информации растут с каждым годом и работа в области оптимизации маршрутов становится все актуальнее.  </a:t>
            </a:r>
          </a:p>
        </p:txBody>
      </p:sp>
    </p:spTree>
    <p:extLst>
      <p:ext uri="{BB962C8B-B14F-4D97-AF65-F5344CB8AC3E}">
        <p14:creationId xmlns:p14="http://schemas.microsoft.com/office/powerpoint/2010/main" val="6941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C7240-8910-42BD-AC5E-BC4A6938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алгоритмов построения пути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45060079-787C-43C9-B936-EE286FDBD8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2441100"/>
                  </p:ext>
                </p:extLst>
              </p:nvPr>
            </p:nvGraphicFramePr>
            <p:xfrm>
              <a:off x="838200" y="1825625"/>
              <a:ext cx="10515600" cy="2126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41332800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11813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Название алгоритма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Сложность алгоритма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137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Метод ветвей и границ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564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Алгоритм Гомори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761192"/>
                      </a:ext>
                    </a:extLst>
                  </a:tr>
                  <a:tr h="496181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Алгоритм </a:t>
                          </a:r>
                          <a:r>
                            <a:rPr lang="ru-RU" dirty="0" err="1"/>
                            <a:t>Дейкстры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 log n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2852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Алгоритм </a:t>
                          </a:r>
                          <a:r>
                            <a:rPr lang="ru-RU" sz="18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Кристофидеса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160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45060079-787C-43C9-B936-EE286FDBD8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2441100"/>
                  </p:ext>
                </p:extLst>
              </p:nvPr>
            </p:nvGraphicFramePr>
            <p:xfrm>
              <a:off x="838200" y="1825625"/>
              <a:ext cx="10515600" cy="2126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41332800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11813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Название алгоритма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Сложность алгоритма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137750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Метод ветвей и границ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08197" r="-232" b="-3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564050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Алгоритм Гомори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208197" r="-232" b="-2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7611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Алгоритм </a:t>
                          </a:r>
                          <a:r>
                            <a:rPr lang="ru-RU" dirty="0" err="1"/>
                            <a:t>Дейкстры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 log n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2852052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Алгоритм </a:t>
                          </a:r>
                          <a:r>
                            <a:rPr lang="ru-RU" sz="18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Кристофидеса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481967" r="-23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160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5C1988-035E-4DD4-9796-93FEFA1B070E}"/>
              </a:ext>
            </a:extLst>
          </p:cNvPr>
          <p:cNvSpPr txBox="1"/>
          <p:nvPr/>
        </p:nvSpPr>
        <p:spPr>
          <a:xfrm>
            <a:off x="1026694" y="4395537"/>
            <a:ext cx="10649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Вывод: Для написания программы поиска оптимального маршрута в условиях загрязнения окружающей </a:t>
            </a:r>
          </a:p>
          <a:p>
            <a:r>
              <a:rPr lang="ru-RU" dirty="0"/>
              <a:t>среды был выбран Алгоритм </a:t>
            </a:r>
            <a:r>
              <a:rPr lang="ru-RU" dirty="0" err="1"/>
              <a:t>Дейкстры</a:t>
            </a:r>
            <a:r>
              <a:rPr lang="ru-RU" dirty="0"/>
              <a:t>. Так как он обладает относительной легковесностью и достаточно </a:t>
            </a:r>
          </a:p>
          <a:p>
            <a:r>
              <a:rPr lang="ru-RU" dirty="0"/>
              <a:t>прост в понимании и применении</a:t>
            </a:r>
          </a:p>
        </p:txBody>
      </p:sp>
    </p:spTree>
    <p:extLst>
      <p:ext uri="{BB962C8B-B14F-4D97-AF65-F5344CB8AC3E}">
        <p14:creationId xmlns:p14="http://schemas.microsoft.com/office/powerpoint/2010/main" val="16643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4B14A-4595-46E6-A5EB-BD2D7B6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шагов алгоритма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C09B1-6377-4B68-9283-32A1610E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Всем вершинам за исключением первой, присваивается вес равный бесконечности, а первой вершине 0;</a:t>
            </a:r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Все вершины не выделены</a:t>
            </a:r>
            <a:r>
              <a:rPr lang="en-US" dirty="0"/>
              <a:t>;</a:t>
            </a:r>
            <a:endParaRPr lang="ru-RU" dirty="0"/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Первая вершина объявлена текущей</a:t>
            </a:r>
            <a:r>
              <a:rPr lang="en-US" dirty="0"/>
              <a:t>;</a:t>
            </a:r>
            <a:endParaRPr lang="ru-RU" dirty="0"/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Вес всех невыделенных вершин пересчитывается по формуле. Вес невыделенной вершины есть минимальное число старого веса данной вершины, суммы веса текущей вершины и веса ребра, соединяющего текущую вершину с невыделенной;</a:t>
            </a:r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Среди невыделенных вершин ищется вершина с минимальным весом. Если таковая не найдена, то есть вес всех вершин равен бесконечности, то маршрут не существует. Следовательно, выход из цикла. Иначе текущей становится найденная вершина. Она же выделяется;</a:t>
            </a:r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Если текущей вершиной является конечная, то путь найден и его вес есть вес конечной вершины;</a:t>
            </a:r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Переход на шаг 4.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00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8AFB9-8C63-499E-BC47-D3CEDA56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7" y="120316"/>
            <a:ext cx="10515600" cy="1325563"/>
          </a:xfrm>
        </p:spPr>
        <p:txBody>
          <a:bodyPr/>
          <a:lstStyle/>
          <a:p>
            <a:r>
              <a:rPr lang="ru-RU" dirty="0"/>
              <a:t>Блок схема работы алгоритма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1868239-6048-4C4F-92E2-BB52E8D6CC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18610" y="1203158"/>
            <a:ext cx="7892715" cy="5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2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5DFE5-1FCC-44A7-9D89-6B4CD69A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58BA1-913F-4AF4-8B5A-BC5868DE6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Java</a:t>
            </a:r>
            <a:r>
              <a:rPr lang="ru-RU" dirty="0"/>
              <a:t> — сильно типизированный объектно-ориентированный язык программирования, разработанный компанией 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Microsystems</a:t>
            </a:r>
            <a:r>
              <a:rPr lang="ru-RU" dirty="0"/>
              <a:t> в последующем приобретённой компанией </a:t>
            </a:r>
            <a:r>
              <a:rPr lang="ru-RU" dirty="0" err="1"/>
              <a:t>Oracle</a:t>
            </a:r>
            <a:r>
              <a:rPr lang="ru-RU" dirty="0"/>
              <a:t>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lvl="0" indent="0">
              <a:buNone/>
            </a:pPr>
            <a:r>
              <a:rPr lang="en-US" dirty="0"/>
              <a:t>PostgreSQL-</a:t>
            </a:r>
            <a:r>
              <a:rPr lang="ru-RU" dirty="0"/>
              <a:t>свободная объектно-реляционная система управления базами данных.</a:t>
            </a:r>
          </a:p>
          <a:p>
            <a:pPr marL="0" lvl="0" indent="0">
              <a:buNone/>
            </a:pPr>
            <a:r>
              <a:rPr lang="ru-RU" dirty="0"/>
              <a:t>Сильными сторонами является: </a:t>
            </a:r>
          </a:p>
          <a:p>
            <a:r>
              <a:rPr lang="ru-RU" dirty="0"/>
              <a:t>поддержка БД практически неограниченного размера;</a:t>
            </a:r>
          </a:p>
          <a:p>
            <a:pPr lvl="0"/>
            <a:r>
              <a:rPr lang="ru-RU" dirty="0"/>
              <a:t>мощные и надёжные механизмы транзакций и репликации;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A48A95A-F525-4364-8D28-C7B6A7FD0B74}"/>
              </a:ext>
            </a:extLst>
          </p:cNvPr>
          <p:cNvSpPr txBox="1">
            <a:spLocks/>
          </p:cNvSpPr>
          <p:nvPr/>
        </p:nvSpPr>
        <p:spPr>
          <a:xfrm>
            <a:off x="838200" y="2290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98986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9EBD5-76FF-40A9-9CFB-2C60D5DF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C4355-E08B-4E1F-AF43-5BDFFF96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Maven</a:t>
            </a:r>
            <a:endParaRPr lang="ru-RU" dirty="0"/>
          </a:p>
          <a:p>
            <a:pPr lvl="0"/>
            <a:r>
              <a:rPr lang="en-US" dirty="0"/>
              <a:t>Spring</a:t>
            </a:r>
            <a:endParaRPr lang="ru-RU" dirty="0"/>
          </a:p>
          <a:p>
            <a:pPr lvl="0"/>
            <a:r>
              <a:rPr lang="en-US" dirty="0"/>
              <a:t>Hibernate</a:t>
            </a:r>
            <a:endParaRPr lang="ru-RU" dirty="0"/>
          </a:p>
          <a:p>
            <a:pPr lvl="0"/>
            <a:r>
              <a:rPr lang="en-US" dirty="0" err="1"/>
              <a:t>Freemarker</a:t>
            </a:r>
            <a:endParaRPr lang="ru-RU" dirty="0"/>
          </a:p>
          <a:p>
            <a:pPr lvl="0"/>
            <a:r>
              <a:rPr lang="en-US" dirty="0"/>
              <a:t>Log4j</a:t>
            </a:r>
            <a:endParaRPr lang="ru-RU" dirty="0"/>
          </a:p>
          <a:p>
            <a:pPr lvl="0"/>
            <a:r>
              <a:rPr lang="en-US" dirty="0"/>
              <a:t>Flyway</a:t>
            </a:r>
            <a:endParaRPr lang="ru-RU" dirty="0"/>
          </a:p>
          <a:p>
            <a:r>
              <a:rPr lang="en-US" dirty="0"/>
              <a:t>Junit </a:t>
            </a:r>
          </a:p>
          <a:p>
            <a:r>
              <a:rPr lang="en-US" dirty="0"/>
              <a:t>Mockito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32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B55A8-EBC0-4CA8-9C18-EE0EE76E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504"/>
            <a:ext cx="10515600" cy="1325563"/>
          </a:xfrm>
        </p:spPr>
        <p:txBody>
          <a:bodyPr/>
          <a:lstStyle/>
          <a:p>
            <a:r>
              <a:rPr lang="en-US" dirty="0"/>
              <a:t>Maven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52722-A4AB-407A-96B1-6E12A6B8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Maven - </a:t>
            </a:r>
            <a:r>
              <a:rPr lang="ru-RU" dirty="0"/>
              <a:t>технология, фреймворк разработанные с целью автоматизации сборки проектов на основе описания их структуры в файлах на языке POM (англ. </a:t>
            </a:r>
            <a:r>
              <a:rPr lang="ru-RU" i="1" dirty="0" err="1">
                <a:hlinkClick r:id="rId2" tooltip="en:Project Object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ru-RU" i="1" dirty="0">
                <a:hlinkClick r:id="rId2" tooltip="en:Project Object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i="1" dirty="0" err="1">
                <a:hlinkClick r:id="rId2" tooltip="en:Project Object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ru-RU" i="1" dirty="0">
                <a:hlinkClick r:id="rId2" tooltip="en:Project Object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i="1" dirty="0" err="1">
                <a:hlinkClick r:id="rId2" tooltip="en:Project Object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</a:t>
            </a:r>
            <a:r>
              <a:rPr lang="ru-RU" dirty="0"/>
              <a:t>), являющемся подмножеством XML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Обладает возможностью автономного запуска тестов, подготовки проекта разворачиванию на сервере.</a:t>
            </a:r>
          </a:p>
          <a:p>
            <a:pPr marL="0" indent="0">
              <a:buNone/>
            </a:pPr>
            <a:r>
              <a:rPr lang="ru-RU" dirty="0"/>
              <a:t>Позволяет свободно управлять зависимостями проекта. Значительно упрощает портирование проекта, ввиду того, что все используемые библиотеки могут быть легко восстановлены из </a:t>
            </a:r>
            <a:r>
              <a:rPr lang="en-US" dirty="0"/>
              <a:t>POM</a:t>
            </a:r>
            <a:r>
              <a:rPr lang="ru-RU" dirty="0"/>
              <a:t> файла</a:t>
            </a:r>
          </a:p>
        </p:txBody>
      </p:sp>
      <p:pic>
        <p:nvPicPr>
          <p:cNvPr id="2050" name="Picture 2" descr="ÐÐ°ÑÑÐ¸Ð½ÐºÐ¸ Ð¿Ð¾ Ð·Ð°Ð¿ÑÐ¾ÑÑ maven">
            <a:extLst>
              <a:ext uri="{FF2B5EF4-FFF2-40B4-BE49-F238E27FC236}">
                <a16:creationId xmlns:a16="http://schemas.microsoft.com/office/drawing/2014/main" id="{73E8C2B6-C12C-438F-A128-5DA4FC29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10" y="0"/>
            <a:ext cx="3827796" cy="231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518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576</Words>
  <Application>Microsoft Office PowerPoint</Application>
  <PresentationFormat>Широкоэкранный</PresentationFormat>
  <Paragraphs>114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ДИПЛОМНЫЙ ПРОЕКТ</vt:lpstr>
      <vt:lpstr>Презентация PowerPoint</vt:lpstr>
      <vt:lpstr>Предисловие</vt:lpstr>
      <vt:lpstr>Сравнение алгоритмов построения пути</vt:lpstr>
      <vt:lpstr>Последовательность шагов алгоритма Дейкстры</vt:lpstr>
      <vt:lpstr>Блок схема работы алгоритма</vt:lpstr>
      <vt:lpstr>Язык программирования</vt:lpstr>
      <vt:lpstr>Использованные технологии</vt:lpstr>
      <vt:lpstr>Maven</vt:lpstr>
      <vt:lpstr>Spring</vt:lpstr>
      <vt:lpstr>Презентация PowerPoint</vt:lpstr>
      <vt:lpstr>Пример построенного маршрута по критерию чистоты</vt:lpstr>
      <vt:lpstr>Пример построения маршрута по критерию расстояния</vt:lpstr>
      <vt:lpstr>Технико-экономическое обоснование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Vitaliy</dc:creator>
  <cp:lastModifiedBy>Vitaliy</cp:lastModifiedBy>
  <cp:revision>12</cp:revision>
  <dcterms:created xsi:type="dcterms:W3CDTF">2019-06-06T22:40:18Z</dcterms:created>
  <dcterms:modified xsi:type="dcterms:W3CDTF">2019-06-07T00:49:57Z</dcterms:modified>
</cp:coreProperties>
</file>